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hyperlink" Target="file:///home/oai/share/1006_A%EC%A4%91%EA%B8%B0%EA%B3%84%ED%9A%8Dmid_term_execution_plan.pdf#:~:text=QualiJournal" TargetMode="External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file:///home/oai/share/1006_A%EC%A4%91%EA%B8%B0%EA%B3%84%ED%9A%8Dmid_term_execution_plan.pdf#:~:text=1" TargetMode="External"/><Relationship Id="rId2" Type="http://schemas.openxmlformats.org/officeDocument/2006/relationships/hyperlink" Target="https://fastapi.tiangolo.com/async/#:~:text=It%27s%20called%20,result%20and%20continue%20the%20work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file:///home/oai/share/1006_A%EC%A4%91%EA%B8%B0%EA%B3%84%ED%9A%8Dmid_term_execution_plan.pdf#:~:text=2.%20SSE%20%EC%8A%A4%ED%8A%B8%EB%A6%AC%EB%B0%8D%20%E2%80%A2%20%2Fapi%2Ftasks%2F" TargetMode="External"/><Relationship Id="rId2" Type="http://schemas.openxmlformats.org/officeDocument/2006/relationships/hyperlink" Target="https://www.softgrade.org/sse-with-fastapi-react-langgraph/#:~:text=Server,well%20with%20many%20web%20technologies" TargetMode="External"/><Relationship Id="rId3" Type="http://schemas.openxmlformats.org/officeDocument/2006/relationships/hyperlink" Target="https://www.freecodecamp.org/news/server-sent-events-vs-websockets/#:~:text=How%20do%20Server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hyperlink" Target="file:///home/oai/share/1006_A%EC%A4%91%EA%B8%B0%EA%B3%84%ED%9A%8Dmid_term_execution_plan.pdf#:~:text=%ED%94%84%EB%9F%B0%ED%8A%B8%EC%97%94%EB%93%9C%EA%B0%9C%EC%84%A0%201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file:///home/oai/share/1006_A%EC%A4%91%EA%B8%B0%EA%B3%84%ED%9A%8Dmid_term_execution_plan.pdf#:~:text=%EB%B3%B4%EA%B3%A0%EC%84%9C%EB%B0%8F%EB%82%B4%EB%B3%B4%EB%82%B4%EA%B8%B0%EC%97%94%EB%93%9C%ED%8F%AC%EC%9D%B8%ED%8A%B8%201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hyperlink" Target="file:///home/oai/share/1006_A%EC%A4%91%EA%B8%B0%EA%B3%84%ED%9A%8Dmid_term_execution_plan.pdf#:~:text=%ED%85%8C%EC%8A%A4%ED%8A%B8%EB%B0%8F%EB%AC%B8%EC%84%9C%ED%99%94%201" TargetMode="External"/><Relationship Id="rId4" Type="http://schemas.openxmlformats.org/officeDocument/2006/relationships/hyperlink" Target="file:///home/oai/share/1006_A%EC%A4%91%EA%B8%B0%EA%B3%84%ED%9A%8Dmid_term_execution_plan.pdf#:~:text=6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hyperlink" Target="file:///home/oai/share/1006_A%EC%A4%91%EA%B8%B0%EA%B3%84%ED%9A%8Dmid_term_execution_plan.pdf#:~:text=%EC%9C%84%ED%97%98%EB%B0%8F%EB%8C%80%EC%9D%91%20%E2%80%A2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hyperlink" Target="file:///home/oai/share/1006_A%EC%A4%91%EA%B8%B0%EA%B3%84%ED%9A%8Dmid_term_execution_plan.pdf#:~:text=%EC%A4%91%EA%B8%B0%EA%B3%BC%EC%A0%9C%EC%9D%98%EC%84%B1%EA%B3%B5%EC%9D%80%EB%B9%84%EB%8F%99%EA%B8%B0%EC%B2%98%EB%A6%AC%EC%99%80%EC%82%AC%EC%9A%A9%EC%9E%90%EA%B2%BD%ED%97%98%EA%B0%9C%EC%84%A0%EC%97%90%EB%8B%AC%EB%A0%A4%EC%9E%88%EC%8A%B5%EB%8B%88%EB%8B%A4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46304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40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QualiJournal</a:t>
            </a:r>
            <a:pPr algn="l" indent="0" marL="0">
              <a:buNone/>
            </a:pPr>
            <a:endParaRPr lang="en-US" sz="4000" dirty="0"/>
          </a:p>
          <a:p>
            <a:pPr algn="l" indent="0" marL="0">
              <a:buNone/>
            </a:pPr>
            <a:r>
              <a:rPr lang="en-US" sz="3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중기과제 실행계획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347472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i="1" dirty="0">
                <a:solidFill>
                  <a:srgbClr val="008C9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비동기 작업 시스템과 UI 개선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3840480"/>
            <a:ext cx="5029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2025년 10월 6일</a:t>
            </a:r>
            <a:endParaRPr lang="en-US" sz="1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577840" y="914400"/>
            <a:ext cx="310896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목표 및 전략</a:t>
            </a:r>
            <a:endParaRPr lang="en-US" sz="2600" dirty="0"/>
          </a:p>
        </p:txBody>
      </p:sp>
      <p:sp>
        <p:nvSpPr>
          <p:cNvPr id="3" name="Shape 1"/>
          <p:cNvSpPr/>
          <p:nvPr/>
        </p:nvSpPr>
        <p:spPr>
          <a:xfrm>
            <a:off x="932688" y="1280160"/>
            <a:ext cx="548640" cy="54864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128" y="137160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2011680"/>
            <a:ext cx="149961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비동기 워크플로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2331720"/>
            <a:ext cx="14996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Flow API로 작업을 비동기 실행하고 job_id 반환</a:t>
            </a:r>
            <a:endParaRPr lang="en-US" sz="900" dirty="0"/>
          </a:p>
        </p:txBody>
      </p:sp>
      <p:sp>
        <p:nvSpPr>
          <p:cNvPr id="7" name="Shape 4"/>
          <p:cNvSpPr/>
          <p:nvPr/>
        </p:nvSpPr>
        <p:spPr>
          <a:xfrm>
            <a:off x="2615184" y="1280160"/>
            <a:ext cx="548640" cy="54864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624" y="137160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139696" y="2011680"/>
            <a:ext cx="149961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실시간 스트리밍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2139696" y="2331720"/>
            <a:ext cx="14996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SSE를 통해 상태 업데이트, 폴링으로 폴백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4297680" y="1280160"/>
            <a:ext cx="548640" cy="54864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37160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822192" y="2011680"/>
            <a:ext cx="149961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프런트엔드 개선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3822192" y="2331720"/>
            <a:ext cx="14996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모달·슬라이더·KPI 업데이트 및 접근성</a:t>
            </a:r>
            <a:endParaRPr lang="en-US" sz="900" dirty="0"/>
          </a:p>
        </p:txBody>
      </p:sp>
      <p:sp>
        <p:nvSpPr>
          <p:cNvPr id="15" name="Shape 10"/>
          <p:cNvSpPr/>
          <p:nvPr/>
        </p:nvSpPr>
        <p:spPr>
          <a:xfrm>
            <a:off x="5980176" y="1280160"/>
            <a:ext cx="548640" cy="54864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1616" y="1371600"/>
            <a:ext cx="365760" cy="36576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504688" y="2011680"/>
            <a:ext cx="149961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보고서/내보내기</a:t>
            </a:r>
            <a:endParaRPr lang="en-US" sz="1200" dirty="0"/>
          </a:p>
        </p:txBody>
      </p:sp>
      <p:sp>
        <p:nvSpPr>
          <p:cNvPr id="18" name="Text 12"/>
          <p:cNvSpPr/>
          <p:nvPr/>
        </p:nvSpPr>
        <p:spPr>
          <a:xfrm>
            <a:off x="5504688" y="2331720"/>
            <a:ext cx="14996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일일 보고서와 CSV/MD 내보내기 구현</a:t>
            </a:r>
            <a:endParaRPr lang="en-US" sz="900" dirty="0"/>
          </a:p>
        </p:txBody>
      </p:sp>
      <p:sp>
        <p:nvSpPr>
          <p:cNvPr id="19" name="Shape 13"/>
          <p:cNvSpPr/>
          <p:nvPr/>
        </p:nvSpPr>
        <p:spPr>
          <a:xfrm>
            <a:off x="7662672" y="1280160"/>
            <a:ext cx="548640" cy="54864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112" y="1371600"/>
            <a:ext cx="365760" cy="36576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7187184" y="2011680"/>
            <a:ext cx="1499616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테스트/문서</a:t>
            </a:r>
            <a:endParaRPr lang="en-US" sz="1200" dirty="0"/>
          </a:p>
        </p:txBody>
      </p:sp>
      <p:sp>
        <p:nvSpPr>
          <p:cNvPr id="22" name="Text 15"/>
          <p:cNvSpPr/>
          <p:nvPr/>
        </p:nvSpPr>
        <p:spPr>
          <a:xfrm>
            <a:off x="7187184" y="2331720"/>
            <a:ext cx="14996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API 검증·회귀 테스트와 README 업데이트</a:t>
            </a:r>
            <a:endParaRPr lang="en-US" sz="900" dirty="0"/>
          </a:p>
        </p:txBody>
      </p:sp>
      <p:sp>
        <p:nvSpPr>
          <p:cNvPr id="23" name="Text 16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6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비동기 작업 아키텍처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828800"/>
            <a:ext cx="1885950" cy="9144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920240"/>
            <a:ext cx="179451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사용자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플로우 버튼 클릭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2388870" y="2240280"/>
            <a:ext cx="137160" cy="91440"/>
          </a:xfrm>
          <a:prstGeom prst="rightArrow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571750" y="1828800"/>
            <a:ext cx="1885950" cy="9144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617470" y="1920240"/>
            <a:ext cx="179451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Flow API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/api/tasks/flow/{kind}</a:t>
            </a:r>
            <a:endParaRPr lang="en-US" sz="12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job_id 반환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4503420" y="2240280"/>
            <a:ext cx="137160" cy="91440"/>
          </a:xfrm>
          <a:prstGeom prst="rightArrow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4686300" y="1828800"/>
            <a:ext cx="1885950" cy="9144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4732020" y="1920240"/>
            <a:ext cx="179451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TaskManager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상태 저장 (메모리/Redis)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617970" y="2240280"/>
            <a:ext cx="137160" cy="91440"/>
          </a:xfrm>
          <a:prstGeom prst="rightArrow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6800850" y="1828800"/>
            <a:ext cx="1885950" cy="914400"/>
          </a:xfrm>
          <a:prstGeom prst="roundRect">
            <a:avLst>
              <a:gd name="adj" fmla="val 10000"/>
            </a:avLst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846570" y="1920240"/>
            <a:ext cx="179451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오케스트레이터
</a:t>
            </a:r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서브프로세스로 작업 실행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 flipV="1">
            <a:off x="6252210" y="2834640"/>
            <a:ext cx="-3863340" cy="731520"/>
          </a:xfrm>
          <a:prstGeom prst="curvedUpArrow">
            <a:avLst/>
          </a:prstGeom>
          <a:solidFill>
            <a:srgbClr val="F26430"/>
          </a:solidFill>
          <a:ln w="12700">
            <a:solidFill>
              <a:srgbClr val="F26430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3657600" y="3337560"/>
            <a:ext cx="2743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i="1" dirty="0">
                <a:solidFill>
                  <a:srgbClr val="F26430"/>
                </a:solidFill>
              </a:rPr>
              <a:t>SSE 스트림/폴링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1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2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SSE 스트리밍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384048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Server‑Sent Events (SSE)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클라이언트가 하나의 HTTP 연결을 열어 서버의 푸시를 수신합니다.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WebSocket보다 간단하며 오버헤드가 적습니다.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자동 재연결과 방화벽 친화적.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한 방향 통신, UTF‑8만 지원.
</a:t>
            </a:r>
            <a:endParaRPr lang="en-US" sz="1400" dirty="0"/>
          </a:p>
        </p:txBody>
      </p:sp>
      <p:sp>
        <p:nvSpPr>
          <p:cNvPr id="4" name="Shape 2"/>
          <p:cNvSpPr/>
          <p:nvPr/>
        </p:nvSpPr>
        <p:spPr>
          <a:xfrm>
            <a:off x="4572000" y="1188720"/>
            <a:ext cx="4023360" cy="2011680"/>
          </a:xfrm>
          <a:prstGeom prst="roundRect">
            <a:avLst>
              <a:gd name="adj" fmla="val 2273"/>
            </a:avLst>
          </a:prstGeom>
          <a:solidFill>
            <a:srgbClr val="F0F4F8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4617720" y="1234440"/>
            <a:ext cx="3931920" cy="192024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from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fastapi 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FastAPI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StreamingResponse
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json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asyncio
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async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def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08C9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event_generator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job_id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while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True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state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task_manager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get_state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job_id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yield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f"data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{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json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dumps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state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"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if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state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get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'status'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in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{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'done'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'error'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'canceled'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break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await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asyncio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sleep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08C9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0.5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
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@app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.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get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'/api/tasks/{job_id}/stream'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
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async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def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08C9E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stream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job_id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str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:</a:t>
            </a:r>
            <a:pPr algn="l" indent="0" marL="0">
              <a:buNone/>
            </a:pP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</a:t>
            </a:r>
            <a:endParaRPr lang="en-US" sz="1000" dirty="0"/>
          </a:p>
          <a:p>
            <a:pPr algn="l" indent="0" marL="0">
              <a:buNone/>
            </a:pPr>
            <a:r>
              <a:rPr lang="en-US" sz="1000" dirty="0">
                <a:solidFill>
                  <a:srgbClr val="F26430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return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StreamingResponse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event_generator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job_id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media_type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</a:t>
            </a:r>
            <a:pPr algn="l" indent="0" marL="0">
              <a:buNone/>
            </a:pPr>
            <a:r>
              <a:rPr lang="en-US" sz="1000" dirty="0">
                <a:solidFill>
                  <a:srgbClr val="009933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'text/event-stream'</a:t>
            </a:r>
            <a:pPr algn="l" indent="0" marL="0">
              <a:buNone/>
            </a:pPr>
            <a:r>
              <a:rPr lang="en-US" sz="1000" dirty="0">
                <a:solidFill>
                  <a:srgbClr val="0B3C5D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457200" y="33832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폴백: 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SSE가 지원되지 않으면 /api/tasks/{job_id}를 주기적으로 폴링합니다.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1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2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3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프런트엔드 개선사항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402336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4" name="Shape 2"/>
          <p:cNvSpPr/>
          <p:nvPr/>
        </p:nvSpPr>
        <p:spPr>
          <a:xfrm>
            <a:off x="640080" y="1371600"/>
            <a:ext cx="457200" cy="45720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1417320"/>
            <a:ext cx="365760" cy="365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88720" y="1325880"/>
            <a:ext cx="31089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진행률 모달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1188720" y="1645920"/>
            <a:ext cx="31089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각 단계 아이콘, 실행시간, 취소 및 로그 표시</a:t>
            </a:r>
            <a:endParaRPr lang="en-US" sz="900" dirty="0"/>
          </a:p>
        </p:txBody>
      </p:sp>
      <p:sp>
        <p:nvSpPr>
          <p:cNvPr id="8" name="Shape 5"/>
          <p:cNvSpPr/>
          <p:nvPr/>
        </p:nvSpPr>
        <p:spPr>
          <a:xfrm>
            <a:off x="4663440" y="1188720"/>
            <a:ext cx="402336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26430"/>
            </a:solidFill>
            <a:prstDash val="solid"/>
          </a:ln>
        </p:spPr>
        <p:txBody>
          <a:bodyPr/>
          <a:p/>
        </p:txBody>
      </p:sp>
      <p:sp>
        <p:nvSpPr>
          <p:cNvPr id="9" name="Shape 6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26430"/>
          </a:solidFill>
          <a:ln w="12700">
            <a:solidFill>
              <a:srgbClr val="F26430"/>
            </a:solidFill>
            <a:prstDash val="solid"/>
          </a:ln>
        </p:spPr>
        <p:txBody>
          <a:bodyPr/>
          <a:p/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040" y="1417320"/>
            <a:ext cx="365760" cy="36576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94960" y="1325880"/>
            <a:ext cx="31089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게이트 임계값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5394960" y="1645920"/>
            <a:ext cx="31089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슬라이더로 승인기준 조정; config API 호출</a:t>
            </a:r>
            <a:endParaRPr lang="en-US" sz="900" dirty="0"/>
          </a:p>
        </p:txBody>
      </p:sp>
      <p:sp>
        <p:nvSpPr>
          <p:cNvPr id="13" name="Shape 9"/>
          <p:cNvSpPr/>
          <p:nvPr/>
        </p:nvSpPr>
        <p:spPr>
          <a:xfrm>
            <a:off x="457200" y="2834640"/>
            <a:ext cx="402336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4" name="Shape 10"/>
          <p:cNvSpPr/>
          <p:nvPr/>
        </p:nvSpPr>
        <p:spPr>
          <a:xfrm>
            <a:off x="640080" y="3017520"/>
            <a:ext cx="457200" cy="45720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63240"/>
            <a:ext cx="365760" cy="36576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188720" y="2971800"/>
            <a:ext cx="31089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KPI 자동 새로고침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1188720" y="3291840"/>
            <a:ext cx="31089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30초 간격으로 /api/status 호출하여 지표 업데이트</a:t>
            </a:r>
            <a:endParaRPr lang="en-US" sz="900" dirty="0"/>
          </a:p>
        </p:txBody>
      </p:sp>
      <p:sp>
        <p:nvSpPr>
          <p:cNvPr id="18" name="Shape 13"/>
          <p:cNvSpPr/>
          <p:nvPr/>
        </p:nvSpPr>
        <p:spPr>
          <a:xfrm>
            <a:off x="4663440" y="2834640"/>
            <a:ext cx="402336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26430"/>
            </a:solidFill>
            <a:prstDash val="solid"/>
          </a:ln>
        </p:spPr>
        <p:txBody>
          <a:bodyPr/>
          <a:p/>
        </p:txBody>
      </p:sp>
      <p:sp>
        <p:nvSpPr>
          <p:cNvPr id="19" name="Shape 14"/>
          <p:cNvSpPr/>
          <p:nvPr/>
        </p:nvSpPr>
        <p:spPr>
          <a:xfrm>
            <a:off x="4846320" y="3017520"/>
            <a:ext cx="457200" cy="457200"/>
          </a:xfrm>
          <a:prstGeom prst="ellipse">
            <a:avLst/>
          </a:prstGeom>
          <a:solidFill>
            <a:srgbClr val="F26430"/>
          </a:solidFill>
          <a:ln w="12700">
            <a:solidFill>
              <a:srgbClr val="F26430"/>
            </a:solidFill>
            <a:prstDash val="solid"/>
          </a:ln>
        </p:spPr>
        <p:txBody>
          <a:bodyPr/>
          <a:p/>
        </p:txBody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3063240"/>
            <a:ext cx="365760" cy="36576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394960" y="2971800"/>
            <a:ext cx="31089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테마 &amp; 접근성</a:t>
            </a:r>
            <a:endParaRPr lang="en-US" sz="1200" dirty="0"/>
          </a:p>
        </p:txBody>
      </p:sp>
      <p:sp>
        <p:nvSpPr>
          <p:cNvPr id="22" name="Text 16"/>
          <p:cNvSpPr/>
          <p:nvPr/>
        </p:nvSpPr>
        <p:spPr>
          <a:xfrm>
            <a:off x="5394960" y="3291840"/>
            <a:ext cx="31089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라이트/다크 통합; WCAG 대비기준 만족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457200" y="42062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폴백 로직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서버가 비동기 플래그를 제공하지 않으면 /api/flow/{kind}로 자동 전환</a:t>
            </a:r>
            <a:endParaRPr lang="en-US" sz="1000" dirty="0"/>
          </a:p>
        </p:txBody>
      </p:sp>
      <p:sp>
        <p:nvSpPr>
          <p:cNvPr id="24" name="Text 18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5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보고서 및 내보내기 기능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280160"/>
          <a:ext cx="8229600" cy="2194560"/>
        </p:xfrm>
        <a:graphic>
          <a:graphicData uri="http://schemas.openxmlformats.org/drawingml/2006/table">
            <a:tbl>
              <a:tblPr/>
              <a:tblGrid>
                <a:gridCol w="1828800"/>
                <a:gridCol w="2926080"/>
                <a:gridCol w="1645920"/>
                <a:gridCol w="1828800"/>
              </a:tblGrid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엔드포인트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C5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작업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C5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도구 호출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C5D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결과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3C5D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/api/report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지정 날짜/키워드로 일일 보고서 생성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make_daily_report.py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archive/reports/{date}_{kw}.md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/api/enrich/keyword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키워드 카드 요약·번역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enrich_cards.py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enriched keyword file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/api/enrich/selection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선택본 요약·번역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enrich_cards.py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enriched selection file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/api/export/md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발행본을 마크다운으로 내보내기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-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markdown archive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/api/export/csv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발행본을 CSV로 내보내기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-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UTF‑8 BOM CSV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5F5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1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테스트, 문서화 및 일정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3931920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" y="128016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28016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테스트 작성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48640" y="1554480"/>
            <a:ext cx="3749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비동기 API 정상 동작/에러 처리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SSE 스트림 테스트 (Starlette TestClient)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회귀 테스트 (d3_regression_check.py)</a:t>
            </a:r>
            <a:endParaRPr lang="en-US" sz="9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377440"/>
            <a:ext cx="365760" cy="36576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005840" y="2377440"/>
            <a:ext cx="33832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문서화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48640" y="2651760"/>
            <a:ext cx="37490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README에 비동기 사용법, 폴백 로직 추가
</a:t>
            </a:r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관리자 가이드에 게이트 임계값 조정 설명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4572000" y="1188720"/>
            <a:ext cx="4114800" cy="27432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11" name="Shape 7"/>
          <p:cNvSpPr/>
          <p:nvPr/>
        </p:nvSpPr>
        <p:spPr>
          <a:xfrm>
            <a:off x="4994910" y="1371600"/>
            <a:ext cx="274320" cy="27432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2" name="Text 8"/>
          <p:cNvSpPr/>
          <p:nvPr/>
        </p:nvSpPr>
        <p:spPr>
          <a:xfrm>
            <a:off x="4994910" y="1389888"/>
            <a:ext cx="2743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900" dirty="0"/>
          </a:p>
        </p:txBody>
      </p:sp>
      <p:sp>
        <p:nvSpPr>
          <p:cNvPr id="13" name="Shape 9"/>
          <p:cNvSpPr/>
          <p:nvPr/>
        </p:nvSpPr>
        <p:spPr>
          <a:xfrm>
            <a:off x="4681728" y="1691640"/>
            <a:ext cx="900684" cy="1097280"/>
          </a:xfrm>
          <a:prstGeom prst="roundRect">
            <a:avLst>
              <a:gd name="adj" fmla="val 5076"/>
            </a:avLst>
          </a:prstGeom>
          <a:solidFill>
            <a:srgbClr val="F7F9FC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4" name="Text 10"/>
          <p:cNvSpPr/>
          <p:nvPr/>
        </p:nvSpPr>
        <p:spPr>
          <a:xfrm>
            <a:off x="4718304" y="1719072"/>
            <a:ext cx="827532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비동기 API 스켈레톤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TaskManager 설계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Gate config API</a:t>
            </a:r>
            <a:endParaRPr lang="en-US" sz="800" dirty="0"/>
          </a:p>
        </p:txBody>
      </p:sp>
      <p:sp>
        <p:nvSpPr>
          <p:cNvPr id="15" name="Shape 11"/>
          <p:cNvSpPr/>
          <p:nvPr/>
        </p:nvSpPr>
        <p:spPr>
          <a:xfrm>
            <a:off x="5932170" y="1371600"/>
            <a:ext cx="274320" cy="27432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6" name="Text 12"/>
          <p:cNvSpPr/>
          <p:nvPr/>
        </p:nvSpPr>
        <p:spPr>
          <a:xfrm>
            <a:off x="5932170" y="1389888"/>
            <a:ext cx="2743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900" dirty="0"/>
          </a:p>
        </p:txBody>
      </p:sp>
      <p:sp>
        <p:nvSpPr>
          <p:cNvPr id="17" name="Shape 13"/>
          <p:cNvSpPr/>
          <p:nvPr/>
        </p:nvSpPr>
        <p:spPr>
          <a:xfrm>
            <a:off x="5618988" y="1691640"/>
            <a:ext cx="900684" cy="1097280"/>
          </a:xfrm>
          <a:prstGeom prst="roundRect">
            <a:avLst>
              <a:gd name="adj" fmla="val 5076"/>
            </a:avLst>
          </a:prstGeom>
          <a:solidFill>
            <a:srgbClr val="F7F9FC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18" name="Text 14"/>
          <p:cNvSpPr/>
          <p:nvPr/>
        </p:nvSpPr>
        <p:spPr>
          <a:xfrm>
            <a:off x="5655564" y="1719072"/>
            <a:ext cx="827532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SSE 스트림 구현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모달UI 개선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KPI &amp; 슬라이더</a:t>
            </a:r>
            <a:endParaRPr lang="en-US" sz="800" dirty="0"/>
          </a:p>
        </p:txBody>
      </p:sp>
      <p:sp>
        <p:nvSpPr>
          <p:cNvPr id="19" name="Shape 15"/>
          <p:cNvSpPr/>
          <p:nvPr/>
        </p:nvSpPr>
        <p:spPr>
          <a:xfrm>
            <a:off x="6869430" y="1371600"/>
            <a:ext cx="274320" cy="27432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20" name="Text 16"/>
          <p:cNvSpPr/>
          <p:nvPr/>
        </p:nvSpPr>
        <p:spPr>
          <a:xfrm>
            <a:off x="6869430" y="1389888"/>
            <a:ext cx="2743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900" dirty="0"/>
          </a:p>
        </p:txBody>
      </p:sp>
      <p:sp>
        <p:nvSpPr>
          <p:cNvPr id="21" name="Shape 17"/>
          <p:cNvSpPr/>
          <p:nvPr/>
        </p:nvSpPr>
        <p:spPr>
          <a:xfrm>
            <a:off x="6556248" y="1691640"/>
            <a:ext cx="900684" cy="1097280"/>
          </a:xfrm>
          <a:prstGeom prst="roundRect">
            <a:avLst>
              <a:gd name="adj" fmla="val 5076"/>
            </a:avLst>
          </a:prstGeom>
          <a:solidFill>
            <a:srgbClr val="F7F9FC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22" name="Text 18"/>
          <p:cNvSpPr/>
          <p:nvPr/>
        </p:nvSpPr>
        <p:spPr>
          <a:xfrm>
            <a:off x="6592824" y="1719072"/>
            <a:ext cx="827532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보고서/요약 API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내보내기 기능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테마 통합</a:t>
            </a:r>
            <a:endParaRPr lang="en-US" sz="800" dirty="0"/>
          </a:p>
        </p:txBody>
      </p:sp>
      <p:sp>
        <p:nvSpPr>
          <p:cNvPr id="23" name="Shape 19"/>
          <p:cNvSpPr/>
          <p:nvPr/>
        </p:nvSpPr>
        <p:spPr>
          <a:xfrm>
            <a:off x="7806690" y="1371600"/>
            <a:ext cx="274320" cy="274320"/>
          </a:xfrm>
          <a:prstGeom prst="ellipse">
            <a:avLst/>
          </a:prstGeom>
          <a:solidFill>
            <a:srgbClr val="008C9E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24" name="Text 20"/>
          <p:cNvSpPr/>
          <p:nvPr/>
        </p:nvSpPr>
        <p:spPr>
          <a:xfrm>
            <a:off x="7806690" y="1389888"/>
            <a:ext cx="2743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900" dirty="0"/>
          </a:p>
        </p:txBody>
      </p:sp>
      <p:sp>
        <p:nvSpPr>
          <p:cNvPr id="25" name="Shape 21"/>
          <p:cNvSpPr/>
          <p:nvPr/>
        </p:nvSpPr>
        <p:spPr>
          <a:xfrm>
            <a:off x="7493508" y="1691640"/>
            <a:ext cx="900684" cy="1097280"/>
          </a:xfrm>
          <a:prstGeom prst="roundRect">
            <a:avLst>
              <a:gd name="adj" fmla="val 5076"/>
            </a:avLst>
          </a:prstGeom>
          <a:solidFill>
            <a:srgbClr val="F7F9FC"/>
          </a:solidFill>
          <a:ln w="12700">
            <a:solidFill>
              <a:srgbClr val="008C9E"/>
            </a:solidFill>
            <a:prstDash val="solid"/>
          </a:ln>
        </p:spPr>
        <p:txBody>
          <a:bodyPr/>
          <a:p/>
        </p:txBody>
      </p:sp>
      <p:sp>
        <p:nvSpPr>
          <p:cNvPr id="26" name="Text 22"/>
          <p:cNvSpPr/>
          <p:nvPr/>
        </p:nvSpPr>
        <p:spPr>
          <a:xfrm>
            <a:off x="7530084" y="1719072"/>
            <a:ext cx="827532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테스트·회귀 통합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문서 완성</a:t>
            </a:r>
            <a:endParaRPr lang="en-US" sz="800" dirty="0"/>
          </a:p>
          <a:p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버그 수정</a:t>
            </a:r>
            <a:endParaRPr lang="en-US" sz="800" dirty="0"/>
          </a:p>
        </p:txBody>
      </p:sp>
      <p:sp>
        <p:nvSpPr>
          <p:cNvPr id="27" name="Text 23"/>
          <p:cNvSpPr/>
          <p:nvPr/>
        </p:nvSpPr>
        <p:spPr>
          <a:xfrm>
            <a:off x="4663440" y="1188720"/>
            <a:ext cx="3749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주별 일정</a:t>
            </a:r>
            <a:endParaRPr lang="en-US" sz="1200" dirty="0"/>
          </a:p>
        </p:txBody>
      </p:sp>
      <p:sp>
        <p:nvSpPr>
          <p:cNvPr id="28" name="Text 24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3"/>
              </a:rPr>
              <a:t>[9]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4"/>
              </a:rPr>
              <a:t>[10]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위험요소 및 대응전략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457200" cy="45720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14300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115568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비동기 오류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1005840" y="132588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예외 발생 시 status=error로 기록하고 스트림 종료; try/except로 모든 subprocess 래핑</a:t>
            </a:r>
            <a:endParaRPr lang="en-US" sz="900" dirty="0"/>
          </a:p>
        </p:txBody>
      </p:sp>
      <p:sp>
        <p:nvSpPr>
          <p:cNvPr id="7" name="Shape 4"/>
          <p:cNvSpPr/>
          <p:nvPr/>
        </p:nvSpPr>
        <p:spPr>
          <a:xfrm>
            <a:off x="457200" y="1920240"/>
            <a:ext cx="457200" cy="45720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965960"/>
            <a:ext cx="365760" cy="365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05840" y="1938528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메모리 누수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1005840" y="214884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TaskManager 인터페이스 설계; 장기적으로 Redis/DB에 상태 저장</a:t>
            </a:r>
            <a:endParaRPr lang="en-US" sz="900" dirty="0"/>
          </a:p>
        </p:txBody>
      </p:sp>
      <p:sp>
        <p:nvSpPr>
          <p:cNvPr id="11" name="Shape 7"/>
          <p:cNvSpPr/>
          <p:nvPr/>
        </p:nvSpPr>
        <p:spPr>
          <a:xfrm>
            <a:off x="457200" y="2743200"/>
            <a:ext cx="457200" cy="45720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2788920"/>
            <a:ext cx="365760" cy="36576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05840" y="2761488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SSE 미지원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1005840" y="297180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브라우저가 SSE를 지원하지 않으면 자동으로 폴링으로 전환</a:t>
            </a:r>
            <a:endParaRPr lang="en-US" sz="900" dirty="0"/>
          </a:p>
        </p:txBody>
      </p:sp>
      <p:sp>
        <p:nvSpPr>
          <p:cNvPr id="15" name="Shape 10"/>
          <p:cNvSpPr/>
          <p:nvPr/>
        </p:nvSpPr>
        <p:spPr>
          <a:xfrm>
            <a:off x="457200" y="3566160"/>
            <a:ext cx="457200" cy="457200"/>
          </a:xfrm>
          <a:prstGeom prst="ellipse">
            <a:avLst/>
          </a:prstGeom>
          <a:solidFill>
            <a:srgbClr val="F5F5F5"/>
          </a:solidFill>
          <a:ln w="12700">
            <a:solidFill>
              <a:srgbClr val="0B3C5D"/>
            </a:solidFill>
            <a:prstDash val="solid"/>
          </a:ln>
        </p:spPr>
        <p:txBody>
          <a:bodyPr/>
          <a:p/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" y="3611880"/>
            <a:ext cx="365760" cy="36576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05840" y="3584448"/>
            <a:ext cx="32004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보안</a:t>
            </a:r>
            <a:endParaRPr lang="en-US" sz="1200" dirty="0"/>
          </a:p>
        </p:txBody>
      </p:sp>
      <p:sp>
        <p:nvSpPr>
          <p:cNvPr id="18" name="Text 12"/>
          <p:cNvSpPr/>
          <p:nvPr/>
        </p:nvSpPr>
        <p:spPr>
          <a:xfrm>
            <a:off x="1005840" y="3794760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토큰 기반 인증과 HTTPS 적용; API에 인증 필요하도록 Depends 주입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5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A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결론과 다음 단계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09728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097280"/>
            <a:ext cx="77724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비동기 처리와 실시간 스트리밍은 관리자의 생산성과 사용자 경험을 획기적으로 향상시킵니다.
</a:t>
            </a:r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계획된 개선사항을 단계별로 구현하고 지속적인 테스트와 문서화를 병행한다면, 향후 고도화와 마이크로서비스 분리에도 대응할 수 있습니다.
</a:t>
            </a:r>
            <a:pPr indent="0" marL="0">
              <a:buNone/>
            </a:pPr>
            <a:r>
              <a:rPr lang="en-US" sz="1200" b="1" dirty="0">
                <a:solidFill>
                  <a:srgbClr val="0B3C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다음 단계:</a:t>
            </a:r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비동기 API 완성과 상태 저장소 확장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프런트엔드 UI 세부조정과 접근성 테스트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0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인증·보안 체계 설계 및 국제화 준비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B3C5D"/>
                </a:solidFill>
                <a:hlinkClick r:id="rId2"/>
              </a:rPr>
              <a:t>[12]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2025-10-05T16:12:56Z</dcterms:created>
  <dcterms:modified xsi:type="dcterms:W3CDTF">2025-10-05T16:12:56Z</dcterms:modified>
</cp:coreProperties>
</file>