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8"/>
  </p:notesMasterIdLst>
  <p:sldIdLst>
    <p:sldId id="256" r:id="rId2"/>
    <p:sldId id="257" r:id="rId3"/>
    <p:sldId id="258" r:id="rId4"/>
    <p:sldId id="260" r:id="rId5"/>
    <p:sldId id="278" r:id="rId6"/>
    <p:sldId id="279" r:id="rId7"/>
    <p:sldId id="259" r:id="rId8"/>
    <p:sldId id="261" r:id="rId9"/>
    <p:sldId id="262" r:id="rId10"/>
    <p:sldId id="281" r:id="rId11"/>
    <p:sldId id="263" r:id="rId12"/>
    <p:sldId id="264" r:id="rId13"/>
    <p:sldId id="265" r:id="rId14"/>
    <p:sldId id="266" r:id="rId15"/>
    <p:sldId id="267" r:id="rId16"/>
    <p:sldId id="268" r:id="rId17"/>
    <p:sldId id="269" r:id="rId18"/>
    <p:sldId id="270" r:id="rId19"/>
    <p:sldId id="272" r:id="rId20"/>
    <p:sldId id="271" r:id="rId21"/>
    <p:sldId id="282" r:id="rId22"/>
    <p:sldId id="283" r:id="rId23"/>
    <p:sldId id="285" r:id="rId24"/>
    <p:sldId id="288" r:id="rId25"/>
    <p:sldId id="286" r:id="rId26"/>
    <p:sldId id="289" r:id="rId27"/>
  </p:sldIdLst>
  <p:sldSz cx="9144000" cy="5143500" type="screen16x9"/>
  <p:notesSz cx="6858000" cy="9144000"/>
  <p:embeddedFontLst>
    <p:embeddedFont>
      <p:font typeface="Average" panose="02000503040000020003" pitchFamily="2" charset="77"/>
      <p:regular r:id="rId29"/>
    </p:embeddedFont>
    <p:embeddedFont>
      <p:font typeface="Calibri" panose="020F0502020204030204" pitchFamily="3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swald" pitchFamily="2" charset="77"/>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74F"/>
    <a:srgbClr val="3D8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B87603-46CB-4419-B47C-4EC66F39751E}">
  <a:tblStyle styleId="{2BB87603-46CB-4419-B47C-4EC66F3975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36"/>
    <p:restoredTop sz="91411"/>
  </p:normalViewPr>
  <p:slideViewPr>
    <p:cSldViewPr snapToGrid="0" snapToObjects="1">
      <p:cViewPr varScale="1">
        <p:scale>
          <a:sx n="98" d="100"/>
          <a:sy n="98" d="100"/>
        </p:scale>
        <p:origin x="208"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F6A31B-FF40-6344-83BF-B5E7DF017933}" type="doc">
      <dgm:prSet loTypeId="urn:microsoft.com/office/officeart/2009/layout/CircleArrowProcess" loCatId="" qsTypeId="urn:microsoft.com/office/officeart/2005/8/quickstyle/simple2" qsCatId="simple" csTypeId="urn:microsoft.com/office/officeart/2005/8/colors/accent5_1" csCatId="accent5" phldr="1"/>
      <dgm:spPr/>
      <dgm:t>
        <a:bodyPr/>
        <a:lstStyle/>
        <a:p>
          <a:endParaRPr lang="en-US"/>
        </a:p>
      </dgm:t>
    </dgm:pt>
    <dgm:pt modelId="{3D10AC19-F8A0-EA46-A267-488169CD9C76}">
      <dgm:prSet phldrT="[Text]" custT="1"/>
      <dgm:spPr/>
      <dgm:t>
        <a:bodyPr/>
        <a:lstStyle/>
        <a:p>
          <a:r>
            <a:rPr lang="en-US" sz="3600" dirty="0">
              <a:latin typeface="Calibri" panose="020F0502020204030204" pitchFamily="34" charset="0"/>
              <a:cs typeface="Calibri" panose="020F0502020204030204" pitchFamily="34" charset="0"/>
            </a:rPr>
            <a:t>Draft</a:t>
          </a:r>
        </a:p>
      </dgm:t>
    </dgm:pt>
    <dgm:pt modelId="{3C8AE44E-AB53-4447-8496-534E2D7C90A5}" type="parTrans" cxnId="{CB53EDEA-8990-D748-9174-B61277126940}">
      <dgm:prSet/>
      <dgm:spPr/>
      <dgm:t>
        <a:bodyPr/>
        <a:lstStyle/>
        <a:p>
          <a:endParaRPr lang="en-US"/>
        </a:p>
      </dgm:t>
    </dgm:pt>
    <dgm:pt modelId="{72323565-FF0D-FA41-A228-74814B141B54}" type="sibTrans" cxnId="{CB53EDEA-8990-D748-9174-B61277126940}">
      <dgm:prSet/>
      <dgm:spPr/>
      <dgm:t>
        <a:bodyPr/>
        <a:lstStyle/>
        <a:p>
          <a:endParaRPr lang="en-US"/>
        </a:p>
      </dgm:t>
    </dgm:pt>
    <dgm:pt modelId="{39BC1EDC-9273-4646-8201-5B68F3121691}">
      <dgm:prSet phldrT="[Text]" custT="1"/>
      <dgm:spPr/>
      <dgm:t>
        <a:bodyPr/>
        <a:lstStyle/>
        <a:p>
          <a:r>
            <a:rPr lang="en-US" sz="3600" dirty="0">
              <a:latin typeface="Calibri" panose="020F0502020204030204" pitchFamily="34" charset="0"/>
              <a:cs typeface="Calibri" panose="020F0502020204030204" pitchFamily="34" charset="0"/>
            </a:rPr>
            <a:t>Review</a:t>
          </a:r>
        </a:p>
      </dgm:t>
    </dgm:pt>
    <dgm:pt modelId="{632D18F5-F597-D74E-AD53-83055298E22D}" type="parTrans" cxnId="{4D46EBD8-ABF1-104B-937B-915C34E7C06E}">
      <dgm:prSet/>
      <dgm:spPr/>
      <dgm:t>
        <a:bodyPr/>
        <a:lstStyle/>
        <a:p>
          <a:endParaRPr lang="en-US"/>
        </a:p>
      </dgm:t>
    </dgm:pt>
    <dgm:pt modelId="{A21778BB-6F61-674E-8286-EDD820D5E522}" type="sibTrans" cxnId="{4D46EBD8-ABF1-104B-937B-915C34E7C06E}">
      <dgm:prSet/>
      <dgm:spPr/>
      <dgm:t>
        <a:bodyPr/>
        <a:lstStyle/>
        <a:p>
          <a:endParaRPr lang="en-US"/>
        </a:p>
      </dgm:t>
    </dgm:pt>
    <dgm:pt modelId="{4BCF30AA-A2CA-1D47-A513-1FECC242DE4F}">
      <dgm:prSet phldrT="[Text]" custT="1"/>
      <dgm:spPr/>
      <dgm:t>
        <a:bodyPr/>
        <a:lstStyle/>
        <a:p>
          <a:r>
            <a:rPr lang="en-US" sz="3600" dirty="0">
              <a:latin typeface="Calibri" panose="020F0502020204030204" pitchFamily="34" charset="0"/>
              <a:cs typeface="Calibri" panose="020F0502020204030204" pitchFamily="34" charset="0"/>
            </a:rPr>
            <a:t>Edit</a:t>
          </a:r>
          <a:endParaRPr lang="en-US" sz="2800" dirty="0">
            <a:latin typeface="Calibri" panose="020F0502020204030204" pitchFamily="34" charset="0"/>
            <a:cs typeface="Calibri" panose="020F0502020204030204" pitchFamily="34" charset="0"/>
          </a:endParaRPr>
        </a:p>
      </dgm:t>
    </dgm:pt>
    <dgm:pt modelId="{9E111F38-3490-4B42-ACD8-1DA2FC0C889B}" type="parTrans" cxnId="{2F0B93EB-AF62-6A42-B9EA-85F246DAF909}">
      <dgm:prSet/>
      <dgm:spPr/>
      <dgm:t>
        <a:bodyPr/>
        <a:lstStyle/>
        <a:p>
          <a:endParaRPr lang="en-US"/>
        </a:p>
      </dgm:t>
    </dgm:pt>
    <dgm:pt modelId="{DEB19A3E-E555-314D-B457-8EC24913FBE7}" type="sibTrans" cxnId="{2F0B93EB-AF62-6A42-B9EA-85F246DAF909}">
      <dgm:prSet/>
      <dgm:spPr/>
      <dgm:t>
        <a:bodyPr/>
        <a:lstStyle/>
        <a:p>
          <a:endParaRPr lang="en-US"/>
        </a:p>
      </dgm:t>
    </dgm:pt>
    <dgm:pt modelId="{95CCBF6A-F13D-0448-B736-2C995D88635C}" type="pres">
      <dgm:prSet presAssocID="{BCF6A31B-FF40-6344-83BF-B5E7DF017933}" presName="Name0" presStyleCnt="0">
        <dgm:presLayoutVars>
          <dgm:chMax val="7"/>
          <dgm:chPref val="7"/>
          <dgm:dir/>
          <dgm:animLvl val="lvl"/>
        </dgm:presLayoutVars>
      </dgm:prSet>
      <dgm:spPr/>
    </dgm:pt>
    <dgm:pt modelId="{AD438F25-2745-D541-AE83-FD5FB437FAAF}" type="pres">
      <dgm:prSet presAssocID="{3D10AC19-F8A0-EA46-A267-488169CD9C76}" presName="Accent1" presStyleCnt="0"/>
      <dgm:spPr/>
    </dgm:pt>
    <dgm:pt modelId="{3EF14CA9-4574-8741-A264-A52DA458E2FC}" type="pres">
      <dgm:prSet presAssocID="{3D10AC19-F8A0-EA46-A267-488169CD9C76}" presName="Accent" presStyleLbl="node1" presStyleIdx="0" presStyleCnt="3"/>
      <dgm:spPr>
        <a:solidFill>
          <a:schemeClr val="accent5"/>
        </a:solidFill>
      </dgm:spPr>
    </dgm:pt>
    <dgm:pt modelId="{77027AB9-BBBD-5547-9E08-9EF418F9C66A}" type="pres">
      <dgm:prSet presAssocID="{3D10AC19-F8A0-EA46-A267-488169CD9C76}" presName="Parent1" presStyleLbl="revTx" presStyleIdx="0" presStyleCnt="3">
        <dgm:presLayoutVars>
          <dgm:chMax val="1"/>
          <dgm:chPref val="1"/>
          <dgm:bulletEnabled val="1"/>
        </dgm:presLayoutVars>
      </dgm:prSet>
      <dgm:spPr/>
    </dgm:pt>
    <dgm:pt modelId="{D89982B7-E991-624A-B249-5C0169428DFB}" type="pres">
      <dgm:prSet presAssocID="{39BC1EDC-9273-4646-8201-5B68F3121691}" presName="Accent2" presStyleCnt="0"/>
      <dgm:spPr/>
    </dgm:pt>
    <dgm:pt modelId="{F8A90308-9D8C-3846-A9B1-D3ABC0330A21}" type="pres">
      <dgm:prSet presAssocID="{39BC1EDC-9273-4646-8201-5B68F3121691}" presName="Accent" presStyleLbl="node1" presStyleIdx="1" presStyleCnt="3"/>
      <dgm:spPr>
        <a:solidFill>
          <a:schemeClr val="accent5"/>
        </a:solidFill>
      </dgm:spPr>
    </dgm:pt>
    <dgm:pt modelId="{A09710C2-759E-2942-A9F1-E0A74B9AE845}" type="pres">
      <dgm:prSet presAssocID="{39BC1EDC-9273-4646-8201-5B68F3121691}" presName="Parent2" presStyleLbl="revTx" presStyleIdx="1" presStyleCnt="3" custScaleX="149853">
        <dgm:presLayoutVars>
          <dgm:chMax val="1"/>
          <dgm:chPref val="1"/>
          <dgm:bulletEnabled val="1"/>
        </dgm:presLayoutVars>
      </dgm:prSet>
      <dgm:spPr/>
    </dgm:pt>
    <dgm:pt modelId="{CB2D1389-47DC-EB4F-BB00-E9C8A2F460E2}" type="pres">
      <dgm:prSet presAssocID="{4BCF30AA-A2CA-1D47-A513-1FECC242DE4F}" presName="Accent3" presStyleCnt="0"/>
      <dgm:spPr/>
    </dgm:pt>
    <dgm:pt modelId="{F0E2401F-1A2F-7847-8D0C-80B0681FB09C}" type="pres">
      <dgm:prSet presAssocID="{4BCF30AA-A2CA-1D47-A513-1FECC242DE4F}" presName="Accent" presStyleLbl="node1" presStyleIdx="2" presStyleCnt="3"/>
      <dgm:spPr>
        <a:solidFill>
          <a:schemeClr val="accent5"/>
        </a:solidFill>
      </dgm:spPr>
    </dgm:pt>
    <dgm:pt modelId="{7B1FB66B-FB3A-664A-A479-5EA589B9B617}" type="pres">
      <dgm:prSet presAssocID="{4BCF30AA-A2CA-1D47-A513-1FECC242DE4F}" presName="Parent3" presStyleLbl="revTx" presStyleIdx="2" presStyleCnt="3">
        <dgm:presLayoutVars>
          <dgm:chMax val="1"/>
          <dgm:chPref val="1"/>
          <dgm:bulletEnabled val="1"/>
        </dgm:presLayoutVars>
      </dgm:prSet>
      <dgm:spPr/>
    </dgm:pt>
  </dgm:ptLst>
  <dgm:cxnLst>
    <dgm:cxn modelId="{2F8C024F-0C3B-2744-AE26-F3BE559A27BE}" type="presOf" srcId="{39BC1EDC-9273-4646-8201-5B68F3121691}" destId="{A09710C2-759E-2942-A9F1-E0A74B9AE845}" srcOrd="0" destOrd="0" presId="urn:microsoft.com/office/officeart/2009/layout/CircleArrowProcess"/>
    <dgm:cxn modelId="{12F38D8C-C83B-544A-BCE1-592AF4A3E98D}" type="presOf" srcId="{4BCF30AA-A2CA-1D47-A513-1FECC242DE4F}" destId="{7B1FB66B-FB3A-664A-A479-5EA589B9B617}" srcOrd="0" destOrd="0" presId="urn:microsoft.com/office/officeart/2009/layout/CircleArrowProcess"/>
    <dgm:cxn modelId="{A176DAAC-B10E-1D43-8A3A-A75EF3379E70}" type="presOf" srcId="{BCF6A31B-FF40-6344-83BF-B5E7DF017933}" destId="{95CCBF6A-F13D-0448-B736-2C995D88635C}" srcOrd="0" destOrd="0" presId="urn:microsoft.com/office/officeart/2009/layout/CircleArrowProcess"/>
    <dgm:cxn modelId="{1787AFAF-35AA-214A-86F0-A8F43EEBE33B}" type="presOf" srcId="{3D10AC19-F8A0-EA46-A267-488169CD9C76}" destId="{77027AB9-BBBD-5547-9E08-9EF418F9C66A}" srcOrd="0" destOrd="0" presId="urn:microsoft.com/office/officeart/2009/layout/CircleArrowProcess"/>
    <dgm:cxn modelId="{4D46EBD8-ABF1-104B-937B-915C34E7C06E}" srcId="{BCF6A31B-FF40-6344-83BF-B5E7DF017933}" destId="{39BC1EDC-9273-4646-8201-5B68F3121691}" srcOrd="1" destOrd="0" parTransId="{632D18F5-F597-D74E-AD53-83055298E22D}" sibTransId="{A21778BB-6F61-674E-8286-EDD820D5E522}"/>
    <dgm:cxn modelId="{CB53EDEA-8990-D748-9174-B61277126940}" srcId="{BCF6A31B-FF40-6344-83BF-B5E7DF017933}" destId="{3D10AC19-F8A0-EA46-A267-488169CD9C76}" srcOrd="0" destOrd="0" parTransId="{3C8AE44E-AB53-4447-8496-534E2D7C90A5}" sibTransId="{72323565-FF0D-FA41-A228-74814B141B54}"/>
    <dgm:cxn modelId="{2F0B93EB-AF62-6A42-B9EA-85F246DAF909}" srcId="{BCF6A31B-FF40-6344-83BF-B5E7DF017933}" destId="{4BCF30AA-A2CA-1D47-A513-1FECC242DE4F}" srcOrd="2" destOrd="0" parTransId="{9E111F38-3490-4B42-ACD8-1DA2FC0C889B}" sibTransId="{DEB19A3E-E555-314D-B457-8EC24913FBE7}"/>
    <dgm:cxn modelId="{1354834B-F4CA-864B-B901-F78B8E410E22}" type="presParOf" srcId="{95CCBF6A-F13D-0448-B736-2C995D88635C}" destId="{AD438F25-2745-D541-AE83-FD5FB437FAAF}" srcOrd="0" destOrd="0" presId="urn:microsoft.com/office/officeart/2009/layout/CircleArrowProcess"/>
    <dgm:cxn modelId="{D8D9FD10-0BC5-1947-B5FD-29BB164D764B}" type="presParOf" srcId="{AD438F25-2745-D541-AE83-FD5FB437FAAF}" destId="{3EF14CA9-4574-8741-A264-A52DA458E2FC}" srcOrd="0" destOrd="0" presId="urn:microsoft.com/office/officeart/2009/layout/CircleArrowProcess"/>
    <dgm:cxn modelId="{2C379497-5932-4043-9E01-B43F9710327B}" type="presParOf" srcId="{95CCBF6A-F13D-0448-B736-2C995D88635C}" destId="{77027AB9-BBBD-5547-9E08-9EF418F9C66A}" srcOrd="1" destOrd="0" presId="urn:microsoft.com/office/officeart/2009/layout/CircleArrowProcess"/>
    <dgm:cxn modelId="{1C3F7333-8E4E-6143-83AC-23D179CE208D}" type="presParOf" srcId="{95CCBF6A-F13D-0448-B736-2C995D88635C}" destId="{D89982B7-E991-624A-B249-5C0169428DFB}" srcOrd="2" destOrd="0" presId="urn:microsoft.com/office/officeart/2009/layout/CircleArrowProcess"/>
    <dgm:cxn modelId="{DFA65F82-E8E0-7349-9DAA-3B8FC6A963E3}" type="presParOf" srcId="{D89982B7-E991-624A-B249-5C0169428DFB}" destId="{F8A90308-9D8C-3846-A9B1-D3ABC0330A21}" srcOrd="0" destOrd="0" presId="urn:microsoft.com/office/officeart/2009/layout/CircleArrowProcess"/>
    <dgm:cxn modelId="{7CADC23C-C557-554B-88BE-2F69FCAFE989}" type="presParOf" srcId="{95CCBF6A-F13D-0448-B736-2C995D88635C}" destId="{A09710C2-759E-2942-A9F1-E0A74B9AE845}" srcOrd="3" destOrd="0" presId="urn:microsoft.com/office/officeart/2009/layout/CircleArrowProcess"/>
    <dgm:cxn modelId="{8379F513-FBE9-5D44-AC1D-466AE566493E}" type="presParOf" srcId="{95CCBF6A-F13D-0448-B736-2C995D88635C}" destId="{CB2D1389-47DC-EB4F-BB00-E9C8A2F460E2}" srcOrd="4" destOrd="0" presId="urn:microsoft.com/office/officeart/2009/layout/CircleArrowProcess"/>
    <dgm:cxn modelId="{F8E4C4A2-86DB-A647-ACDE-DCB98968095D}" type="presParOf" srcId="{CB2D1389-47DC-EB4F-BB00-E9C8A2F460E2}" destId="{F0E2401F-1A2F-7847-8D0C-80B0681FB09C}" srcOrd="0" destOrd="0" presId="urn:microsoft.com/office/officeart/2009/layout/CircleArrowProcess"/>
    <dgm:cxn modelId="{B9668F3C-1889-544A-A67E-CF3C8D9A779C}" type="presParOf" srcId="{95CCBF6A-F13D-0448-B736-2C995D88635C}" destId="{7B1FB66B-FB3A-664A-A479-5EA589B9B617}"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14CA9-4574-8741-A264-A52DA458E2FC}">
      <dsp:nvSpPr>
        <dsp:cNvPr id="0" name=""/>
        <dsp:cNvSpPr/>
      </dsp:nvSpPr>
      <dsp:spPr>
        <a:xfrm>
          <a:off x="2493877" y="0"/>
          <a:ext cx="2394052" cy="2394417"/>
        </a:xfrm>
        <a:prstGeom prst="circularArrow">
          <a:avLst>
            <a:gd name="adj1" fmla="val 10980"/>
            <a:gd name="adj2" fmla="val 1142322"/>
            <a:gd name="adj3" fmla="val 4500000"/>
            <a:gd name="adj4" fmla="val 10800000"/>
            <a:gd name="adj5" fmla="val 12500"/>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7027AB9-BBBD-5547-9E08-9EF418F9C66A}">
      <dsp:nvSpPr>
        <dsp:cNvPr id="0" name=""/>
        <dsp:cNvSpPr/>
      </dsp:nvSpPr>
      <dsp:spPr>
        <a:xfrm>
          <a:off x="3023041" y="864457"/>
          <a:ext cx="1330329" cy="66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cs typeface="Calibri" panose="020F0502020204030204" pitchFamily="34" charset="0"/>
            </a:rPr>
            <a:t>Draft</a:t>
          </a:r>
        </a:p>
      </dsp:txBody>
      <dsp:txXfrm>
        <a:off x="3023041" y="864457"/>
        <a:ext cx="1330329" cy="665005"/>
      </dsp:txXfrm>
    </dsp:sp>
    <dsp:sp modelId="{F8A90308-9D8C-3846-A9B1-D3ABC0330A21}">
      <dsp:nvSpPr>
        <dsp:cNvPr id="0" name=""/>
        <dsp:cNvSpPr/>
      </dsp:nvSpPr>
      <dsp:spPr>
        <a:xfrm>
          <a:off x="1828937" y="1375770"/>
          <a:ext cx="2394052" cy="2394417"/>
        </a:xfrm>
        <a:prstGeom prst="leftCircularArrow">
          <a:avLst>
            <a:gd name="adj1" fmla="val 10980"/>
            <a:gd name="adj2" fmla="val 1142322"/>
            <a:gd name="adj3" fmla="val 6300000"/>
            <a:gd name="adj4" fmla="val 18900000"/>
            <a:gd name="adj5" fmla="val 12500"/>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09710C2-759E-2942-A9F1-E0A74B9AE845}">
      <dsp:nvSpPr>
        <dsp:cNvPr id="0" name=""/>
        <dsp:cNvSpPr/>
      </dsp:nvSpPr>
      <dsp:spPr>
        <a:xfrm>
          <a:off x="2029195" y="2248185"/>
          <a:ext cx="1993538" cy="66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cs typeface="Calibri" panose="020F0502020204030204" pitchFamily="34" charset="0"/>
            </a:rPr>
            <a:t>Review</a:t>
          </a:r>
        </a:p>
      </dsp:txBody>
      <dsp:txXfrm>
        <a:off x="2029195" y="2248185"/>
        <a:ext cx="1993538" cy="665005"/>
      </dsp:txXfrm>
    </dsp:sp>
    <dsp:sp modelId="{F0E2401F-1A2F-7847-8D0C-80B0681FB09C}">
      <dsp:nvSpPr>
        <dsp:cNvPr id="0" name=""/>
        <dsp:cNvSpPr/>
      </dsp:nvSpPr>
      <dsp:spPr>
        <a:xfrm>
          <a:off x="2664271" y="2916175"/>
          <a:ext cx="2056862" cy="2057686"/>
        </a:xfrm>
        <a:prstGeom prst="blockArc">
          <a:avLst>
            <a:gd name="adj1" fmla="val 13500000"/>
            <a:gd name="adj2" fmla="val 10800000"/>
            <a:gd name="adj3" fmla="val 12740"/>
          </a:avLst>
        </a:prstGeom>
        <a:solidFill>
          <a:schemeClr val="accent5"/>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B1FB66B-FB3A-664A-A479-5EA589B9B617}">
      <dsp:nvSpPr>
        <dsp:cNvPr id="0" name=""/>
        <dsp:cNvSpPr/>
      </dsp:nvSpPr>
      <dsp:spPr>
        <a:xfrm>
          <a:off x="3026188" y="3633903"/>
          <a:ext cx="1330329" cy="66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Calibri" panose="020F0502020204030204" pitchFamily="34" charset="0"/>
              <a:cs typeface="Calibri" panose="020F0502020204030204" pitchFamily="34" charset="0"/>
            </a:rPr>
            <a:t>Edit</a:t>
          </a:r>
          <a:endParaRPr lang="en-US" sz="2800" kern="1200" dirty="0">
            <a:latin typeface="Calibri" panose="020F0502020204030204" pitchFamily="34" charset="0"/>
            <a:cs typeface="Calibri" panose="020F0502020204030204" pitchFamily="34" charset="0"/>
          </a:endParaRPr>
        </a:p>
      </dsp:txBody>
      <dsp:txXfrm>
        <a:off x="3026188" y="3633903"/>
        <a:ext cx="1330329" cy="66500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72275e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72275e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do major sections do? (That is, what information do they provide for different kinds of audiences?)</a:t>
            </a:r>
            <a:endParaRPr dirty="0"/>
          </a:p>
        </p:txBody>
      </p:sp>
    </p:spTree>
    <p:extLst>
      <p:ext uri="{BB962C8B-B14F-4D97-AF65-F5344CB8AC3E}">
        <p14:creationId xmlns:p14="http://schemas.microsoft.com/office/powerpoint/2010/main" val="251055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03f8a899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03f8a899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What’s an abstract’s purpose? Who is an abstract for? What do readers expect about the abstract? Where do the writers spend time on things that are irrelevant to the abstract? What other questions does this raise?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abstract only sets out the problem; it does not summarize the contents of the report (i.e. summarize the experiment)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03f8a899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03f8a899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this example suffers a bit from a lack of precision (a few pieces of data about contact pressure would be acceptable), it overviews the scope of the project, providing about a sentence-worth of summary for each major section of the report.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Get to the point: Things like starting each section with clear statements of the main idea, assumption, result, or recommendation. Stick to the one-idea, one-sentence model of technical writing, and use relatively bite-size paragraph chunks.</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362b6713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362b671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explains some of the learning objectives of the lab, but does not introduce the essential problem that needed to be solved in the lab. The lab report should be focused on those problems (What was the experiment and why it needs to be done in an engineering context?)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then launches into details about specifications (these would be more appropriate in the theory or another section) and details about the process and results (which belong in both the abstract and even more so in the discussion/conclusion sections of the report.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62b6713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62b6713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begins with the experiment, explains the relevance of the problem (why the heck the audience should care about this), and describes implications of the process.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03f8a899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03f8a899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03f8a899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03f8a899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03f8a899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03f8a899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03f8a899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03f8a899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03f8a899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03f8a899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5040945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5040945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3f8a899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3f8a899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3f8a899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3f8a899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60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3f8a899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3f8a899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08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3f8a89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3f8a89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your instructor provides you with guidelines or specifications for the assignment, read them carefully and follow the directions. Ask for examples of good lab reports if they have them.</a:t>
            </a:r>
          </a:p>
          <a:p>
            <a:pPr marL="0" lvl="0" indent="0" algn="l" rtl="0">
              <a:spcBef>
                <a:spcPts val="0"/>
              </a:spcBef>
              <a:spcAft>
                <a:spcPts val="0"/>
              </a:spcAft>
              <a:buNone/>
            </a:pPr>
            <a:r>
              <a:rPr lang="en-US" dirty="0"/>
              <a:t>Finally, remember that writing is a process of multiple drafts and focusing on different revisions at different steps in the process. Don’t worry, for example, about third person and personal pronouns on the first draft—just get the thing written. You can revise for personal pronouns or past tense issues later.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*read* the technical literature with an attention to *how* authors get ideas across. How do they introduce problems? How technical is their language? How direct are their sentences? Reading like an engineer (and thinking about how or why engineers read) will help you to write like one, too. </a:t>
            </a:r>
          </a:p>
        </p:txBody>
      </p:sp>
    </p:spTree>
    <p:extLst>
      <p:ext uri="{BB962C8B-B14F-4D97-AF65-F5344CB8AC3E}">
        <p14:creationId xmlns:p14="http://schemas.microsoft.com/office/powerpoint/2010/main" val="339749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3f8a899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3f8a899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5620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3f8a89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3f8a89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Sentence style, revision strategies, examples, videos, and more content</a:t>
            </a:r>
          </a:p>
        </p:txBody>
      </p:sp>
    </p:spTree>
    <p:extLst>
      <p:ext uri="{BB962C8B-B14F-4D97-AF65-F5344CB8AC3E}">
        <p14:creationId xmlns:p14="http://schemas.microsoft.com/office/powerpoint/2010/main" val="2661313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38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03f8a899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03f8a899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333333"/>
                </a:solidFill>
                <a:highlight>
                  <a:srgbClr val="FFFFFF"/>
                </a:highlight>
                <a:latin typeface="Open Sans"/>
                <a:ea typeface="Open Sans"/>
                <a:cs typeface="Open Sans"/>
                <a:sym typeface="Open Sans"/>
              </a:rPr>
              <a:t>Effective communication is how work happens. It comes before work, supports work during the process, and sustains work after a project is completed. </a:t>
            </a:r>
          </a:p>
          <a:p>
            <a:pPr marL="0" lvl="0" indent="0" algn="l" rtl="0">
              <a:spcBef>
                <a:spcPts val="0"/>
              </a:spcBef>
              <a:spcAft>
                <a:spcPts val="0"/>
              </a:spcAft>
              <a:buNone/>
            </a:pPr>
            <a:endParaRPr lang="en" sz="1050" dirty="0">
              <a:solidFill>
                <a:srgbClr val="333333"/>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 sz="1050" dirty="0">
                <a:solidFill>
                  <a:srgbClr val="333333"/>
                </a:solidFill>
                <a:highlight>
                  <a:srgbClr val="FFFFFF"/>
                </a:highlight>
                <a:latin typeface="Open Sans"/>
                <a:ea typeface="Open Sans"/>
                <a:cs typeface="Open Sans"/>
                <a:sym typeface="Open Sans"/>
              </a:rPr>
              <a:t>Mechanical engineers utilize writing daily to propose projects and justify design ideas, create manufacturing instructions, record and report test results, verify progress on a project, collaborate on user manuals, disseminate information to help people make decisions, and even persuade or recommend based on the engineer's expert opinion (That's one of the reasons your accreditation by ABET matters!). The audiences that these documents communicate to are varied. Engineers must be able to effectively communicate complex topics and ideas to other engineers, technical and nontechnical </a:t>
            </a:r>
            <a:r>
              <a:rPr lang="en-US" sz="1050" dirty="0">
                <a:solidFill>
                  <a:srgbClr val="333333"/>
                </a:solidFill>
                <a:highlight>
                  <a:srgbClr val="FFFFFF"/>
                </a:highlight>
                <a:latin typeface="Open Sans"/>
                <a:ea typeface="Open Sans"/>
                <a:cs typeface="Open Sans"/>
                <a:sym typeface="Open Sans"/>
              </a:rPr>
              <a:t>personnel</a:t>
            </a:r>
            <a:r>
              <a:rPr lang="en" sz="1050" dirty="0">
                <a:solidFill>
                  <a:srgbClr val="333333"/>
                </a:solidFill>
                <a:highlight>
                  <a:srgbClr val="FFFFFF"/>
                </a:highlight>
                <a:latin typeface="Open Sans"/>
                <a:ea typeface="Open Sans"/>
                <a:cs typeface="Open Sans"/>
                <a:sym typeface="Open Sans"/>
              </a:rPr>
              <a:t>, business personnel, marketing people, and the public.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cce2e0c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cce2e0c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cce2e0c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cce2e0c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99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2cce2e0c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2cce2e0c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Explaining a complex system in such a way that others can understand.</a:t>
            </a:r>
            <a:endParaRPr dirty="0"/>
          </a:p>
        </p:txBody>
      </p:sp>
    </p:spTree>
    <p:extLst>
      <p:ext uri="{BB962C8B-B14F-4D97-AF65-F5344CB8AC3E}">
        <p14:creationId xmlns:p14="http://schemas.microsoft.com/office/powerpoint/2010/main" val="41990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03f8a899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03f8a899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03f8a89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03f8a89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presentation offers a few examples of each principle in action. These examples aren’t perfect, but they highlight some areas you might be struggling with as a writer.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Really all of these emphasize the idea of being direct about what happened, why it happened, and why it matters.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72275e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72275e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lab report is a detailed account of an experiment, its methods, results, and conclusions—all which answer a question. </a:t>
            </a:r>
          </a:p>
          <a:p>
            <a:pPr marL="0" lvl="0" indent="0" algn="l" rtl="0">
              <a:spcBef>
                <a:spcPts val="0"/>
              </a:spcBef>
              <a:spcAft>
                <a:spcPts val="0"/>
              </a:spcAft>
              <a:buNone/>
            </a:pPr>
            <a:r>
              <a:rPr lang="en-US" dirty="0"/>
              <a:t>What is the question your lab report answers?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Audiences:</a:t>
            </a:r>
          </a:p>
          <a:p>
            <a:pPr marL="0" lvl="0" indent="0" algn="l" rtl="0">
              <a:spcBef>
                <a:spcPts val="0"/>
              </a:spcBef>
              <a:spcAft>
                <a:spcPts val="0"/>
              </a:spcAft>
              <a:buNone/>
            </a:pPr>
            <a:r>
              <a:rPr lang="en-US" dirty="0"/>
              <a:t>	Engineers (peers) who are interested in similar work and base their experiment on yours</a:t>
            </a:r>
          </a:p>
          <a:p>
            <a:pPr marL="0" lvl="0" indent="0" algn="l" rtl="0">
              <a:spcBef>
                <a:spcPts val="0"/>
              </a:spcBef>
              <a:spcAft>
                <a:spcPts val="0"/>
              </a:spcAft>
              <a:buNone/>
            </a:pPr>
            <a:r>
              <a:rPr lang="en-US" dirty="0"/>
              <a:t>	Supervisors who want to know about the work you have done</a:t>
            </a:r>
          </a:p>
          <a:p>
            <a:pPr marL="0" lvl="0" indent="0" algn="l" rtl="0">
              <a:spcBef>
                <a:spcPts val="0"/>
              </a:spcBef>
              <a:spcAft>
                <a:spcPts val="0"/>
              </a:spcAft>
              <a:buNone/>
            </a:pPr>
            <a:r>
              <a:rPr lang="en-US" dirty="0"/>
              <a:t>	Your professor or grader is also part of the audience—their job is to dramatize the presence of these other two audiences—people </a:t>
            </a:r>
            <a:r>
              <a:rPr lang="en-US" b="1" dirty="0"/>
              <a:t>who don’t know what you know</a:t>
            </a:r>
            <a:r>
              <a:rPr lang="en-US" dirty="0"/>
              <a:t>. </a:t>
            </a:r>
          </a:p>
          <a:p>
            <a:pPr marL="0" lvl="0" indent="0" algn="l" rtl="0">
              <a:spcBef>
                <a:spcPts val="0"/>
              </a:spcBef>
              <a:spcAft>
                <a:spcPts val="0"/>
              </a:spcAft>
              <a:buNone/>
            </a:pPr>
            <a:r>
              <a:rPr lang="en-US" dirty="0"/>
              <a:t>		(Thus it’s your job to explain to them what you’re doing and why)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Purposes:</a:t>
            </a:r>
          </a:p>
          <a:p>
            <a:pPr marL="0" lvl="0" indent="0" algn="l" rtl="0">
              <a:spcBef>
                <a:spcPts val="0"/>
              </a:spcBef>
              <a:spcAft>
                <a:spcPts val="0"/>
              </a:spcAft>
              <a:buNone/>
            </a:pPr>
            <a:r>
              <a:rPr lang="en-US" dirty="0"/>
              <a:t>	Inform: People want to know what you have done.</a:t>
            </a:r>
          </a:p>
          <a:p>
            <a:pPr marL="0" lvl="0" indent="0" algn="l" rtl="0">
              <a:spcBef>
                <a:spcPts val="0"/>
              </a:spcBef>
              <a:spcAft>
                <a:spcPts val="0"/>
              </a:spcAft>
              <a:buNone/>
            </a:pPr>
            <a:r>
              <a:rPr lang="en-US" dirty="0"/>
              <a:t>	Persuade: Raw data is not convincing by itself. You must convince your audience it is correct and justify your results.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craftofscientificwriting.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prismnet.com/~hcexres/textboo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mt="33000"/>
          </a:blip>
          <a:stretch>
            <a:fillRect/>
          </a:stretch>
        </p:blipFill>
        <p:spPr>
          <a:xfrm>
            <a:off x="0" y="0"/>
            <a:ext cx="9901238" cy="5143500"/>
          </a:xfrm>
          <a:prstGeom prst="rect">
            <a:avLst/>
          </a:prstGeom>
          <a:noFill/>
          <a:ln>
            <a:noFill/>
          </a:ln>
        </p:spPr>
      </p:pic>
      <p:sp>
        <p:nvSpPr>
          <p:cNvPr id="60" name="Google Shape;60;p13"/>
          <p:cNvSpPr txBox="1">
            <a:spLocks noGrp="1"/>
          </p:cNvSpPr>
          <p:nvPr>
            <p:ph type="ctrTitle"/>
          </p:nvPr>
        </p:nvSpPr>
        <p:spPr>
          <a:xfrm>
            <a:off x="671258" y="990800"/>
            <a:ext cx="7801500" cy="17301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3F3F3"/>
                </a:solidFill>
                <a:latin typeface="Calibri" panose="020F0502020204030204" pitchFamily="34" charset="0"/>
                <a:cs typeface="Calibri" panose="020F0502020204030204" pitchFamily="34" charset="0"/>
              </a:rPr>
              <a:t>Engineering Lab Reports and Technical Writing</a:t>
            </a:r>
            <a:endParaRPr sz="2400" i="1" dirty="0">
              <a:solidFill>
                <a:srgbClr val="F3F3F3"/>
              </a:solidFill>
              <a:latin typeface="Calibri" panose="020F0502020204030204" pitchFamily="34" charset="0"/>
              <a:cs typeface="Calibri" panose="020F0502020204030204" pitchFamily="34" charset="0"/>
            </a:endParaRPr>
          </a:p>
        </p:txBody>
      </p:sp>
      <p:sp>
        <p:nvSpPr>
          <p:cNvPr id="61" name="Google Shape;61;p13"/>
          <p:cNvSpPr txBox="1">
            <a:spLocks noGrp="1"/>
          </p:cNvSpPr>
          <p:nvPr>
            <p:ph type="subTitle" idx="1"/>
          </p:nvPr>
        </p:nvSpPr>
        <p:spPr>
          <a:xfrm>
            <a:off x="671250" y="3174876"/>
            <a:ext cx="7801500" cy="792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5"/>
                </a:solidFill>
                <a:latin typeface="Calibri"/>
                <a:ea typeface="Calibri"/>
                <a:cs typeface="Calibri"/>
                <a:sym typeface="Calibri"/>
              </a:rPr>
              <a:t>Dr. Chris Andrews</a:t>
            </a:r>
            <a:endParaRPr sz="2400" dirty="0">
              <a:solidFill>
                <a:schemeClr val="accent5"/>
              </a:solidFill>
              <a:latin typeface="Calibri"/>
              <a:ea typeface="Calibri"/>
              <a:cs typeface="Calibri"/>
              <a:sym typeface="Calibri"/>
            </a:endParaRPr>
          </a:p>
        </p:txBody>
      </p:sp>
      <p:sp>
        <p:nvSpPr>
          <p:cNvPr id="62" name="Google Shape;62;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
        <p:nvSpPr>
          <p:cNvPr id="6" name="Rectangle 5">
            <a:extLst>
              <a:ext uri="{FF2B5EF4-FFF2-40B4-BE49-F238E27FC236}">
                <a16:creationId xmlns:a16="http://schemas.microsoft.com/office/drawing/2014/main" id="{8660A9C9-6F42-E640-A0F2-C73F1A2C1BAC}"/>
              </a:ext>
            </a:extLst>
          </p:cNvPr>
          <p:cNvSpPr/>
          <p:nvPr/>
        </p:nvSpPr>
        <p:spPr>
          <a:xfrm>
            <a:off x="7202525" y="4414393"/>
            <a:ext cx="1941475" cy="72910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032F33-4D03-514D-BC83-9ACD1E35C8BD}"/>
              </a:ext>
            </a:extLst>
          </p:cNvPr>
          <p:cNvPicPr>
            <a:picLocks noChangeAspect="1"/>
          </p:cNvPicPr>
          <p:nvPr/>
        </p:nvPicPr>
        <p:blipFill>
          <a:blip r:embed="rId4"/>
          <a:stretch>
            <a:fillRect/>
          </a:stretch>
        </p:blipFill>
        <p:spPr>
          <a:xfrm>
            <a:off x="7227925" y="4465193"/>
            <a:ext cx="1836425" cy="5962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10</a:t>
            </a:fld>
            <a:endParaRPr>
              <a:solidFill>
                <a:schemeClr val="accent3"/>
              </a:solidFill>
              <a:latin typeface="Average"/>
              <a:ea typeface="Average"/>
              <a:cs typeface="Average"/>
              <a:sym typeface="Average"/>
            </a:endParaRPr>
          </a:p>
        </p:txBody>
      </p:sp>
      <p:graphicFrame>
        <p:nvGraphicFramePr>
          <p:cNvPr id="5" name="Google Shape;93;p17">
            <a:extLst>
              <a:ext uri="{FF2B5EF4-FFF2-40B4-BE49-F238E27FC236}">
                <a16:creationId xmlns:a16="http://schemas.microsoft.com/office/drawing/2014/main" id="{40354772-EDC1-6E4C-8060-65570C26C831}"/>
              </a:ext>
            </a:extLst>
          </p:cNvPr>
          <p:cNvGraphicFramePr/>
          <p:nvPr>
            <p:extLst>
              <p:ext uri="{D42A27DB-BD31-4B8C-83A1-F6EECF244321}">
                <p14:modId xmlns:p14="http://schemas.microsoft.com/office/powerpoint/2010/main" val="3621618682"/>
              </p:ext>
            </p:extLst>
          </p:nvPr>
        </p:nvGraphicFramePr>
        <p:xfrm>
          <a:off x="0" y="14460"/>
          <a:ext cx="9144000" cy="5129041"/>
        </p:xfrm>
        <a:graphic>
          <a:graphicData uri="http://schemas.openxmlformats.org/drawingml/2006/table">
            <a:tbl>
              <a:tblPr>
                <a:noFill/>
                <a:tableStyleId>{2BB87603-46CB-4419-B47C-4EC66F39751E}</a:tableStyleId>
              </a:tblPr>
              <a:tblGrid>
                <a:gridCol w="2529444">
                  <a:extLst>
                    <a:ext uri="{9D8B030D-6E8A-4147-A177-3AD203B41FA5}">
                      <a16:colId xmlns:a16="http://schemas.microsoft.com/office/drawing/2014/main" val="20000"/>
                    </a:ext>
                  </a:extLst>
                </a:gridCol>
                <a:gridCol w="6614556">
                  <a:extLst>
                    <a:ext uri="{9D8B030D-6E8A-4147-A177-3AD203B41FA5}">
                      <a16:colId xmlns:a16="http://schemas.microsoft.com/office/drawing/2014/main" val="20001"/>
                    </a:ext>
                  </a:extLst>
                </a:gridCol>
              </a:tblGrid>
              <a:tr h="649125">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ea typeface="Calibri"/>
                          <a:cs typeface="Calibri" panose="020F0502020204030204" pitchFamily="34" charset="0"/>
                          <a:sym typeface="Calibri"/>
                        </a:rPr>
                        <a:t>Abstract</a:t>
                      </a:r>
                      <a:endParaRPr lang="en-US"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 sz="1600" dirty="0">
                          <a:solidFill>
                            <a:schemeClr val="tx1"/>
                          </a:solidFill>
                          <a:latin typeface="Calibri" panose="020F0502020204030204" pitchFamily="34" charset="0"/>
                          <a:cs typeface="Calibri" panose="020F0502020204030204" pitchFamily="34" charset="0"/>
                        </a:rPr>
                        <a:t>Summarize what you did and what you concluded. Core results and </a:t>
                      </a:r>
                      <a:r>
                        <a:rPr lang="en-US" sz="1600" dirty="0">
                          <a:solidFill>
                            <a:schemeClr val="tx1"/>
                          </a:solidFill>
                          <a:latin typeface="Calibri" panose="020F0502020204030204" pitchFamily="34" charset="0"/>
                          <a:cs typeface="Calibri" panose="020F0502020204030204" pitchFamily="34" charset="0"/>
                        </a:rPr>
                        <a:t>essentials</a:t>
                      </a:r>
                      <a:r>
                        <a:rPr lang="en" sz="1600" dirty="0">
                          <a:solidFill>
                            <a:schemeClr val="tx1"/>
                          </a:solidFill>
                          <a:latin typeface="Calibri" panose="020F0502020204030204" pitchFamily="34" charset="0"/>
                          <a:cs typeface="Calibri" panose="020F0502020204030204" pitchFamily="34" charset="0"/>
                        </a:rPr>
                        <a:t> to help other </a:t>
                      </a:r>
                      <a:r>
                        <a:rPr lang="en-US" sz="1600" dirty="0">
                          <a:solidFill>
                            <a:schemeClr val="tx1"/>
                          </a:solidFill>
                          <a:latin typeface="Calibri" panose="020F0502020204030204" pitchFamily="34" charset="0"/>
                          <a:cs typeface="Calibri" panose="020F0502020204030204" pitchFamily="34" charset="0"/>
                        </a:rPr>
                        <a:t>understand</a:t>
                      </a:r>
                      <a:r>
                        <a:rPr lang="en" sz="1600" dirty="0">
                          <a:solidFill>
                            <a:schemeClr val="tx1"/>
                          </a:solidFill>
                          <a:latin typeface="Calibri" panose="020F0502020204030204" pitchFamily="34" charset="0"/>
                          <a:cs typeface="Calibri" panose="020F0502020204030204" pitchFamily="34" charset="0"/>
                        </a:rPr>
                        <a:t> what you did and why.</a:t>
                      </a:r>
                    </a:p>
                  </a:txBody>
                  <a:tcPr anchor="ctr"/>
                </a:tc>
                <a:extLst>
                  <a:ext uri="{0D108BD9-81ED-4DB2-BD59-A6C34878D82A}">
                    <a16:rowId xmlns:a16="http://schemas.microsoft.com/office/drawing/2014/main" val="10000"/>
                  </a:ext>
                </a:extLst>
              </a:tr>
              <a:tr h="649125">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ea typeface="Calibri"/>
                          <a:cs typeface="Calibri" panose="020F0502020204030204" pitchFamily="34" charset="0"/>
                          <a:sym typeface="Calibri"/>
                        </a:rPr>
                        <a:t>Introduction</a:t>
                      </a:r>
                      <a:endParaRPr lang="en-US"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 sz="1600" dirty="0">
                          <a:solidFill>
                            <a:schemeClr val="tx1"/>
                          </a:solidFill>
                          <a:latin typeface="Calibri" panose="020F0502020204030204" pitchFamily="34" charset="0"/>
                          <a:cs typeface="Calibri" panose="020F0502020204030204" pitchFamily="34" charset="0"/>
                        </a:rPr>
                        <a:t>Explain the problem you solved or the question you answered; also explain why the problem needs solving (rationale).</a:t>
                      </a:r>
                    </a:p>
                  </a:txBody>
                  <a:tcPr anchor="ctr"/>
                </a:tc>
                <a:extLst>
                  <a:ext uri="{0D108BD9-81ED-4DB2-BD59-A6C34878D82A}">
                    <a16:rowId xmlns:a16="http://schemas.microsoft.com/office/drawing/2014/main" val="10001"/>
                  </a:ext>
                </a:extLst>
              </a:tr>
              <a:tr h="649125">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ea typeface="Calibri"/>
                          <a:cs typeface="Calibri" panose="020F0502020204030204" pitchFamily="34" charset="0"/>
                          <a:sym typeface="Calibri"/>
                        </a:rPr>
                        <a:t>Theory / Background</a:t>
                      </a:r>
                      <a:endParaRPr lang="en-US"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 sz="1600" dirty="0">
                          <a:solidFill>
                            <a:schemeClr val="tx1"/>
                          </a:solidFill>
                          <a:latin typeface="Calibri" panose="020F0502020204030204" pitchFamily="34" charset="0"/>
                          <a:cs typeface="Calibri" panose="020F0502020204030204" pitchFamily="34" charset="0"/>
                        </a:rPr>
                        <a:t>Explain your assumptions, terminology, and major equations; why the problem should be solved this way, or what you expect to happen.</a:t>
                      </a:r>
                    </a:p>
                  </a:txBody>
                  <a:tcPr anchor="ctr"/>
                </a:tc>
                <a:extLst>
                  <a:ext uri="{0D108BD9-81ED-4DB2-BD59-A6C34878D82A}">
                    <a16:rowId xmlns:a16="http://schemas.microsoft.com/office/drawing/2014/main" val="10002"/>
                  </a:ext>
                </a:extLst>
              </a:tr>
              <a:tr h="888034">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cs typeface="Calibri" panose="020F0502020204030204" pitchFamily="34" charset="0"/>
                        </a:rPr>
                        <a:t>Equipment / Procedure</a:t>
                      </a:r>
                      <a:endParaRPr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US" sz="1600" dirty="0">
                          <a:solidFill>
                            <a:schemeClr val="tx1"/>
                          </a:solidFill>
                          <a:latin typeface="Calibri" panose="020F0502020204030204" pitchFamily="34" charset="0"/>
                          <a:cs typeface="Calibri" panose="020F0502020204030204" pitchFamily="34" charset="0"/>
                        </a:rPr>
                        <a:t>Describe or illustrate the equipment you used. Explain each step of how you conducted the procedure, including variables, so that someone could replicate and verify your process.</a:t>
                      </a:r>
                      <a:endParaRPr sz="16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461751385"/>
                  </a:ext>
                </a:extLst>
              </a:tr>
              <a:tr h="756473">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cs typeface="Calibri" panose="020F0502020204030204" pitchFamily="34" charset="0"/>
                        </a:rPr>
                        <a:t>Data / Calculations</a:t>
                      </a: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Results</a:t>
                      </a:r>
                      <a:endParaRPr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US" sz="1600" dirty="0">
                          <a:solidFill>
                            <a:schemeClr val="tx1"/>
                          </a:solidFill>
                          <a:latin typeface="Calibri" panose="020F0502020204030204" pitchFamily="34" charset="0"/>
                          <a:cs typeface="Calibri" panose="020F0502020204030204" pitchFamily="34" charset="0"/>
                        </a:rPr>
                        <a:t>Present and explain what you found using graphs or tables with short explanations.</a:t>
                      </a:r>
                      <a:endParaRPr sz="16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689083031"/>
                  </a:ext>
                </a:extLst>
              </a:tr>
              <a:tr h="649125">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cs typeface="Calibri" panose="020F0502020204030204" pitchFamily="34" charset="0"/>
                        </a:rPr>
                        <a:t>Discussion / Analysis</a:t>
                      </a:r>
                      <a:endParaRPr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US" sz="1600" dirty="0">
                          <a:solidFill>
                            <a:schemeClr val="tx1"/>
                          </a:solidFill>
                          <a:latin typeface="Calibri" panose="020F0502020204030204" pitchFamily="34" charset="0"/>
                          <a:cs typeface="Calibri" panose="020F0502020204030204" pitchFamily="34" charset="0"/>
                        </a:rPr>
                        <a:t>Explain your results; compare your results with expected or calculated results</a:t>
                      </a:r>
                      <a:endParaRPr sz="16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36217132"/>
                  </a:ext>
                </a:extLst>
              </a:tr>
              <a:tr h="888034">
                <a:tc>
                  <a:txBody>
                    <a:bodyPr/>
                    <a:lstStyle/>
                    <a:p>
                      <a:pPr marL="0" lvl="0" indent="0" algn="ctr" rtl="0">
                        <a:lnSpc>
                          <a:spcPct val="100000"/>
                        </a:lnSpc>
                        <a:spcBef>
                          <a:spcPts val="0"/>
                        </a:spcBef>
                        <a:spcAft>
                          <a:spcPts val="0"/>
                        </a:spcAft>
                        <a:buNone/>
                      </a:pPr>
                      <a:r>
                        <a:rPr lang="en-US" sz="2000" b="1" dirty="0">
                          <a:solidFill>
                            <a:schemeClr val="tx1"/>
                          </a:solidFill>
                          <a:latin typeface="Calibri" panose="020F0502020204030204" pitchFamily="34" charset="0"/>
                          <a:cs typeface="Calibri" panose="020F0502020204030204" pitchFamily="34" charset="0"/>
                        </a:rPr>
                        <a:t>Conclusions</a:t>
                      </a:r>
                      <a:endParaRPr sz="2000" b="1" dirty="0">
                        <a:solidFill>
                          <a:schemeClr val="tx1"/>
                        </a:solidFill>
                        <a:latin typeface="Calibri" panose="020F0502020204030204" pitchFamily="34" charset="0"/>
                        <a:cs typeface="Calibri" panose="020F0502020204030204" pitchFamily="34" charset="0"/>
                      </a:endParaRPr>
                    </a:p>
                  </a:txBody>
                  <a:tcPr anchor="ctr">
                    <a:solidFill>
                      <a:srgbClr val="3D85C7"/>
                    </a:solidFill>
                  </a:tcPr>
                </a:tc>
                <a:tc>
                  <a:txBody>
                    <a:bodyPr/>
                    <a:lstStyle/>
                    <a:p>
                      <a:pPr marL="0" lvl="0" indent="0" algn="l" rtl="0">
                        <a:lnSpc>
                          <a:spcPct val="100000"/>
                        </a:lnSpc>
                        <a:spcBef>
                          <a:spcPts val="0"/>
                        </a:spcBef>
                        <a:spcAft>
                          <a:spcPts val="0"/>
                        </a:spcAft>
                        <a:buNone/>
                      </a:pPr>
                      <a:r>
                        <a:rPr lang="en-US" sz="1600" dirty="0">
                          <a:solidFill>
                            <a:schemeClr val="tx1"/>
                          </a:solidFill>
                          <a:latin typeface="Calibri" panose="020F0502020204030204" pitchFamily="34" charset="0"/>
                          <a:cs typeface="Calibri" panose="020F0502020204030204" pitchFamily="34" charset="0"/>
                        </a:rPr>
                        <a:t>Interpret or judge your results. Restate the problem and results, justify decisions, explain anomalies/errors/uncertainties, and discuss problems and how those might be corrected in the future.</a:t>
                      </a:r>
                      <a:endParaRPr sz="16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67506767"/>
                  </a:ext>
                </a:extLst>
              </a:tr>
            </a:tbl>
          </a:graphicData>
        </a:graphic>
      </p:graphicFrame>
      <p:sp>
        <p:nvSpPr>
          <p:cNvPr id="2" name="Rectangle 1">
            <a:extLst>
              <a:ext uri="{FF2B5EF4-FFF2-40B4-BE49-F238E27FC236}">
                <a16:creationId xmlns:a16="http://schemas.microsoft.com/office/drawing/2014/main" id="{1456C638-DF23-4D48-BF31-7F70194DF595}"/>
              </a:ext>
            </a:extLst>
          </p:cNvPr>
          <p:cNvSpPr/>
          <p:nvPr/>
        </p:nvSpPr>
        <p:spPr>
          <a:xfrm>
            <a:off x="2594610" y="68890"/>
            <a:ext cx="6444340" cy="559759"/>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D6D979-1434-2647-9754-F895338E9B93}"/>
              </a:ext>
            </a:extLst>
          </p:cNvPr>
          <p:cNvSpPr/>
          <p:nvPr/>
        </p:nvSpPr>
        <p:spPr>
          <a:xfrm>
            <a:off x="2594610" y="683079"/>
            <a:ext cx="6444340" cy="559759"/>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3F19783-EFC7-534C-9DAE-A5779835B246}"/>
              </a:ext>
            </a:extLst>
          </p:cNvPr>
          <p:cNvSpPr/>
          <p:nvPr/>
        </p:nvSpPr>
        <p:spPr>
          <a:xfrm>
            <a:off x="2594610" y="1354418"/>
            <a:ext cx="6444340" cy="559759"/>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657701-C3E7-DA48-85E0-D9F80D2A3330}"/>
              </a:ext>
            </a:extLst>
          </p:cNvPr>
          <p:cNvSpPr/>
          <p:nvPr/>
        </p:nvSpPr>
        <p:spPr>
          <a:xfrm>
            <a:off x="2594610" y="2046436"/>
            <a:ext cx="6444340" cy="719624"/>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9A42E1-352D-3542-ACF4-35C51BCA8F40}"/>
              </a:ext>
            </a:extLst>
          </p:cNvPr>
          <p:cNvSpPr/>
          <p:nvPr/>
        </p:nvSpPr>
        <p:spPr>
          <a:xfrm>
            <a:off x="2594610" y="4354985"/>
            <a:ext cx="6444340" cy="719624"/>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4BE0C2-C897-6D41-8283-589B4C83864F}"/>
              </a:ext>
            </a:extLst>
          </p:cNvPr>
          <p:cNvSpPr/>
          <p:nvPr/>
        </p:nvSpPr>
        <p:spPr>
          <a:xfrm>
            <a:off x="2594610" y="2971570"/>
            <a:ext cx="6444340" cy="559759"/>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956A86-294C-DE49-BA19-81BD12513DE7}"/>
              </a:ext>
            </a:extLst>
          </p:cNvPr>
          <p:cNvSpPr/>
          <p:nvPr/>
        </p:nvSpPr>
        <p:spPr>
          <a:xfrm>
            <a:off x="2594610" y="3663277"/>
            <a:ext cx="6444340" cy="559759"/>
          </a:xfrm>
          <a:prstGeom prst="rect">
            <a:avLst/>
          </a:prstGeom>
          <a:solidFill>
            <a:srgbClr val="36474F"/>
          </a:solidFill>
          <a:ln>
            <a:solidFill>
              <a:srgbClr val="36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2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Get to the point: Abstract 1</a:t>
            </a:r>
            <a:endParaRPr sz="3600" dirty="0">
              <a:solidFill>
                <a:srgbClr val="FFFFFF"/>
              </a:solidFill>
              <a:latin typeface="Calibri" panose="020F0502020204030204" pitchFamily="34" charset="0"/>
              <a:cs typeface="Calibri" panose="020F0502020204030204" pitchFamily="34" charset="0"/>
            </a:endParaRPr>
          </a:p>
        </p:txBody>
      </p:sp>
      <p:sp>
        <p:nvSpPr>
          <p:cNvPr id="113" name="Google Shape;11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sz="2000" dirty="0">
                <a:solidFill>
                  <a:schemeClr val="dk1"/>
                </a:solidFill>
                <a:latin typeface="Calibri"/>
                <a:ea typeface="Calibri"/>
                <a:cs typeface="Calibri"/>
                <a:sym typeface="Calibri"/>
              </a:rPr>
              <a:t>This lab report will break down into details the procedure taken to develop the plate and shaft two part assembly. Explanations and figures will aid in the rendition of the report. This experiment improved the understanding of machining, tolerances, and the expectations of co-working machinists in future work. The purpose of this experiment was to create a two part aluminum plate and shaft made from Aluminum 6061 - T6511 that can withstand a 10 ft.-lb</a:t>
            </a:r>
            <a:r>
              <a:rPr lang="en" sz="2000" baseline="-25000" dirty="0">
                <a:solidFill>
                  <a:schemeClr val="dk1"/>
                </a:solidFill>
                <a:latin typeface="Calibri"/>
                <a:ea typeface="Calibri"/>
                <a:cs typeface="Calibri"/>
                <a:sym typeface="Calibri"/>
              </a:rPr>
              <a:t>f</a:t>
            </a:r>
            <a:r>
              <a:rPr lang="en" sz="2000" dirty="0">
                <a:solidFill>
                  <a:schemeClr val="dk1"/>
                </a:solidFill>
                <a:latin typeface="Calibri"/>
                <a:ea typeface="Calibri"/>
                <a:cs typeface="Calibri"/>
                <a:sym typeface="Calibri"/>
              </a:rPr>
              <a:t> torque applied to the end of the shaft without inducing relative motion. To complete this objective, and interference fit between the shaft and plate with precise tolerances would have to be met so that the two part system would complete the task. </a:t>
            </a:r>
            <a:endParaRPr sz="2000" dirty="0">
              <a:solidFill>
                <a:schemeClr val="dk1"/>
              </a:solidFill>
              <a:latin typeface="Calibri"/>
              <a:ea typeface="Calibri"/>
              <a:cs typeface="Calibri"/>
              <a:sym typeface="Calibri"/>
            </a:endParaRPr>
          </a:p>
        </p:txBody>
      </p:sp>
      <p:sp>
        <p:nvSpPr>
          <p:cNvPr id="114" name="Google Shape;114;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11</a:t>
            </a:fld>
            <a:endParaRPr>
              <a:solidFill>
                <a:schemeClr val="accent3"/>
              </a:solidFill>
              <a:latin typeface="Average"/>
              <a:ea typeface="Average"/>
              <a:cs typeface="Average"/>
              <a:sym typeface="Average"/>
            </a:endParaRPr>
          </a:p>
        </p:txBody>
      </p:sp>
      <p:sp>
        <p:nvSpPr>
          <p:cNvPr id="115" name="Google Shape;115;p20"/>
          <p:cNvSpPr/>
          <p:nvPr/>
        </p:nvSpPr>
        <p:spPr>
          <a:xfrm>
            <a:off x="7638450" y="-80750"/>
            <a:ext cx="1638300" cy="1572600"/>
          </a:xfrm>
          <a:prstGeom prst="mathMultiply">
            <a:avLst>
              <a:gd name="adj1" fmla="val 15354"/>
            </a:avLst>
          </a:prstGeom>
          <a:solidFill>
            <a:srgbClr val="FF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Get to the point: Abstract 2</a:t>
            </a:r>
            <a:endParaRPr sz="3600" dirty="0">
              <a:solidFill>
                <a:srgbClr val="FFFFFF"/>
              </a:solidFill>
              <a:latin typeface="Calibri" panose="020F0502020204030204" pitchFamily="34" charset="0"/>
              <a:cs typeface="Calibri" panose="020F0502020204030204" pitchFamily="34" charset="0"/>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spcAft>
                <a:spcPts val="1600"/>
              </a:spcAft>
              <a:buNone/>
            </a:pPr>
            <a:r>
              <a:rPr lang="en" sz="2000" dirty="0">
                <a:solidFill>
                  <a:schemeClr val="dk1"/>
                </a:solidFill>
                <a:latin typeface="Calibri"/>
                <a:ea typeface="Calibri"/>
                <a:cs typeface="Calibri"/>
                <a:sym typeface="Calibri"/>
              </a:rPr>
              <a:t>The objective of the lab was to build an assembly that was able to withstand a 10-ft-lb</a:t>
            </a:r>
            <a:r>
              <a:rPr lang="en" sz="2000" baseline="-25000" dirty="0">
                <a:solidFill>
                  <a:schemeClr val="dk1"/>
                </a:solidFill>
                <a:latin typeface="Calibri"/>
                <a:ea typeface="Calibri"/>
                <a:cs typeface="Calibri"/>
                <a:sym typeface="Calibri"/>
              </a:rPr>
              <a:t>f</a:t>
            </a:r>
            <a:r>
              <a:rPr lang="en" sz="2000" dirty="0">
                <a:solidFill>
                  <a:schemeClr val="dk1"/>
                </a:solidFill>
                <a:latin typeface="Calibri"/>
                <a:ea typeface="Calibri"/>
                <a:cs typeface="Calibri"/>
                <a:sym typeface="Calibri"/>
              </a:rPr>
              <a:t> torque applied at the end of the shaft without turning. Two pieces of 6061-T6 Aluminum were used for this project. It was necessary to follow the guideline dimensions, which are provided in the theory section. Also, it was necessary to consider the tolerances and use three important manufacturing processes: cutting, milling, and drilling. A band saw, a milling machine, and a lathe were employed to accomplish this. In optimal conditions, the contact pressure wouldn’t exceed the yield strength of the material we used. Though the assembly passed the text, it sustained more contact pressure than anticipated. Further investigation may need to be done into the implications of this. </a:t>
            </a:r>
            <a:endParaRPr sz="2000" dirty="0">
              <a:solidFill>
                <a:schemeClr val="dk1"/>
              </a:solidFill>
              <a:latin typeface="Calibri"/>
              <a:ea typeface="Calibri"/>
              <a:cs typeface="Calibri"/>
              <a:sym typeface="Calibri"/>
            </a:endParaRPr>
          </a:p>
        </p:txBody>
      </p:sp>
      <p:sp>
        <p:nvSpPr>
          <p:cNvPr id="122" name="Google Shape;122;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12</a:t>
            </a:fld>
            <a:endParaRPr>
              <a:solidFill>
                <a:schemeClr val="accent3"/>
              </a:solidFill>
              <a:latin typeface="Average"/>
              <a:ea typeface="Average"/>
              <a:cs typeface="Average"/>
              <a:sym typeface="Average"/>
            </a:endParaRPr>
          </a:p>
        </p:txBody>
      </p:sp>
      <p:pic>
        <p:nvPicPr>
          <p:cNvPr id="123" name="Google Shape;123;p21"/>
          <p:cNvPicPr preferRelativeResize="0"/>
          <p:nvPr/>
        </p:nvPicPr>
        <p:blipFill>
          <a:blip r:embed="rId3">
            <a:alphaModFix/>
          </a:blip>
          <a:stretch>
            <a:fillRect/>
          </a:stretch>
        </p:blipFill>
        <p:spPr>
          <a:xfrm>
            <a:off x="7862625" y="88200"/>
            <a:ext cx="1221825" cy="113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143000" y="797225"/>
            <a:ext cx="6438873" cy="4193875"/>
          </a:xfrm>
          <a:prstGeom prst="rect">
            <a:avLst/>
          </a:prstGeom>
          <a:noFill/>
          <a:ln>
            <a:noFill/>
          </a:ln>
        </p:spPr>
      </p:pic>
      <p:sp>
        <p:nvSpPr>
          <p:cNvPr id="129" name="Google Shape;129;p22"/>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Why are we here? Introduction 1</a:t>
            </a:r>
            <a:endParaRPr sz="3600" dirty="0">
              <a:solidFill>
                <a:srgbClr val="FFFFFF"/>
              </a:solidFill>
              <a:latin typeface="Calibri" panose="020F0502020204030204" pitchFamily="34" charset="0"/>
              <a:cs typeface="Calibri" panose="020F0502020204030204" pitchFamily="34" charset="0"/>
            </a:endParaRPr>
          </a:p>
        </p:txBody>
      </p:sp>
      <p:sp>
        <p:nvSpPr>
          <p:cNvPr id="130" name="Google Shape;130;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13</a:t>
            </a:fld>
            <a:endParaRPr>
              <a:solidFill>
                <a:schemeClr val="accent3"/>
              </a:solidFill>
              <a:latin typeface="Average"/>
              <a:ea typeface="Average"/>
              <a:cs typeface="Average"/>
              <a:sym typeface="Average"/>
            </a:endParaRPr>
          </a:p>
        </p:txBody>
      </p:sp>
      <p:sp>
        <p:nvSpPr>
          <p:cNvPr id="131" name="Google Shape;131;p22"/>
          <p:cNvSpPr/>
          <p:nvPr/>
        </p:nvSpPr>
        <p:spPr>
          <a:xfrm>
            <a:off x="7638450" y="-80750"/>
            <a:ext cx="1638300" cy="1572600"/>
          </a:xfrm>
          <a:prstGeom prst="mathMultiply">
            <a:avLst>
              <a:gd name="adj1" fmla="val 11534"/>
            </a:avLst>
          </a:prstGeom>
          <a:solidFill>
            <a:srgbClr val="FF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Why are we here? Introduction 2</a:t>
            </a:r>
            <a:endParaRPr sz="3600" dirty="0">
              <a:solidFill>
                <a:srgbClr val="FFFFFF"/>
              </a:solidFill>
              <a:latin typeface="Calibri" panose="020F0502020204030204" pitchFamily="34" charset="0"/>
              <a:cs typeface="Calibri" panose="020F0502020204030204" pitchFamily="34" charset="0"/>
            </a:endParaRPr>
          </a:p>
        </p:txBody>
      </p:sp>
      <p:sp>
        <p:nvSpPr>
          <p:cNvPr id="137" name="Google Shape;13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14</a:t>
            </a:fld>
            <a:endParaRPr>
              <a:solidFill>
                <a:schemeClr val="accent3"/>
              </a:solidFill>
              <a:latin typeface="Average"/>
              <a:ea typeface="Average"/>
              <a:cs typeface="Average"/>
              <a:sym typeface="Average"/>
            </a:endParaRPr>
          </a:p>
        </p:txBody>
      </p:sp>
      <p:pic>
        <p:nvPicPr>
          <p:cNvPr id="138" name="Google Shape;138;p23"/>
          <p:cNvPicPr preferRelativeResize="0"/>
          <p:nvPr/>
        </p:nvPicPr>
        <p:blipFill>
          <a:blip r:embed="rId3">
            <a:alphaModFix/>
          </a:blip>
          <a:stretch>
            <a:fillRect/>
          </a:stretch>
        </p:blipFill>
        <p:spPr>
          <a:xfrm>
            <a:off x="7862625" y="88200"/>
            <a:ext cx="1221825" cy="1132200"/>
          </a:xfrm>
          <a:prstGeom prst="rect">
            <a:avLst/>
          </a:prstGeom>
          <a:noFill/>
          <a:ln>
            <a:noFill/>
          </a:ln>
        </p:spPr>
      </p:pic>
      <p:pic>
        <p:nvPicPr>
          <p:cNvPr id="139" name="Google Shape;139;p23"/>
          <p:cNvPicPr preferRelativeResize="0"/>
          <p:nvPr/>
        </p:nvPicPr>
        <p:blipFill>
          <a:blip r:embed="rId4">
            <a:alphaModFix/>
          </a:blip>
          <a:stretch>
            <a:fillRect/>
          </a:stretch>
        </p:blipFill>
        <p:spPr>
          <a:xfrm>
            <a:off x="417275" y="1372800"/>
            <a:ext cx="8185449" cy="3615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FFFFFF"/>
                </a:solidFill>
                <a:latin typeface="Calibri" panose="020F0502020204030204" pitchFamily="34" charset="0"/>
                <a:cs typeface="Calibri" panose="020F0502020204030204" pitchFamily="34" charset="0"/>
              </a:rPr>
              <a:t>What are our expectations for procedures?</a:t>
            </a:r>
            <a:endParaRPr sz="3200" dirty="0">
              <a:solidFill>
                <a:srgbClr val="FFFFFF"/>
              </a:solidFill>
              <a:latin typeface="Calibri" panose="020F0502020204030204" pitchFamily="34" charset="0"/>
              <a:cs typeface="Calibri" panose="020F0502020204030204" pitchFamily="34" charset="0"/>
            </a:endParaRPr>
          </a:p>
        </p:txBody>
      </p:sp>
      <p:sp>
        <p:nvSpPr>
          <p:cNvPr id="145" name="Google Shape;14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endParaRPr sz="2000">
              <a:solidFill>
                <a:schemeClr val="dk1"/>
              </a:solidFill>
              <a:latin typeface="Calibri"/>
              <a:ea typeface="Calibri"/>
              <a:cs typeface="Calibri"/>
              <a:sym typeface="Calibri"/>
            </a:endParaRPr>
          </a:p>
        </p:txBody>
      </p:sp>
      <p:sp>
        <p:nvSpPr>
          <p:cNvPr id="146" name="Google Shape;146;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15</a:t>
            </a:fld>
            <a:endParaRPr>
              <a:solidFill>
                <a:schemeClr val="accent3"/>
              </a:solidFill>
              <a:latin typeface="Average"/>
              <a:ea typeface="Average"/>
              <a:cs typeface="Average"/>
              <a:sym typeface="Average"/>
            </a:endParaRPr>
          </a:p>
        </p:txBody>
      </p:sp>
      <p:pic>
        <p:nvPicPr>
          <p:cNvPr id="147" name="Google Shape;147;p24"/>
          <p:cNvPicPr preferRelativeResize="0"/>
          <p:nvPr/>
        </p:nvPicPr>
        <p:blipFill>
          <a:blip r:embed="rId3">
            <a:alphaModFix/>
          </a:blip>
          <a:stretch>
            <a:fillRect/>
          </a:stretch>
        </p:blipFill>
        <p:spPr>
          <a:xfrm>
            <a:off x="528652" y="1333500"/>
            <a:ext cx="7788725" cy="2808700"/>
          </a:xfrm>
          <a:prstGeom prst="rect">
            <a:avLst/>
          </a:prstGeom>
          <a:noFill/>
          <a:ln>
            <a:noFill/>
          </a:ln>
        </p:spPr>
      </p:pic>
      <p:sp>
        <p:nvSpPr>
          <p:cNvPr id="148" name="Google Shape;148;p24"/>
          <p:cNvSpPr/>
          <p:nvPr/>
        </p:nvSpPr>
        <p:spPr>
          <a:xfrm>
            <a:off x="7638450" y="-80750"/>
            <a:ext cx="1638300" cy="1572600"/>
          </a:xfrm>
          <a:prstGeom prst="mathMultiply">
            <a:avLst>
              <a:gd name="adj1" fmla="val 11534"/>
            </a:avLst>
          </a:prstGeom>
          <a:solidFill>
            <a:srgbClr val="FF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latin typeface="Calibri" panose="020F0502020204030204" pitchFamily="34" charset="0"/>
                <a:cs typeface="Calibri" panose="020F0502020204030204" pitchFamily="34" charset="0"/>
              </a:rPr>
              <a:t>What are our expectations for procedures?</a:t>
            </a:r>
            <a:endParaRPr sz="3200" dirty="0">
              <a:latin typeface="Calibri" panose="020F0502020204030204" pitchFamily="34" charset="0"/>
              <a:cs typeface="Calibri" panose="020F0502020204030204" pitchFamily="34" charset="0"/>
            </a:endParaRPr>
          </a:p>
        </p:txBody>
      </p:sp>
      <p:sp>
        <p:nvSpPr>
          <p:cNvPr id="154" name="Google Shape;15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endParaRPr sz="2000">
              <a:solidFill>
                <a:schemeClr val="dk1"/>
              </a:solidFill>
              <a:latin typeface="Calibri"/>
              <a:ea typeface="Calibri"/>
              <a:cs typeface="Calibri"/>
              <a:sym typeface="Calibri"/>
            </a:endParaRPr>
          </a:p>
        </p:txBody>
      </p:sp>
      <p:sp>
        <p:nvSpPr>
          <p:cNvPr id="155" name="Google Shape;155;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16</a:t>
            </a:fld>
            <a:endParaRPr>
              <a:solidFill>
                <a:schemeClr val="accent3"/>
              </a:solidFill>
              <a:latin typeface="Average"/>
              <a:ea typeface="Average"/>
              <a:cs typeface="Average"/>
              <a:sym typeface="Average"/>
            </a:endParaRPr>
          </a:p>
        </p:txBody>
      </p:sp>
      <p:pic>
        <p:nvPicPr>
          <p:cNvPr id="156" name="Google Shape;156;p25"/>
          <p:cNvPicPr preferRelativeResize="0"/>
          <p:nvPr/>
        </p:nvPicPr>
        <p:blipFill>
          <a:blip r:embed="rId3">
            <a:alphaModFix/>
          </a:blip>
          <a:stretch>
            <a:fillRect/>
          </a:stretch>
        </p:blipFill>
        <p:spPr>
          <a:xfrm>
            <a:off x="1395413" y="1271588"/>
            <a:ext cx="6353175" cy="3819525"/>
          </a:xfrm>
          <a:prstGeom prst="rect">
            <a:avLst/>
          </a:prstGeom>
          <a:noFill/>
          <a:ln>
            <a:noFill/>
          </a:ln>
        </p:spPr>
      </p:pic>
      <p:pic>
        <p:nvPicPr>
          <p:cNvPr id="157" name="Google Shape;157;p25"/>
          <p:cNvPicPr preferRelativeResize="0"/>
          <p:nvPr/>
        </p:nvPicPr>
        <p:blipFill>
          <a:blip r:embed="rId4">
            <a:alphaModFix/>
          </a:blip>
          <a:stretch>
            <a:fillRect/>
          </a:stretch>
        </p:blipFill>
        <p:spPr>
          <a:xfrm>
            <a:off x="7862625" y="88200"/>
            <a:ext cx="1221825" cy="113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63" name="Google Shape;163;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17</a:t>
            </a:fld>
            <a:endParaRPr>
              <a:solidFill>
                <a:schemeClr val="accent3"/>
              </a:solidFill>
              <a:latin typeface="Average"/>
              <a:ea typeface="Average"/>
              <a:cs typeface="Average"/>
              <a:sym typeface="Average"/>
            </a:endParaRPr>
          </a:p>
        </p:txBody>
      </p:sp>
      <p:pic>
        <p:nvPicPr>
          <p:cNvPr id="164" name="Google Shape;164;p26"/>
          <p:cNvPicPr preferRelativeResize="0"/>
          <p:nvPr/>
        </p:nvPicPr>
        <p:blipFill>
          <a:blip r:embed="rId3">
            <a:alphaModFix/>
          </a:blip>
          <a:stretch>
            <a:fillRect/>
          </a:stretch>
        </p:blipFill>
        <p:spPr>
          <a:xfrm>
            <a:off x="184025" y="1283750"/>
            <a:ext cx="7906551" cy="3701650"/>
          </a:xfrm>
          <a:prstGeom prst="rect">
            <a:avLst/>
          </a:prstGeom>
          <a:noFill/>
          <a:ln>
            <a:noFill/>
          </a:ln>
        </p:spPr>
      </p:pic>
      <p:sp>
        <p:nvSpPr>
          <p:cNvPr id="165" name="Google Shape;165;p26"/>
          <p:cNvSpPr/>
          <p:nvPr/>
        </p:nvSpPr>
        <p:spPr>
          <a:xfrm>
            <a:off x="7638450" y="-80750"/>
            <a:ext cx="1638300" cy="1572600"/>
          </a:xfrm>
          <a:prstGeom prst="mathMultiply">
            <a:avLst>
              <a:gd name="adj1" fmla="val 11534"/>
            </a:avLst>
          </a:prstGeom>
          <a:solidFill>
            <a:srgbClr val="FF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71" name="Google Shape;171;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18</a:t>
            </a:fld>
            <a:endParaRPr>
              <a:solidFill>
                <a:schemeClr val="accent3"/>
              </a:solidFill>
              <a:latin typeface="Average"/>
              <a:ea typeface="Average"/>
              <a:cs typeface="Average"/>
              <a:sym typeface="Average"/>
            </a:endParaRPr>
          </a:p>
        </p:txBody>
      </p:sp>
      <p:pic>
        <p:nvPicPr>
          <p:cNvPr id="172" name="Google Shape;172;p27"/>
          <p:cNvPicPr preferRelativeResize="0"/>
          <p:nvPr/>
        </p:nvPicPr>
        <p:blipFill>
          <a:blip r:embed="rId3">
            <a:alphaModFix/>
          </a:blip>
          <a:stretch>
            <a:fillRect/>
          </a:stretch>
        </p:blipFill>
        <p:spPr>
          <a:xfrm>
            <a:off x="152400" y="1228625"/>
            <a:ext cx="7883373" cy="3769775"/>
          </a:xfrm>
          <a:prstGeom prst="rect">
            <a:avLst/>
          </a:prstGeom>
          <a:noFill/>
          <a:ln>
            <a:noFill/>
          </a:ln>
        </p:spPr>
      </p:pic>
      <p:pic>
        <p:nvPicPr>
          <p:cNvPr id="173" name="Google Shape;173;p27"/>
          <p:cNvPicPr preferRelativeResize="0"/>
          <p:nvPr/>
        </p:nvPicPr>
        <p:blipFill>
          <a:blip r:embed="rId4">
            <a:alphaModFix/>
          </a:blip>
          <a:stretch>
            <a:fillRect/>
          </a:stretch>
        </p:blipFill>
        <p:spPr>
          <a:xfrm>
            <a:off x="7862625" y="88200"/>
            <a:ext cx="1221825" cy="113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88" name="Google Shape;188;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19</a:t>
            </a:fld>
            <a:endParaRPr>
              <a:solidFill>
                <a:schemeClr val="accent3"/>
              </a:solidFill>
              <a:latin typeface="Average"/>
              <a:ea typeface="Average"/>
              <a:cs typeface="Average"/>
              <a:sym typeface="Average"/>
            </a:endParaRPr>
          </a:p>
        </p:txBody>
      </p:sp>
      <p:pic>
        <p:nvPicPr>
          <p:cNvPr id="189" name="Google Shape;189;p29"/>
          <p:cNvPicPr preferRelativeResize="0"/>
          <p:nvPr/>
        </p:nvPicPr>
        <p:blipFill>
          <a:blip r:embed="rId3">
            <a:alphaModFix/>
          </a:blip>
          <a:stretch>
            <a:fillRect/>
          </a:stretch>
        </p:blipFill>
        <p:spPr>
          <a:xfrm>
            <a:off x="152400" y="1304825"/>
            <a:ext cx="5211089" cy="3686276"/>
          </a:xfrm>
          <a:prstGeom prst="rect">
            <a:avLst/>
          </a:prstGeom>
          <a:noFill/>
          <a:ln>
            <a:noFill/>
          </a:ln>
        </p:spPr>
      </p:pic>
      <p:sp>
        <p:nvSpPr>
          <p:cNvPr id="190" name="Google Shape;190;p29"/>
          <p:cNvSpPr/>
          <p:nvPr/>
        </p:nvSpPr>
        <p:spPr>
          <a:xfrm>
            <a:off x="7638450" y="-80750"/>
            <a:ext cx="1638300" cy="1572600"/>
          </a:xfrm>
          <a:prstGeom prst="mathMultiply">
            <a:avLst>
              <a:gd name="adj1" fmla="val 11534"/>
            </a:avLst>
          </a:prstGeom>
          <a:solidFill>
            <a:srgbClr val="FF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FFFFF"/>
                </a:solidFill>
                <a:latin typeface="Calibri" panose="020F0502020204030204" pitchFamily="34" charset="0"/>
                <a:cs typeface="Calibri" panose="020F0502020204030204" pitchFamily="34" charset="0"/>
              </a:rPr>
              <a:t>Objectives</a:t>
            </a:r>
            <a:endParaRPr sz="3600" dirty="0">
              <a:solidFill>
                <a:srgbClr val="FFFFFF"/>
              </a:solidFill>
              <a:latin typeface="Calibri" panose="020F0502020204030204" pitchFamily="34" charset="0"/>
              <a:cs typeface="Calibri" panose="020F0502020204030204" pitchFamily="34" charset="0"/>
            </a:endParaRPr>
          </a:p>
        </p:txBody>
      </p:sp>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latin typeface="Calibri"/>
                <a:ea typeface="Calibri"/>
                <a:cs typeface="Calibri"/>
                <a:sym typeface="Calibri"/>
              </a:rPr>
              <a:t>Accreditation Board for Engineering and Technology (</a:t>
            </a:r>
            <a:r>
              <a:rPr lang="en" sz="2000" dirty="0">
                <a:solidFill>
                  <a:schemeClr val="accent5"/>
                </a:solidFill>
                <a:latin typeface="Calibri"/>
                <a:ea typeface="Calibri"/>
                <a:cs typeface="Calibri"/>
                <a:sym typeface="Calibri"/>
              </a:rPr>
              <a:t>ABET</a:t>
            </a:r>
            <a:r>
              <a:rPr lang="en" sz="2000" dirty="0">
                <a:solidFill>
                  <a:schemeClr val="dk1"/>
                </a:solidFill>
                <a:latin typeface="Calibri"/>
                <a:ea typeface="Calibri"/>
                <a:cs typeface="Calibri"/>
                <a:sym typeface="Calibri"/>
              </a:rPr>
              <a:t>) </a:t>
            </a:r>
            <a:br>
              <a:rPr lang="en" sz="2000" dirty="0">
                <a:solidFill>
                  <a:schemeClr val="dk1"/>
                </a:solidFill>
                <a:latin typeface="Calibri"/>
                <a:ea typeface="Calibri"/>
                <a:cs typeface="Calibri"/>
                <a:sym typeface="Calibri"/>
              </a:rPr>
            </a:br>
            <a:r>
              <a:rPr lang="en" sz="2000" dirty="0">
                <a:solidFill>
                  <a:schemeClr val="dk1"/>
                </a:solidFill>
                <a:latin typeface="Calibri"/>
                <a:ea typeface="Calibri"/>
                <a:cs typeface="Calibri"/>
                <a:sym typeface="Calibri"/>
              </a:rPr>
              <a:t>Student Learning Outcomes:</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An ability to communicate effectively with a range of audiences.</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dirty="0">
                <a:solidFill>
                  <a:schemeClr val="dk1"/>
                </a:solidFill>
                <a:latin typeface="Calibri"/>
                <a:ea typeface="Calibri"/>
                <a:cs typeface="Calibri"/>
                <a:sym typeface="Calibri"/>
              </a:rPr>
              <a:t>Goals for this workshop: </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to invite you to begin to change the ways you think about writing, especially writing as a professional.</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to help you recognize strategies that will improve the writing you are doing or will do, to make it more effective for your readers.</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1600"/>
              </a:spcAft>
              <a:buNone/>
            </a:pPr>
            <a:endParaRPr dirty="0">
              <a:latin typeface="Calibri"/>
              <a:ea typeface="Calibri"/>
              <a:cs typeface="Calibri"/>
              <a:sym typeface="Calibri"/>
            </a:endParaRPr>
          </a:p>
        </p:txBody>
      </p:sp>
      <p:sp>
        <p:nvSpPr>
          <p:cNvPr id="69" name="Google Shape;69;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a:t>
            </a:fld>
            <a:endParaRPr>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79" name="Google Shape;179;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20</a:t>
            </a:fld>
            <a:endParaRPr>
              <a:solidFill>
                <a:schemeClr val="accent3"/>
              </a:solidFill>
              <a:latin typeface="Average"/>
              <a:ea typeface="Average"/>
              <a:cs typeface="Average"/>
              <a:sym typeface="Average"/>
            </a:endParaRPr>
          </a:p>
        </p:txBody>
      </p:sp>
      <p:pic>
        <p:nvPicPr>
          <p:cNvPr id="180" name="Google Shape;180;p28"/>
          <p:cNvPicPr preferRelativeResize="0"/>
          <p:nvPr/>
        </p:nvPicPr>
        <p:blipFill>
          <a:blip r:embed="rId3">
            <a:alphaModFix/>
          </a:blip>
          <a:stretch>
            <a:fillRect/>
          </a:stretch>
        </p:blipFill>
        <p:spPr>
          <a:xfrm>
            <a:off x="4311850" y="2215650"/>
            <a:ext cx="3384350" cy="2769750"/>
          </a:xfrm>
          <a:prstGeom prst="rect">
            <a:avLst/>
          </a:prstGeom>
          <a:noFill/>
          <a:ln>
            <a:noFill/>
          </a:ln>
        </p:spPr>
      </p:pic>
      <p:pic>
        <p:nvPicPr>
          <p:cNvPr id="181" name="Google Shape;181;p28"/>
          <p:cNvPicPr preferRelativeResize="0"/>
          <p:nvPr/>
        </p:nvPicPr>
        <p:blipFill>
          <a:blip r:embed="rId4">
            <a:alphaModFix/>
          </a:blip>
          <a:stretch>
            <a:fillRect/>
          </a:stretch>
        </p:blipFill>
        <p:spPr>
          <a:xfrm>
            <a:off x="311700" y="1354025"/>
            <a:ext cx="6038850" cy="685800"/>
          </a:xfrm>
          <a:prstGeom prst="rect">
            <a:avLst/>
          </a:prstGeom>
          <a:noFill/>
          <a:ln>
            <a:noFill/>
          </a:ln>
        </p:spPr>
      </p:pic>
      <p:pic>
        <p:nvPicPr>
          <p:cNvPr id="182" name="Google Shape;182;p28"/>
          <p:cNvPicPr preferRelativeResize="0"/>
          <p:nvPr/>
        </p:nvPicPr>
        <p:blipFill>
          <a:blip r:embed="rId5">
            <a:alphaModFix/>
          </a:blip>
          <a:stretch>
            <a:fillRect/>
          </a:stretch>
        </p:blipFill>
        <p:spPr>
          <a:xfrm>
            <a:off x="7862625" y="88200"/>
            <a:ext cx="1221825" cy="113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79" name="Google Shape;179;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21</a:t>
            </a:fld>
            <a:endParaRPr>
              <a:solidFill>
                <a:schemeClr val="accent3"/>
              </a:solidFill>
              <a:latin typeface="Average"/>
              <a:ea typeface="Average"/>
              <a:cs typeface="Average"/>
              <a:sym typeface="Average"/>
            </a:endParaRPr>
          </a:p>
        </p:txBody>
      </p:sp>
      <p:pic>
        <p:nvPicPr>
          <p:cNvPr id="182" name="Google Shape;182;p28"/>
          <p:cNvPicPr preferRelativeResize="0"/>
          <p:nvPr/>
        </p:nvPicPr>
        <p:blipFill>
          <a:blip r:embed="rId3">
            <a:alphaModFix/>
          </a:blip>
          <a:stretch>
            <a:fillRect/>
          </a:stretch>
        </p:blipFill>
        <p:spPr>
          <a:xfrm>
            <a:off x="7862625" y="88200"/>
            <a:ext cx="1221825" cy="1132200"/>
          </a:xfrm>
          <a:prstGeom prst="rect">
            <a:avLst/>
          </a:prstGeom>
          <a:noFill/>
          <a:ln>
            <a:noFill/>
          </a:ln>
        </p:spPr>
      </p:pic>
      <p:pic>
        <p:nvPicPr>
          <p:cNvPr id="2" name="Picture 1">
            <a:extLst>
              <a:ext uri="{FF2B5EF4-FFF2-40B4-BE49-F238E27FC236}">
                <a16:creationId xmlns:a16="http://schemas.microsoft.com/office/drawing/2014/main" id="{D6201B66-EEC9-504A-97B9-66D7F456CBDD}"/>
              </a:ext>
            </a:extLst>
          </p:cNvPr>
          <p:cNvPicPr>
            <a:picLocks noChangeAspect="1"/>
          </p:cNvPicPr>
          <p:nvPr/>
        </p:nvPicPr>
        <p:blipFill>
          <a:blip r:embed="rId4"/>
          <a:stretch>
            <a:fillRect/>
          </a:stretch>
        </p:blipFill>
        <p:spPr>
          <a:xfrm>
            <a:off x="926753" y="1801998"/>
            <a:ext cx="7290494" cy="2603748"/>
          </a:xfrm>
          <a:prstGeom prst="rect">
            <a:avLst/>
          </a:prstGeom>
        </p:spPr>
      </p:pic>
    </p:spTree>
    <p:extLst>
      <p:ext uri="{BB962C8B-B14F-4D97-AF65-F5344CB8AC3E}">
        <p14:creationId xmlns:p14="http://schemas.microsoft.com/office/powerpoint/2010/main" val="32489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Label everything &amp; Explain visuals</a:t>
            </a:r>
            <a:endParaRPr sz="3600" dirty="0">
              <a:solidFill>
                <a:srgbClr val="FFFFFF"/>
              </a:solidFill>
              <a:latin typeface="Calibri" panose="020F0502020204030204" pitchFamily="34" charset="0"/>
              <a:cs typeface="Calibri" panose="020F0502020204030204" pitchFamily="34" charset="0"/>
            </a:endParaRPr>
          </a:p>
        </p:txBody>
      </p:sp>
      <p:sp>
        <p:nvSpPr>
          <p:cNvPr id="179" name="Google Shape;179;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22</a:t>
            </a:fld>
            <a:endParaRPr>
              <a:solidFill>
                <a:schemeClr val="accent3"/>
              </a:solidFill>
              <a:latin typeface="Average"/>
              <a:ea typeface="Average"/>
              <a:cs typeface="Average"/>
              <a:sym typeface="Average"/>
            </a:endParaRPr>
          </a:p>
        </p:txBody>
      </p:sp>
      <p:pic>
        <p:nvPicPr>
          <p:cNvPr id="182" name="Google Shape;182;p28"/>
          <p:cNvPicPr preferRelativeResize="0"/>
          <p:nvPr/>
        </p:nvPicPr>
        <p:blipFill>
          <a:blip r:embed="rId3">
            <a:alphaModFix/>
          </a:blip>
          <a:stretch>
            <a:fillRect/>
          </a:stretch>
        </p:blipFill>
        <p:spPr>
          <a:xfrm>
            <a:off x="7862625" y="88200"/>
            <a:ext cx="1221825" cy="1132200"/>
          </a:xfrm>
          <a:prstGeom prst="rect">
            <a:avLst/>
          </a:prstGeom>
          <a:noFill/>
          <a:ln>
            <a:noFill/>
          </a:ln>
        </p:spPr>
      </p:pic>
      <p:pic>
        <p:nvPicPr>
          <p:cNvPr id="3" name="Picture 2">
            <a:extLst>
              <a:ext uri="{FF2B5EF4-FFF2-40B4-BE49-F238E27FC236}">
                <a16:creationId xmlns:a16="http://schemas.microsoft.com/office/drawing/2014/main" id="{3BB779BD-C0FD-F347-B6A1-1BA753061488}"/>
              </a:ext>
            </a:extLst>
          </p:cNvPr>
          <p:cNvPicPr>
            <a:picLocks noChangeAspect="1"/>
          </p:cNvPicPr>
          <p:nvPr/>
        </p:nvPicPr>
        <p:blipFill>
          <a:blip r:embed="rId4"/>
          <a:stretch>
            <a:fillRect/>
          </a:stretch>
        </p:blipFill>
        <p:spPr>
          <a:xfrm>
            <a:off x="1107485" y="1509250"/>
            <a:ext cx="6929030" cy="3371508"/>
          </a:xfrm>
          <a:prstGeom prst="rect">
            <a:avLst/>
          </a:prstGeom>
        </p:spPr>
      </p:pic>
    </p:spTree>
    <p:extLst>
      <p:ext uri="{BB962C8B-B14F-4D97-AF65-F5344CB8AC3E}">
        <p14:creationId xmlns:p14="http://schemas.microsoft.com/office/powerpoint/2010/main" val="12247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Read and follow your specs.</a:t>
            </a:r>
            <a:endParaRPr sz="3600" dirty="0">
              <a:solidFill>
                <a:srgbClr val="FFFFFF"/>
              </a:solidFill>
              <a:latin typeface="Calibri" panose="020F0502020204030204" pitchFamily="34" charset="0"/>
              <a:cs typeface="Calibri" panose="020F0502020204030204" pitchFamily="34" charset="0"/>
            </a:endParaRPr>
          </a:p>
        </p:txBody>
      </p:sp>
      <p:sp>
        <p:nvSpPr>
          <p:cNvPr id="100" name="Google Shape;100;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23</a:t>
            </a:fld>
            <a:endParaRPr>
              <a:solidFill>
                <a:schemeClr val="accent3"/>
              </a:solidFill>
              <a:latin typeface="Average"/>
              <a:ea typeface="Average"/>
              <a:cs typeface="Average"/>
              <a:sym typeface="Average"/>
            </a:endParaRPr>
          </a:p>
        </p:txBody>
      </p:sp>
      <p:pic>
        <p:nvPicPr>
          <p:cNvPr id="2" name="Picture 1">
            <a:extLst>
              <a:ext uri="{FF2B5EF4-FFF2-40B4-BE49-F238E27FC236}">
                <a16:creationId xmlns:a16="http://schemas.microsoft.com/office/drawing/2014/main" id="{C7B1518A-5E38-FD43-B015-E8DD2FE4BFE0}"/>
              </a:ext>
            </a:extLst>
          </p:cNvPr>
          <p:cNvPicPr>
            <a:picLocks noChangeAspect="1"/>
          </p:cNvPicPr>
          <p:nvPr/>
        </p:nvPicPr>
        <p:blipFill>
          <a:blip r:embed="rId3"/>
          <a:stretch>
            <a:fillRect/>
          </a:stretch>
        </p:blipFill>
        <p:spPr>
          <a:xfrm>
            <a:off x="325886" y="1324826"/>
            <a:ext cx="8506414" cy="5996689"/>
          </a:xfrm>
          <a:prstGeom prst="rect">
            <a:avLst/>
          </a:prstGeom>
        </p:spPr>
      </p:pic>
    </p:spTree>
    <p:extLst>
      <p:ext uri="{BB962C8B-B14F-4D97-AF65-F5344CB8AC3E}">
        <p14:creationId xmlns:p14="http://schemas.microsoft.com/office/powerpoint/2010/main" val="686977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69816" y="523599"/>
            <a:ext cx="4033474" cy="700517"/>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Writing is a process</a:t>
            </a:r>
            <a:endParaRPr sz="3600" dirty="0">
              <a:solidFill>
                <a:srgbClr val="FFFFFF"/>
              </a:solidFill>
              <a:latin typeface="Calibri" panose="020F0502020204030204" pitchFamily="34" charset="0"/>
              <a:cs typeface="Calibri" panose="020F0502020204030204" pitchFamily="34" charset="0"/>
            </a:endParaRPr>
          </a:p>
        </p:txBody>
      </p:sp>
      <p:sp>
        <p:nvSpPr>
          <p:cNvPr id="179" name="Google Shape;179;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24</a:t>
            </a:fld>
            <a:endParaRPr>
              <a:solidFill>
                <a:schemeClr val="accent3"/>
              </a:solidFill>
              <a:latin typeface="Average"/>
              <a:ea typeface="Average"/>
              <a:cs typeface="Average"/>
              <a:sym typeface="Average"/>
            </a:endParaRPr>
          </a:p>
        </p:txBody>
      </p:sp>
      <p:graphicFrame>
        <p:nvGraphicFramePr>
          <p:cNvPr id="4" name="Diagram 3">
            <a:extLst>
              <a:ext uri="{FF2B5EF4-FFF2-40B4-BE49-F238E27FC236}">
                <a16:creationId xmlns:a16="http://schemas.microsoft.com/office/drawing/2014/main" id="{F94FCF03-92E8-B24C-9F50-8643AA290504}"/>
              </a:ext>
            </a:extLst>
          </p:cNvPr>
          <p:cNvGraphicFramePr/>
          <p:nvPr>
            <p:extLst>
              <p:ext uri="{D42A27DB-BD31-4B8C-83A1-F6EECF244321}">
                <p14:modId xmlns:p14="http://schemas.microsoft.com/office/powerpoint/2010/main" val="2771261619"/>
              </p:ext>
            </p:extLst>
          </p:nvPr>
        </p:nvGraphicFramePr>
        <p:xfrm>
          <a:off x="2257316" y="0"/>
          <a:ext cx="6716868" cy="4973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008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600" dirty="0">
                <a:solidFill>
                  <a:srgbClr val="FFFFFF"/>
                </a:solidFill>
                <a:latin typeface="Calibri" panose="020F0502020204030204" pitchFamily="34" charset="0"/>
                <a:cs typeface="Calibri" panose="020F0502020204030204" pitchFamily="34" charset="0"/>
              </a:rPr>
              <a:t>For more information:</a:t>
            </a:r>
            <a:endParaRPr sz="3600" dirty="0">
              <a:solidFill>
                <a:srgbClr val="FFFFFF"/>
              </a:solidFill>
              <a:latin typeface="Calibri" panose="020F0502020204030204" pitchFamily="34" charset="0"/>
              <a:cs typeface="Calibri" panose="020F0502020204030204" pitchFamily="34" charset="0"/>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i="1" dirty="0">
                <a:solidFill>
                  <a:schemeClr val="dk1"/>
                </a:solidFill>
                <a:latin typeface="Calibri"/>
                <a:ea typeface="Calibri"/>
                <a:cs typeface="Calibri"/>
                <a:sym typeface="Calibri"/>
              </a:rPr>
              <a:t>Writing as an Engineer or Scientist</a:t>
            </a:r>
          </a:p>
          <a:p>
            <a:pPr marL="0" lvl="0" indent="0" algn="l" rtl="0">
              <a:spcBef>
                <a:spcPts val="0"/>
              </a:spcBef>
              <a:spcAft>
                <a:spcPts val="0"/>
              </a:spcAft>
              <a:buNone/>
            </a:pPr>
            <a:r>
              <a:rPr lang="en-US" sz="2800" i="1"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hlinkClick r:id="rId3"/>
              </a:rPr>
              <a:t>www.craftofscientificwriting.com</a:t>
            </a:r>
            <a:r>
              <a:rPr lang="en-US" sz="2800" dirty="0">
                <a:solidFill>
                  <a:schemeClr val="dk1"/>
                </a:solidFill>
                <a:latin typeface="Calibri"/>
                <a:ea typeface="Calibri"/>
                <a:cs typeface="Calibri"/>
                <a:sym typeface="Calibri"/>
              </a:rPr>
              <a:t> </a:t>
            </a:r>
          </a:p>
          <a:p>
            <a:pPr marL="0" lvl="0" indent="0" algn="l" rtl="0">
              <a:spcBef>
                <a:spcPts val="0"/>
              </a:spcBef>
              <a:spcAft>
                <a:spcPts val="0"/>
              </a:spcAft>
              <a:buNone/>
            </a:pPr>
            <a:endParaRPr lang="en-US" sz="2800" dirty="0">
              <a:solidFill>
                <a:schemeClr val="dk1"/>
              </a:solidFill>
              <a:latin typeface="Calibri"/>
              <a:ea typeface="Calibri"/>
              <a:cs typeface="Calibri"/>
              <a:sym typeface="Calibri"/>
            </a:endParaRPr>
          </a:p>
          <a:p>
            <a:pPr marL="0" lvl="0" indent="0" algn="l" rtl="0">
              <a:spcBef>
                <a:spcPts val="0"/>
              </a:spcBef>
              <a:spcAft>
                <a:spcPts val="0"/>
              </a:spcAft>
              <a:buNone/>
            </a:pPr>
            <a:r>
              <a:rPr lang="en-US" sz="2800" i="1" dirty="0">
                <a:solidFill>
                  <a:schemeClr val="dk1"/>
                </a:solidFill>
                <a:latin typeface="Calibri"/>
                <a:ea typeface="Calibri"/>
                <a:cs typeface="Calibri"/>
                <a:sym typeface="Calibri"/>
              </a:rPr>
              <a:t>Online Technical Writing</a:t>
            </a:r>
          </a:p>
          <a:p>
            <a:pPr marL="0" lvl="0" indent="0" algn="l" rtl="0">
              <a:spcBef>
                <a:spcPts val="0"/>
              </a:spcBef>
              <a:spcAft>
                <a:spcPts val="0"/>
              </a:spcAft>
              <a:buNone/>
            </a:pPr>
            <a:r>
              <a:rPr lang="en-US"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hlinkClick r:id="rId4"/>
              </a:rPr>
              <a:t>https://www.prismnet.com/~hcexres/textbook/</a:t>
            </a:r>
            <a:r>
              <a:rPr lang="en-US" sz="28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p:txBody>
      </p:sp>
      <p:sp>
        <p:nvSpPr>
          <p:cNvPr id="100" name="Google Shape;100;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25</a:t>
            </a:fld>
            <a:endParaRPr>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456030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mt="33000"/>
          </a:blip>
          <a:stretch>
            <a:fillRect/>
          </a:stretch>
        </p:blipFill>
        <p:spPr>
          <a:xfrm>
            <a:off x="0" y="0"/>
            <a:ext cx="9901238" cy="5143500"/>
          </a:xfrm>
          <a:prstGeom prst="rect">
            <a:avLst/>
          </a:prstGeom>
          <a:noFill/>
          <a:ln>
            <a:noFill/>
          </a:ln>
        </p:spPr>
      </p:pic>
      <p:sp>
        <p:nvSpPr>
          <p:cNvPr id="60" name="Google Shape;60;p13"/>
          <p:cNvSpPr txBox="1">
            <a:spLocks noGrp="1"/>
          </p:cNvSpPr>
          <p:nvPr>
            <p:ph type="ctrTitle"/>
          </p:nvPr>
        </p:nvSpPr>
        <p:spPr>
          <a:xfrm>
            <a:off x="828013" y="1613717"/>
            <a:ext cx="7801500" cy="230288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5"/>
                </a:solidFill>
                <a:latin typeface="Calibri" panose="020F0502020204030204" pitchFamily="34" charset="0"/>
                <a:cs typeface="Calibri" panose="020F0502020204030204" pitchFamily="34" charset="0"/>
              </a:rPr>
              <a:t>Remember</a:t>
            </a:r>
            <a:r>
              <a:rPr lang="en" sz="3200" dirty="0">
                <a:solidFill>
                  <a:schemeClr val="accent5"/>
                </a:solidFill>
                <a:latin typeface="Calibri" panose="020F0502020204030204" pitchFamily="34" charset="0"/>
                <a:cs typeface="Calibri" panose="020F0502020204030204" pitchFamily="34" charset="0"/>
              </a:rPr>
              <a:t>:</a:t>
            </a:r>
            <a:br>
              <a:rPr lang="en" sz="3200" dirty="0">
                <a:solidFill>
                  <a:schemeClr val="accent5"/>
                </a:solidFill>
                <a:latin typeface="Calibri" panose="020F0502020204030204" pitchFamily="34" charset="0"/>
                <a:cs typeface="Calibri" panose="020F0502020204030204" pitchFamily="34" charset="0"/>
              </a:rPr>
            </a:br>
            <a:r>
              <a:rPr lang="en" sz="4000" dirty="0">
                <a:solidFill>
                  <a:schemeClr val="accent5"/>
                </a:solidFill>
                <a:latin typeface="Calibri" panose="020F0502020204030204" pitchFamily="34" charset="0"/>
                <a:cs typeface="Calibri" panose="020F0502020204030204" pitchFamily="34" charset="0"/>
              </a:rPr>
              <a:t> Writing improvement </a:t>
            </a:r>
            <a:br>
              <a:rPr lang="en" sz="4000" dirty="0">
                <a:solidFill>
                  <a:schemeClr val="accent5"/>
                </a:solidFill>
                <a:latin typeface="Calibri" panose="020F0502020204030204" pitchFamily="34" charset="0"/>
                <a:cs typeface="Calibri" panose="020F0502020204030204" pitchFamily="34" charset="0"/>
              </a:rPr>
            </a:br>
            <a:r>
              <a:rPr lang="en" sz="4000" dirty="0">
                <a:solidFill>
                  <a:schemeClr val="accent5"/>
                </a:solidFill>
                <a:latin typeface="Calibri" panose="020F0502020204030204" pitchFamily="34" charset="0"/>
                <a:cs typeface="Calibri" panose="020F0502020204030204" pitchFamily="34" charset="0"/>
              </a:rPr>
              <a:t>takes </a:t>
            </a:r>
            <a:r>
              <a:rPr lang="en" sz="4000" b="1" dirty="0">
                <a:solidFill>
                  <a:schemeClr val="accent5"/>
                </a:solidFill>
                <a:latin typeface="Calibri" panose="020F0502020204030204" pitchFamily="34" charset="0"/>
                <a:cs typeface="Calibri" panose="020F0502020204030204" pitchFamily="34" charset="0"/>
              </a:rPr>
              <a:t>practice</a:t>
            </a:r>
            <a:r>
              <a:rPr lang="en" sz="4000" dirty="0">
                <a:solidFill>
                  <a:schemeClr val="accent5"/>
                </a:solidFill>
                <a:latin typeface="Calibri" panose="020F0502020204030204" pitchFamily="34" charset="0"/>
                <a:cs typeface="Calibri" panose="020F0502020204030204" pitchFamily="34" charset="0"/>
              </a:rPr>
              <a:t> and </a:t>
            </a:r>
            <a:r>
              <a:rPr lang="en" sz="4000" b="1" dirty="0">
                <a:solidFill>
                  <a:schemeClr val="accent5"/>
                </a:solidFill>
                <a:latin typeface="Calibri" panose="020F0502020204030204" pitchFamily="34" charset="0"/>
                <a:cs typeface="Calibri" panose="020F0502020204030204" pitchFamily="34" charset="0"/>
              </a:rPr>
              <a:t>feedback</a:t>
            </a:r>
            <a:r>
              <a:rPr lang="en" sz="4000" dirty="0">
                <a:solidFill>
                  <a:schemeClr val="accent5"/>
                </a:solidFill>
                <a:latin typeface="Calibri" panose="020F0502020204030204" pitchFamily="34" charset="0"/>
                <a:cs typeface="Calibri" panose="020F0502020204030204" pitchFamily="34" charset="0"/>
              </a:rPr>
              <a:t>! </a:t>
            </a:r>
            <a:br>
              <a:rPr lang="en" sz="4000" dirty="0">
                <a:solidFill>
                  <a:schemeClr val="accent5"/>
                </a:solidFill>
                <a:latin typeface="Calibri" panose="020F0502020204030204" pitchFamily="34" charset="0"/>
                <a:cs typeface="Calibri" panose="020F0502020204030204" pitchFamily="34" charset="0"/>
              </a:rPr>
            </a:br>
            <a:br>
              <a:rPr lang="en" sz="4000" dirty="0">
                <a:solidFill>
                  <a:schemeClr val="accent5"/>
                </a:solidFill>
                <a:latin typeface="Calibri" panose="020F0502020204030204" pitchFamily="34" charset="0"/>
                <a:cs typeface="Calibri" panose="020F0502020204030204" pitchFamily="34" charset="0"/>
              </a:rPr>
            </a:br>
            <a:r>
              <a:rPr lang="en" sz="4000" dirty="0">
                <a:solidFill>
                  <a:schemeClr val="accent5"/>
                </a:solidFill>
                <a:latin typeface="Calibri" panose="020F0502020204030204" pitchFamily="34" charset="0"/>
                <a:cs typeface="Calibri" panose="020F0502020204030204" pitchFamily="34" charset="0"/>
              </a:rPr>
              <a:t>Get as much of both as you can.</a:t>
            </a:r>
            <a:endParaRPr sz="3200" dirty="0">
              <a:solidFill>
                <a:schemeClr val="accent5"/>
              </a:solidFill>
              <a:latin typeface="Calibri" panose="020F0502020204030204" pitchFamily="34" charset="0"/>
              <a:cs typeface="Calibri" panose="020F0502020204030204" pitchFamily="34" charset="0"/>
            </a:endParaRPr>
          </a:p>
        </p:txBody>
      </p:sp>
      <p:sp>
        <p:nvSpPr>
          <p:cNvPr id="62" name="Google Shape;62;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
        <p:nvSpPr>
          <p:cNvPr id="6" name="Rectangle 5">
            <a:extLst>
              <a:ext uri="{FF2B5EF4-FFF2-40B4-BE49-F238E27FC236}">
                <a16:creationId xmlns:a16="http://schemas.microsoft.com/office/drawing/2014/main" id="{8660A9C9-6F42-E640-A0F2-C73F1A2C1BAC}"/>
              </a:ext>
            </a:extLst>
          </p:cNvPr>
          <p:cNvSpPr/>
          <p:nvPr/>
        </p:nvSpPr>
        <p:spPr>
          <a:xfrm>
            <a:off x="7202525" y="4414393"/>
            <a:ext cx="1941475" cy="72910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032F33-4D03-514D-BC83-9ACD1E35C8BD}"/>
              </a:ext>
            </a:extLst>
          </p:cNvPr>
          <p:cNvPicPr>
            <a:picLocks noChangeAspect="1"/>
          </p:cNvPicPr>
          <p:nvPr/>
        </p:nvPicPr>
        <p:blipFill>
          <a:blip r:embed="rId4"/>
          <a:stretch>
            <a:fillRect/>
          </a:stretch>
        </p:blipFill>
        <p:spPr>
          <a:xfrm>
            <a:off x="7227925" y="4465193"/>
            <a:ext cx="1836425" cy="596298"/>
          </a:xfrm>
          <a:prstGeom prst="rect">
            <a:avLst/>
          </a:prstGeom>
        </p:spPr>
      </p:pic>
    </p:spTree>
    <p:extLst>
      <p:ext uri="{BB962C8B-B14F-4D97-AF65-F5344CB8AC3E}">
        <p14:creationId xmlns:p14="http://schemas.microsoft.com/office/powerpoint/2010/main" val="325546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3600" dirty="0">
              <a:solidFill>
                <a:srgbClr val="FFFFFF"/>
              </a:solidFill>
              <a:latin typeface="Calibri" panose="020F0502020204030204" pitchFamily="34" charset="0"/>
              <a:cs typeface="Calibri" panose="020F0502020204030204" pitchFamily="34" charset="0"/>
            </a:endParaRPr>
          </a:p>
        </p:txBody>
      </p:sp>
      <p:sp>
        <p:nvSpPr>
          <p:cNvPr id="75" name="Google Shape;75;p15"/>
          <p:cNvSpPr txBox="1">
            <a:spLocks noGrp="1"/>
          </p:cNvSpPr>
          <p:nvPr>
            <p:ph type="body" idx="1"/>
          </p:nvPr>
        </p:nvSpPr>
        <p:spPr>
          <a:xfrm>
            <a:off x="311700" y="1152475"/>
            <a:ext cx="8520600" cy="11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latin typeface="Calibri"/>
                <a:ea typeface="Calibri"/>
                <a:cs typeface="Calibri"/>
                <a:sym typeface="Calibri"/>
              </a:rPr>
              <a:t>ABET says when you graduate from this program, you should have</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An ability to communicate effectively with a range of audiences.</a:t>
            </a:r>
            <a:endParaRPr sz="2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1600"/>
              </a:spcAft>
              <a:buNone/>
            </a:pPr>
            <a:endParaRPr dirty="0">
              <a:latin typeface="Calibri"/>
              <a:ea typeface="Calibri"/>
              <a:cs typeface="Calibri"/>
              <a:sym typeface="Calibri"/>
            </a:endParaRPr>
          </a:p>
        </p:txBody>
      </p:sp>
      <p:sp>
        <p:nvSpPr>
          <p:cNvPr id="76" name="Google Shape;76;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3</a:t>
            </a:fld>
            <a:endParaRPr>
              <a:solidFill>
                <a:schemeClr val="accent3"/>
              </a:solidFill>
              <a:latin typeface="Average"/>
              <a:ea typeface="Average"/>
              <a:cs typeface="Average"/>
              <a:sym typeface="Average"/>
            </a:endParaRPr>
          </a:p>
        </p:txBody>
      </p:sp>
      <p:sp>
        <p:nvSpPr>
          <p:cNvPr id="77" name="Google Shape;77;p15"/>
          <p:cNvSpPr txBox="1"/>
          <p:nvPr/>
        </p:nvSpPr>
        <p:spPr>
          <a:xfrm>
            <a:off x="3439300" y="2279275"/>
            <a:ext cx="5110800" cy="2455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5"/>
              </a:buClr>
              <a:buSzPts val="2400"/>
              <a:buFont typeface="Calibri"/>
              <a:buChar char="●"/>
            </a:pPr>
            <a:r>
              <a:rPr lang="en" sz="2400" b="1" dirty="0">
                <a:solidFill>
                  <a:schemeClr val="accent5"/>
                </a:solidFill>
                <a:latin typeface="Calibri"/>
                <a:ea typeface="Calibri"/>
                <a:cs typeface="Calibri"/>
                <a:sym typeface="Calibri"/>
              </a:rPr>
              <a:t>Why does effective communication matter?</a:t>
            </a:r>
            <a:br>
              <a:rPr lang="en" sz="2400" b="1" dirty="0">
                <a:solidFill>
                  <a:schemeClr val="accent5"/>
                </a:solidFill>
                <a:latin typeface="Calibri"/>
                <a:ea typeface="Calibri"/>
                <a:cs typeface="Calibri"/>
                <a:sym typeface="Calibri"/>
              </a:rPr>
            </a:br>
            <a:endParaRPr sz="2400" b="1" dirty="0">
              <a:solidFill>
                <a:schemeClr val="accent5"/>
              </a:solidFill>
              <a:latin typeface="Calibri"/>
              <a:ea typeface="Calibri"/>
              <a:cs typeface="Calibri"/>
              <a:sym typeface="Calibri"/>
            </a:endParaRPr>
          </a:p>
          <a:p>
            <a:pPr marL="457200" lvl="0" indent="-381000" algn="l" rtl="0">
              <a:spcBef>
                <a:spcPts val="0"/>
              </a:spcBef>
              <a:spcAft>
                <a:spcPts val="0"/>
              </a:spcAft>
              <a:buClr>
                <a:schemeClr val="accent5"/>
              </a:buClr>
              <a:buSzPts val="2400"/>
              <a:buFont typeface="Calibri"/>
              <a:buChar char="●"/>
            </a:pPr>
            <a:r>
              <a:rPr lang="en" sz="2400" b="1" dirty="0">
                <a:solidFill>
                  <a:schemeClr val="accent5"/>
                </a:solidFill>
                <a:latin typeface="Calibri"/>
                <a:ea typeface="Calibri"/>
                <a:cs typeface="Calibri"/>
                <a:sym typeface="Calibri"/>
              </a:rPr>
              <a:t>When/why do you think engineers use writing?</a:t>
            </a:r>
            <a:endParaRPr sz="2400" b="1" dirty="0">
              <a:solidFill>
                <a:schemeClr val="accent5"/>
              </a:solidFill>
              <a:latin typeface="Calibri"/>
              <a:ea typeface="Calibri"/>
              <a:cs typeface="Calibri"/>
              <a:sym typeface="Calibri"/>
            </a:endParaRPr>
          </a:p>
          <a:p>
            <a:pPr marL="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78" name="Google Shape;78;p15"/>
          <p:cNvSpPr txBox="1"/>
          <p:nvPr/>
        </p:nvSpPr>
        <p:spPr>
          <a:xfrm>
            <a:off x="1351725" y="1684350"/>
            <a:ext cx="1428300" cy="31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0" b="1" dirty="0">
                <a:solidFill>
                  <a:schemeClr val="accent5"/>
                </a:solidFill>
                <a:latin typeface="Calibri"/>
                <a:ea typeface="Calibri"/>
                <a:cs typeface="Calibri"/>
                <a:sym typeface="Calibri"/>
              </a:rPr>
              <a:t>?</a:t>
            </a:r>
            <a:endParaRPr sz="20000" b="1" dirty="0">
              <a:solidFill>
                <a:schemeClr val="accent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FFFFFF"/>
                </a:solidFill>
                <a:latin typeface="Calibri" panose="020F0502020204030204" pitchFamily="34" charset="0"/>
                <a:cs typeface="Calibri" panose="020F0502020204030204" pitchFamily="34" charset="0"/>
              </a:rPr>
              <a:t>Engineers write. A lot. </a:t>
            </a:r>
            <a:endParaRPr sz="3600" dirty="0">
              <a:solidFill>
                <a:srgbClr val="FFFFFF"/>
              </a:solidFill>
              <a:latin typeface="Calibri" panose="020F0502020204030204" pitchFamily="34" charset="0"/>
              <a:cs typeface="Calibri" panose="020F0502020204030204" pitchFamily="34" charset="0"/>
            </a:endParaRPr>
          </a:p>
        </p:txBody>
      </p:sp>
      <p:sp>
        <p:nvSpPr>
          <p:cNvPr id="91" name="Google Shape;91;p17"/>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b="1">
                <a:solidFill>
                  <a:schemeClr val="dk1"/>
                </a:solidFill>
                <a:latin typeface="Calibri"/>
                <a:ea typeface="Calibri"/>
                <a:cs typeface="Calibri"/>
                <a:sym typeface="Calibri"/>
              </a:rPr>
              <a:t>% of Engineers’ workday spent writing</a:t>
            </a:r>
            <a:endParaRPr sz="2000" b="1">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4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Source: Silyn-Roberts (</a:t>
            </a:r>
            <a:r>
              <a:rPr lang="en" sz="1400">
                <a:solidFill>
                  <a:schemeClr val="accent5"/>
                </a:solidFill>
                <a:latin typeface="Calibri"/>
                <a:ea typeface="Calibri"/>
                <a:cs typeface="Calibri"/>
                <a:sym typeface="Calibri"/>
              </a:rPr>
              <a:t>1998</a:t>
            </a:r>
            <a:r>
              <a:rPr lang="en" sz="1400">
                <a:solidFill>
                  <a:schemeClr val="dk1"/>
                </a:solidFill>
                <a:latin typeface="Calibri"/>
                <a:ea typeface="Calibri"/>
                <a:cs typeface="Calibri"/>
                <a:sym typeface="Calibri"/>
              </a:rPr>
              <a:t>). </a:t>
            </a:r>
            <a:r>
              <a:rPr lang="en" sz="1400" i="1">
                <a:solidFill>
                  <a:schemeClr val="dk1"/>
                </a:solidFill>
                <a:latin typeface="Calibri"/>
                <a:ea typeface="Calibri"/>
                <a:cs typeface="Calibri"/>
                <a:sym typeface="Calibri"/>
              </a:rPr>
              <a:t>JPIEE 124</a:t>
            </a:r>
            <a:r>
              <a:rPr lang="en" sz="1400">
                <a:solidFill>
                  <a:schemeClr val="dk1"/>
                </a:solidFill>
                <a:latin typeface="Calibri"/>
                <a:ea typeface="Calibri"/>
                <a:cs typeface="Calibri"/>
                <a:sym typeface="Calibri"/>
              </a:rPr>
              <a:t>.1.</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a:solidFill>
                  <a:schemeClr val="dk1"/>
                </a:solidFill>
                <a:latin typeface="Calibri"/>
                <a:ea typeface="Calibri"/>
                <a:cs typeface="Calibri"/>
                <a:sym typeface="Calibri"/>
              </a:rPr>
              <a:t>Engineers spend between 20% and 40% of their workday writing; </a:t>
            </a:r>
            <a:br>
              <a:rPr lang="en" sz="2000">
                <a:solidFill>
                  <a:schemeClr val="dk1"/>
                </a:solidFill>
                <a:latin typeface="Calibri"/>
                <a:ea typeface="Calibri"/>
                <a:cs typeface="Calibri"/>
                <a:sym typeface="Calibri"/>
              </a:rPr>
            </a:br>
            <a:r>
              <a:rPr lang="en" sz="2000">
                <a:solidFill>
                  <a:schemeClr val="dk1"/>
                </a:solidFill>
                <a:latin typeface="Calibri"/>
                <a:ea typeface="Calibri"/>
                <a:cs typeface="Calibri"/>
                <a:sym typeface="Calibri"/>
              </a:rPr>
              <a:t>this figure increases as they move up the career ladder. </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Source: Leydens, (</a:t>
            </a:r>
            <a:r>
              <a:rPr lang="en" sz="1400">
                <a:solidFill>
                  <a:schemeClr val="accent5"/>
                </a:solidFill>
                <a:latin typeface="Calibri"/>
                <a:ea typeface="Calibri"/>
                <a:cs typeface="Calibri"/>
                <a:sym typeface="Calibri"/>
              </a:rPr>
              <a:t>2008</a:t>
            </a:r>
            <a:r>
              <a:rPr lang="en" sz="1400">
                <a:solidFill>
                  <a:schemeClr val="dk1"/>
                </a:solidFill>
                <a:latin typeface="Calibri"/>
                <a:ea typeface="Calibri"/>
                <a:cs typeface="Calibri"/>
                <a:sym typeface="Calibri"/>
              </a:rPr>
              <a:t>). </a:t>
            </a:r>
            <a:r>
              <a:rPr lang="en" sz="1400" i="1">
                <a:solidFill>
                  <a:schemeClr val="dk1"/>
                </a:solidFill>
                <a:latin typeface="Calibri"/>
                <a:ea typeface="Calibri"/>
                <a:cs typeface="Calibri"/>
                <a:sym typeface="Calibri"/>
              </a:rPr>
              <a:t>IEEE Transactions 51</a:t>
            </a:r>
            <a:r>
              <a:rPr lang="en" sz="1400">
                <a:solidFill>
                  <a:schemeClr val="dk1"/>
                </a:solidFill>
                <a:latin typeface="Calibri"/>
                <a:ea typeface="Calibri"/>
                <a:cs typeface="Calibri"/>
                <a:sym typeface="Calibri"/>
              </a:rPr>
              <a:t>.3 </a:t>
            </a:r>
            <a:endParaRPr sz="2400">
              <a:solidFill>
                <a:schemeClr val="dk1"/>
              </a:solidFill>
              <a:latin typeface="Calibri"/>
              <a:ea typeface="Calibri"/>
              <a:cs typeface="Calibri"/>
              <a:sym typeface="Calibri"/>
            </a:endParaRPr>
          </a:p>
        </p:txBody>
      </p:sp>
      <p:sp>
        <p:nvSpPr>
          <p:cNvPr id="92" name="Google Shape;92;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4</a:t>
            </a:fld>
            <a:endParaRPr>
              <a:solidFill>
                <a:schemeClr val="accent3"/>
              </a:solidFill>
              <a:latin typeface="Average"/>
              <a:ea typeface="Average"/>
              <a:cs typeface="Average"/>
              <a:sym typeface="Average"/>
            </a:endParaRPr>
          </a:p>
        </p:txBody>
      </p:sp>
      <p:graphicFrame>
        <p:nvGraphicFramePr>
          <p:cNvPr id="93" name="Google Shape;93;p17"/>
          <p:cNvGraphicFramePr/>
          <p:nvPr/>
        </p:nvGraphicFramePr>
        <p:xfrm>
          <a:off x="419100" y="1698700"/>
          <a:ext cx="4782925" cy="1371510"/>
        </p:xfrm>
        <a:graphic>
          <a:graphicData uri="http://schemas.openxmlformats.org/drawingml/2006/table">
            <a:tbl>
              <a:tblPr>
                <a:noFill/>
                <a:tableStyleId>{2BB87603-46CB-4419-B47C-4EC66F39751E}</a:tableStyleId>
              </a:tblPr>
              <a:tblGrid>
                <a:gridCol w="3142425">
                  <a:extLst>
                    <a:ext uri="{9D8B030D-6E8A-4147-A177-3AD203B41FA5}">
                      <a16:colId xmlns:a16="http://schemas.microsoft.com/office/drawing/2014/main" val="20000"/>
                    </a:ext>
                  </a:extLst>
                </a:gridCol>
                <a:gridCol w="1640500">
                  <a:extLst>
                    <a:ext uri="{9D8B030D-6E8A-4147-A177-3AD203B41FA5}">
                      <a16:colId xmlns:a16="http://schemas.microsoft.com/office/drawing/2014/main" val="20001"/>
                    </a:ext>
                  </a:extLst>
                </a:gridCol>
              </a:tblGrid>
              <a:tr h="381000">
                <a:tc>
                  <a:txBody>
                    <a:bodyPr/>
                    <a:lstStyle/>
                    <a:p>
                      <a:pPr marL="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First few years on the job</a:t>
                      </a:r>
                      <a:endParaRPr sz="1800"/>
                    </a:p>
                  </a:txBody>
                  <a:tcPr marL="91425" marR="91425" marT="91425" marB="91425"/>
                </a:tc>
                <a:tc>
                  <a:txBody>
                    <a:bodyPr/>
                    <a:lstStyle/>
                    <a:p>
                      <a:pPr marL="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〜30% </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Middle management</a:t>
                      </a:r>
                      <a:endParaRPr sz="1800"/>
                    </a:p>
                  </a:txBody>
                  <a:tcPr marL="91425" marR="91425" marT="91425" marB="91425"/>
                </a:tc>
                <a:tc>
                  <a:txBody>
                    <a:bodyPr/>
                    <a:lstStyle/>
                    <a:p>
                      <a:pPr marL="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〜50%–70% </a:t>
                      </a:r>
                      <a:endParaRPr sz="18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Senior management</a:t>
                      </a:r>
                      <a:endParaRPr sz="1800"/>
                    </a:p>
                  </a:txBody>
                  <a:tcPr marL="91425" marR="91425" marT="91425" marB="91425"/>
                </a:tc>
                <a:tc>
                  <a:txBody>
                    <a:bodyPr/>
                    <a:lstStyle/>
                    <a:p>
                      <a:pPr marL="0" lvl="0" indent="0" algn="l" rtl="0">
                        <a:lnSpc>
                          <a:spcPct val="100000"/>
                        </a:lnSpc>
                        <a:spcBef>
                          <a:spcPts val="0"/>
                        </a:spcBef>
                        <a:spcAft>
                          <a:spcPts val="0"/>
                        </a:spcAft>
                        <a:buNone/>
                      </a:pPr>
                      <a:r>
                        <a:rPr lang="en" sz="1800" dirty="0">
                          <a:solidFill>
                            <a:schemeClr val="dk1"/>
                          </a:solidFill>
                          <a:latin typeface="Calibri"/>
                          <a:ea typeface="Calibri"/>
                          <a:cs typeface="Calibri"/>
                          <a:sym typeface="Calibri"/>
                        </a:rPr>
                        <a:t>〜70%–95%</a:t>
                      </a:r>
                      <a:endParaRPr sz="1800"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t" anchorCtr="0">
            <a:noAutofit/>
          </a:bodyPr>
          <a:lstStyle/>
          <a:p>
            <a:pPr marL="0" lvl="0" indent="0" algn="l" rtl="0">
              <a:spcBef>
                <a:spcPts val="0"/>
              </a:spcBef>
              <a:spcAft>
                <a:spcPts val="0"/>
              </a:spcAft>
              <a:buNone/>
            </a:pPr>
            <a:r>
              <a:rPr lang="en" sz="3600" b="1" i="1" dirty="0">
                <a:solidFill>
                  <a:srgbClr val="FFFFFF"/>
                </a:solidFill>
                <a:latin typeface="Calibri" panose="020F0502020204030204" pitchFamily="34" charset="0"/>
                <a:cs typeface="Calibri" panose="020F0502020204030204" pitchFamily="34" charset="0"/>
              </a:rPr>
              <a:t>Writing</a:t>
            </a:r>
            <a:r>
              <a:rPr lang="en" sz="3600" dirty="0">
                <a:solidFill>
                  <a:srgbClr val="FFFFFF"/>
                </a:solidFill>
                <a:latin typeface="Calibri" panose="020F0502020204030204" pitchFamily="34" charset="0"/>
                <a:cs typeface="Calibri" panose="020F0502020204030204" pitchFamily="34" charset="0"/>
              </a:rPr>
              <a:t> is a </a:t>
            </a:r>
            <a:r>
              <a:rPr lang="en" sz="3600" b="1" i="1" dirty="0">
                <a:solidFill>
                  <a:srgbClr val="FFFFFF"/>
                </a:solidFill>
                <a:latin typeface="Calibri" panose="020F0502020204030204" pitchFamily="34" charset="0"/>
                <a:cs typeface="Calibri" panose="020F0502020204030204" pitchFamily="34" charset="0"/>
              </a:rPr>
              <a:t>Tool</a:t>
            </a:r>
            <a:r>
              <a:rPr lang="en" sz="3600" dirty="0">
                <a:solidFill>
                  <a:srgbClr val="FFFFFF"/>
                </a:solidFill>
                <a:latin typeface="Calibri" panose="020F0502020204030204" pitchFamily="34" charset="0"/>
                <a:cs typeface="Calibri" panose="020F0502020204030204" pitchFamily="34" charset="0"/>
              </a:rPr>
              <a:t> for </a:t>
            </a:r>
            <a:r>
              <a:rPr lang="en" sz="3600" b="1" i="1" dirty="0">
                <a:solidFill>
                  <a:srgbClr val="FFFFFF"/>
                </a:solidFill>
                <a:latin typeface="Calibri" panose="020F0502020204030204" pitchFamily="34" charset="0"/>
                <a:cs typeface="Calibri" panose="020F0502020204030204" pitchFamily="34" charset="0"/>
              </a:rPr>
              <a:t>Doing</a:t>
            </a:r>
            <a:endParaRPr sz="3600" b="1" i="1" dirty="0">
              <a:solidFill>
                <a:srgbClr val="FFFFFF"/>
              </a:solidFill>
              <a:latin typeface="Calibri" panose="020F0502020204030204" pitchFamily="34" charset="0"/>
              <a:cs typeface="Calibri" panose="020F0502020204030204" pitchFamily="34" charset="0"/>
            </a:endParaRPr>
          </a:p>
        </p:txBody>
      </p:sp>
      <p:sp>
        <p:nvSpPr>
          <p:cNvPr id="91" name="Google Shape;91;p17"/>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buClr>
                <a:srgbClr val="000000"/>
              </a:buClr>
              <a:buSzPts val="1100"/>
              <a:buNone/>
            </a:pPr>
            <a:r>
              <a:rPr lang="en-US" sz="2400" dirty="0">
                <a:solidFill>
                  <a:schemeClr val="dk1"/>
                </a:solidFill>
                <a:latin typeface="Calibri"/>
                <a:ea typeface="Calibri"/>
                <a:cs typeface="Calibri"/>
                <a:sym typeface="Calibri"/>
              </a:rPr>
              <a:t>Think of Writing as part of your tool collection. </a:t>
            </a:r>
          </a:p>
          <a:p>
            <a:pPr marL="0" lvl="0" indent="0">
              <a:buClr>
                <a:srgbClr val="000000"/>
              </a:buClr>
              <a:buSzPts val="1100"/>
              <a:buNone/>
            </a:pP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Instead of considering yourself as just "writing something," consider that you are </a:t>
            </a:r>
            <a:r>
              <a:rPr lang="en-US" sz="2400" b="1" dirty="0">
                <a:solidFill>
                  <a:schemeClr val="accent5"/>
                </a:solidFill>
                <a:latin typeface="Calibri"/>
                <a:ea typeface="Calibri"/>
                <a:cs typeface="Calibri"/>
                <a:sym typeface="Calibri"/>
              </a:rPr>
              <a:t>"using writing" to </a:t>
            </a:r>
            <a:r>
              <a:rPr lang="en-US" sz="2400" b="1" u="sng" dirty="0">
                <a:solidFill>
                  <a:schemeClr val="accent5"/>
                </a:solidFill>
                <a:latin typeface="Calibri"/>
                <a:ea typeface="Calibri"/>
                <a:cs typeface="Calibri"/>
                <a:sym typeface="Calibri"/>
              </a:rPr>
              <a:t>do</a:t>
            </a:r>
            <a:r>
              <a:rPr lang="en-US" sz="2400" dirty="0">
                <a:solidFill>
                  <a:schemeClr val="dk1"/>
                </a:solidFill>
                <a:latin typeface="Calibri"/>
                <a:ea typeface="Calibri"/>
                <a:cs typeface="Calibri"/>
                <a:sym typeface="Calibri"/>
              </a:rPr>
              <a:t>. </a:t>
            </a:r>
          </a:p>
        </p:txBody>
      </p:sp>
      <p:sp>
        <p:nvSpPr>
          <p:cNvPr id="92" name="Google Shape;92;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5</a:t>
            </a:fld>
            <a:endParaRPr>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53240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t" anchorCtr="0">
            <a:noAutofit/>
          </a:bodyPr>
          <a:lstStyle/>
          <a:p>
            <a:pPr marL="0" lvl="0" indent="0" algn="l" rtl="0">
              <a:spcBef>
                <a:spcPts val="0"/>
              </a:spcBef>
              <a:spcAft>
                <a:spcPts val="0"/>
              </a:spcAft>
              <a:buNone/>
            </a:pPr>
            <a:r>
              <a:rPr lang="en" sz="3600" b="1" i="1" dirty="0">
                <a:solidFill>
                  <a:srgbClr val="FFFFFF"/>
                </a:solidFill>
                <a:latin typeface="Calibri" panose="020F0502020204030204" pitchFamily="34" charset="0"/>
                <a:cs typeface="Calibri" panose="020F0502020204030204" pitchFamily="34" charset="0"/>
              </a:rPr>
              <a:t>Writing</a:t>
            </a:r>
            <a:r>
              <a:rPr lang="en" sz="3600" dirty="0">
                <a:solidFill>
                  <a:srgbClr val="FFFFFF"/>
                </a:solidFill>
                <a:latin typeface="Calibri" panose="020F0502020204030204" pitchFamily="34" charset="0"/>
                <a:cs typeface="Calibri" panose="020F0502020204030204" pitchFamily="34" charset="0"/>
              </a:rPr>
              <a:t> is a </a:t>
            </a:r>
            <a:r>
              <a:rPr lang="en" sz="3600" b="1" i="1" dirty="0">
                <a:solidFill>
                  <a:srgbClr val="FFFFFF"/>
                </a:solidFill>
                <a:latin typeface="Calibri" panose="020F0502020204030204" pitchFamily="34" charset="0"/>
                <a:cs typeface="Calibri" panose="020F0502020204030204" pitchFamily="34" charset="0"/>
              </a:rPr>
              <a:t>Tool</a:t>
            </a:r>
            <a:r>
              <a:rPr lang="en" sz="3600" dirty="0">
                <a:solidFill>
                  <a:srgbClr val="FFFFFF"/>
                </a:solidFill>
                <a:latin typeface="Calibri" panose="020F0502020204030204" pitchFamily="34" charset="0"/>
                <a:cs typeface="Calibri" panose="020F0502020204030204" pitchFamily="34" charset="0"/>
              </a:rPr>
              <a:t> for </a:t>
            </a:r>
            <a:r>
              <a:rPr lang="en" sz="3600" b="1" i="1" dirty="0">
                <a:solidFill>
                  <a:srgbClr val="FFFFFF"/>
                </a:solidFill>
                <a:latin typeface="Calibri" panose="020F0502020204030204" pitchFamily="34" charset="0"/>
                <a:cs typeface="Calibri" panose="020F0502020204030204" pitchFamily="34" charset="0"/>
              </a:rPr>
              <a:t>Doing</a:t>
            </a:r>
            <a:endParaRPr sz="3600" b="1" i="1" dirty="0">
              <a:solidFill>
                <a:srgbClr val="FFFFFF"/>
              </a:solidFill>
              <a:latin typeface="Calibri" panose="020F0502020204030204" pitchFamily="34" charset="0"/>
              <a:cs typeface="Calibri" panose="020F0502020204030204" pitchFamily="34" charset="0"/>
            </a:endParaRPr>
          </a:p>
        </p:txBody>
      </p:sp>
      <p:sp>
        <p:nvSpPr>
          <p:cNvPr id="91" name="Google Shape;91;p17"/>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buClr>
                <a:srgbClr val="000000"/>
              </a:buClr>
              <a:buSzPts val="1100"/>
              <a:buNone/>
            </a:pPr>
            <a:r>
              <a:rPr lang="en-US" sz="2400" dirty="0">
                <a:solidFill>
                  <a:schemeClr val="dk1"/>
                </a:solidFill>
                <a:latin typeface="Calibri"/>
                <a:ea typeface="Calibri"/>
                <a:cs typeface="Calibri"/>
                <a:sym typeface="Calibri"/>
              </a:rPr>
              <a:t>When we think of writing as using tool(s) to </a:t>
            </a:r>
            <a:r>
              <a:rPr lang="en-US" sz="2400" b="1" u="sng" dirty="0">
                <a:solidFill>
                  <a:schemeClr val="accent5"/>
                </a:solidFill>
                <a:latin typeface="Calibri"/>
                <a:ea typeface="Calibri"/>
                <a:cs typeface="Calibri"/>
                <a:sym typeface="Calibri"/>
              </a:rPr>
              <a:t>do</a:t>
            </a:r>
            <a:r>
              <a:rPr lang="en-US" sz="2400" dirty="0">
                <a:solidFill>
                  <a:schemeClr val="dk1"/>
                </a:solidFill>
                <a:latin typeface="Calibri"/>
                <a:ea typeface="Calibri"/>
                <a:cs typeface="Calibri"/>
                <a:sym typeface="Calibri"/>
              </a:rPr>
              <a:t> . . . </a:t>
            </a:r>
          </a:p>
          <a:p>
            <a:pPr marL="0" lvl="0" indent="0">
              <a:buClr>
                <a:srgbClr val="000000"/>
              </a:buClr>
              <a:buSzPts val="1100"/>
              <a:buNone/>
            </a:pPr>
            <a:endParaRPr lang="en-US" sz="2400" dirty="0">
              <a:solidFill>
                <a:schemeClr val="dk1"/>
              </a:solidFill>
              <a:latin typeface="Calibri"/>
              <a:ea typeface="Calibri"/>
              <a:cs typeface="Calibri"/>
              <a:sym typeface="Calibri"/>
            </a:endParaRPr>
          </a:p>
          <a:p>
            <a:pPr marL="342900">
              <a:buClr>
                <a:schemeClr val="accent5"/>
              </a:buClr>
              <a:buSzPct val="100000"/>
              <a:buFont typeface="Arial" panose="020B0604020202020204" pitchFamily="34" charset="0"/>
              <a:buChar char="•"/>
            </a:pPr>
            <a:r>
              <a:rPr lang="en-US" sz="2400" dirty="0">
                <a:solidFill>
                  <a:schemeClr val="dk1"/>
                </a:solidFill>
                <a:latin typeface="Calibri" panose="020F0502020204030204" pitchFamily="34" charset="0"/>
                <a:ea typeface="Calibri"/>
                <a:cs typeface="Calibri" panose="020F0502020204030204" pitchFamily="34" charset="0"/>
                <a:sym typeface="Calibri"/>
              </a:rPr>
              <a:t>What are we "</a:t>
            </a:r>
            <a:r>
              <a:rPr lang="en-US" sz="2400" b="1" dirty="0">
                <a:solidFill>
                  <a:schemeClr val="accent5"/>
                </a:solidFill>
                <a:latin typeface="Calibri" panose="020F0502020204030204" pitchFamily="34" charset="0"/>
                <a:ea typeface="Calibri"/>
                <a:cs typeface="Calibri" panose="020F0502020204030204" pitchFamily="34" charset="0"/>
                <a:sym typeface="Calibri"/>
              </a:rPr>
              <a:t>doing</a:t>
            </a:r>
            <a:r>
              <a:rPr lang="en-US" sz="2400" dirty="0">
                <a:solidFill>
                  <a:schemeClr val="dk1"/>
                </a:solidFill>
                <a:latin typeface="Calibri" panose="020F0502020204030204" pitchFamily="34" charset="0"/>
                <a:ea typeface="Calibri"/>
                <a:cs typeface="Calibri" panose="020F0502020204030204" pitchFamily="34" charset="0"/>
                <a:sym typeface="Calibri"/>
              </a:rPr>
              <a:t>" with a lab report or project proposal or a progress report or _____?</a:t>
            </a:r>
          </a:p>
          <a:p>
            <a:pPr marL="342900">
              <a:buClr>
                <a:schemeClr val="accent5"/>
              </a:buClr>
              <a:buSzPct val="100000"/>
              <a:buFont typeface="Arial" panose="020B0604020202020204" pitchFamily="34" charset="0"/>
              <a:buChar char="•"/>
            </a:pPr>
            <a:r>
              <a:rPr lang="en-US" sz="2400" dirty="0">
                <a:solidFill>
                  <a:schemeClr val="dk1"/>
                </a:solidFill>
                <a:latin typeface="Calibri" panose="020F0502020204030204" pitchFamily="34" charset="0"/>
                <a:ea typeface="Calibri"/>
                <a:cs typeface="Calibri" panose="020F0502020204030204" pitchFamily="34" charset="0"/>
                <a:sym typeface="Calibri"/>
              </a:rPr>
              <a:t>How will others </a:t>
            </a:r>
            <a:r>
              <a:rPr lang="en-US" sz="2400" b="1" dirty="0">
                <a:solidFill>
                  <a:schemeClr val="accent5"/>
                </a:solidFill>
                <a:latin typeface="Calibri" panose="020F0502020204030204" pitchFamily="34" charset="0"/>
                <a:ea typeface="Calibri"/>
                <a:cs typeface="Calibri" panose="020F0502020204030204" pitchFamily="34" charset="0"/>
                <a:sym typeface="Calibri"/>
              </a:rPr>
              <a:t>use</a:t>
            </a:r>
            <a:r>
              <a:rPr lang="en-US" sz="2400" dirty="0">
                <a:solidFill>
                  <a:schemeClr val="dk1"/>
                </a:solidFill>
                <a:latin typeface="Calibri" panose="020F0502020204030204" pitchFamily="34" charset="0"/>
                <a:ea typeface="Calibri"/>
                <a:cs typeface="Calibri" panose="020F0502020204030204" pitchFamily="34" charset="0"/>
                <a:sym typeface="Calibri"/>
              </a:rPr>
              <a:t> what we produce?</a:t>
            </a:r>
          </a:p>
          <a:p>
            <a:pPr marL="342900">
              <a:buClr>
                <a:schemeClr val="accent5"/>
              </a:buClr>
              <a:buSzPct val="100000"/>
              <a:buFont typeface="Arial" panose="020B0604020202020204" pitchFamily="34" charset="0"/>
              <a:buChar char="•"/>
            </a:pPr>
            <a:r>
              <a:rPr lang="en-US" sz="2400" dirty="0">
                <a:solidFill>
                  <a:schemeClr val="dk1"/>
                </a:solidFill>
                <a:latin typeface="Calibri" panose="020F0502020204030204" pitchFamily="34" charset="0"/>
                <a:ea typeface="Calibri"/>
                <a:cs typeface="Calibri" panose="020F0502020204030204" pitchFamily="34" charset="0"/>
                <a:sym typeface="Calibri"/>
              </a:rPr>
              <a:t>How does that affect our </a:t>
            </a:r>
            <a:r>
              <a:rPr lang="en-US" sz="2400" b="1" dirty="0">
                <a:solidFill>
                  <a:schemeClr val="accent5"/>
                </a:solidFill>
                <a:latin typeface="Calibri" panose="020F0502020204030204" pitchFamily="34" charset="0"/>
                <a:ea typeface="Calibri"/>
                <a:cs typeface="Calibri" panose="020F0502020204030204" pitchFamily="34" charset="0"/>
                <a:sym typeface="Calibri"/>
              </a:rPr>
              <a:t>choices</a:t>
            </a:r>
            <a:r>
              <a:rPr lang="en-US" sz="2400" dirty="0">
                <a:solidFill>
                  <a:schemeClr val="dk1"/>
                </a:solidFill>
                <a:latin typeface="Calibri" panose="020F0502020204030204" pitchFamily="34" charset="0"/>
                <a:ea typeface="Calibri"/>
                <a:cs typeface="Calibri" panose="020F0502020204030204" pitchFamily="34" charset="0"/>
                <a:sym typeface="Calibri"/>
              </a:rPr>
              <a:t> and </a:t>
            </a:r>
            <a:r>
              <a:rPr lang="en-US" sz="2400" b="1" dirty="0">
                <a:solidFill>
                  <a:schemeClr val="accent5"/>
                </a:solidFill>
                <a:latin typeface="Calibri" panose="020F0502020204030204" pitchFamily="34" charset="0"/>
                <a:ea typeface="Calibri"/>
                <a:cs typeface="Calibri" panose="020F0502020204030204" pitchFamily="34" charset="0"/>
                <a:sym typeface="Calibri"/>
              </a:rPr>
              <a:t>uses</a:t>
            </a:r>
            <a:r>
              <a:rPr lang="en-US" sz="2400" dirty="0">
                <a:solidFill>
                  <a:schemeClr val="dk1"/>
                </a:solidFill>
                <a:latin typeface="Calibri" panose="020F0502020204030204" pitchFamily="34" charset="0"/>
                <a:ea typeface="Calibri"/>
                <a:cs typeface="Calibri" panose="020F0502020204030204" pitchFamily="34" charset="0"/>
                <a:sym typeface="Calibri"/>
              </a:rPr>
              <a:t> of the tools we use to produce? </a:t>
            </a:r>
          </a:p>
          <a:p>
            <a:pPr marL="0" lvl="0" indent="0">
              <a:buClr>
                <a:srgbClr val="000000"/>
              </a:buClr>
              <a:buSzPts val="1100"/>
              <a:buNone/>
            </a:pPr>
            <a:endParaRPr sz="2400" dirty="0">
              <a:solidFill>
                <a:schemeClr val="dk1"/>
              </a:solidFill>
              <a:latin typeface="Calibri"/>
              <a:ea typeface="Calibri"/>
              <a:cs typeface="Calibri"/>
              <a:sym typeface="Calibri"/>
            </a:endParaRPr>
          </a:p>
        </p:txBody>
      </p:sp>
      <p:sp>
        <p:nvSpPr>
          <p:cNvPr id="92" name="Google Shape;92;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6</a:t>
            </a:fld>
            <a:endParaRPr>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43995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200">
                <a:solidFill>
                  <a:srgbClr val="FFFFFF"/>
                </a:solidFill>
                <a:latin typeface="Calibri" panose="020F0502020204030204" pitchFamily="34" charset="0"/>
                <a:cs typeface="Calibri" panose="020F0502020204030204" pitchFamily="34" charset="0"/>
              </a:rPr>
              <a:t>Writing for grades vs. Writing in the workplace</a:t>
            </a:r>
            <a:endParaRPr sz="3200">
              <a:solidFill>
                <a:srgbClr val="FFFFFF"/>
              </a:solidFill>
              <a:latin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SzPts val="1100"/>
              <a:buFont typeface="Arial"/>
              <a:buNone/>
            </a:pPr>
            <a:endParaRPr sz="3200">
              <a:solidFill>
                <a:srgbClr val="FFFFFF"/>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sz="3200">
              <a:solidFill>
                <a:srgbClr val="FFFFFF"/>
              </a:solidFill>
              <a:latin typeface="Calibri" panose="020F0502020204030204" pitchFamily="34" charset="0"/>
              <a:cs typeface="Calibri" panose="020F0502020204030204" pitchFamily="34" charset="0"/>
            </a:endParaRPr>
          </a:p>
        </p:txBody>
      </p:sp>
      <p:sp>
        <p:nvSpPr>
          <p:cNvPr id="84" name="Google Shape;84;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7</a:t>
            </a:fld>
            <a:endParaRPr>
              <a:solidFill>
                <a:schemeClr val="accent3"/>
              </a:solidFill>
              <a:latin typeface="Average"/>
              <a:ea typeface="Average"/>
              <a:cs typeface="Average"/>
              <a:sym typeface="Average"/>
            </a:endParaRPr>
          </a:p>
        </p:txBody>
      </p:sp>
      <p:graphicFrame>
        <p:nvGraphicFramePr>
          <p:cNvPr id="85" name="Google Shape;85;p16"/>
          <p:cNvGraphicFramePr/>
          <p:nvPr>
            <p:extLst>
              <p:ext uri="{D42A27DB-BD31-4B8C-83A1-F6EECF244321}">
                <p14:modId xmlns:p14="http://schemas.microsoft.com/office/powerpoint/2010/main" val="1697823282"/>
              </p:ext>
            </p:extLst>
          </p:nvPr>
        </p:nvGraphicFramePr>
        <p:xfrm>
          <a:off x="378538" y="1427250"/>
          <a:ext cx="8386900" cy="3318988"/>
        </p:xfrm>
        <a:graphic>
          <a:graphicData uri="http://schemas.openxmlformats.org/drawingml/2006/table">
            <a:tbl>
              <a:tblPr>
                <a:noFill/>
                <a:tableStyleId>{2BB87603-46CB-4419-B47C-4EC66F39751E}</a:tableStyleId>
              </a:tblPr>
              <a:tblGrid>
                <a:gridCol w="4193450">
                  <a:extLst>
                    <a:ext uri="{9D8B030D-6E8A-4147-A177-3AD203B41FA5}">
                      <a16:colId xmlns:a16="http://schemas.microsoft.com/office/drawing/2014/main" val="20000"/>
                    </a:ext>
                  </a:extLst>
                </a:gridCol>
                <a:gridCol w="4193450">
                  <a:extLst>
                    <a:ext uri="{9D8B030D-6E8A-4147-A177-3AD203B41FA5}">
                      <a16:colId xmlns:a16="http://schemas.microsoft.com/office/drawing/2014/main" val="20001"/>
                    </a:ext>
                  </a:extLst>
                </a:gridCol>
              </a:tblGrid>
              <a:tr h="3183225">
                <a:tc>
                  <a:txBody>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accent5"/>
                          </a:solidFill>
                          <a:latin typeface="Calibri"/>
                          <a:ea typeface="Calibri"/>
                          <a:cs typeface="Calibri"/>
                          <a:sym typeface="Calibri"/>
                        </a:rPr>
                        <a:t>Achieve college goals</a:t>
                      </a:r>
                      <a:endParaRPr sz="1800" b="1">
                        <a:solidFill>
                          <a:schemeClr val="accent5"/>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Show your professor you did the work correctly or mastered subject matter</a:t>
                      </a:r>
                      <a:br>
                        <a:rPr lang="en" sz="1800">
                          <a:solidFill>
                            <a:schemeClr val="dk1"/>
                          </a:solidFill>
                          <a:latin typeface="Calibri"/>
                          <a:ea typeface="Calibri"/>
                          <a:cs typeface="Calibri"/>
                          <a:sym typeface="Calibri"/>
                        </a:rPr>
                      </a:b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Get a good grade</a:t>
                      </a:r>
                      <a:br>
                        <a:rPr lang="en" sz="1800">
                          <a:solidFill>
                            <a:schemeClr val="dk1"/>
                          </a:solidFill>
                          <a:latin typeface="Calibri"/>
                          <a:ea typeface="Calibri"/>
                          <a:cs typeface="Calibri"/>
                          <a:sym typeface="Calibri"/>
                        </a:rPr>
                      </a:b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Single reader: the professor</a:t>
                      </a: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accent5"/>
                          </a:solidFill>
                          <a:latin typeface="Calibri"/>
                          <a:ea typeface="Calibri"/>
                          <a:cs typeface="Calibri"/>
                          <a:sym typeface="Calibri"/>
                        </a:rPr>
                        <a:t>Achieve workplace goals</a:t>
                      </a:r>
                      <a:endParaRPr sz="1800" b="1" dirty="0">
                        <a:solidFill>
                          <a:schemeClr val="accent5"/>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Communicate information to audiences who need to use it </a:t>
                      </a:r>
                      <a:br>
                        <a:rPr lang="en"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Document, explain, or justify your work for other professionals</a:t>
                      </a:r>
                      <a:endParaRPr sz="1800" dirty="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800" dirty="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Variety of readers: professionals and stakeholders</a:t>
                      </a:r>
                      <a:endParaRPr sz="18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800" dirty="0">
                        <a:solidFill>
                          <a:schemeClr val="dk1"/>
                        </a:solidFill>
                        <a:latin typeface="Calibri"/>
                        <a:ea typeface="Calibri"/>
                        <a:cs typeface="Calibri"/>
                        <a:sym typeface="Calibri"/>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a:solidFill>
            <a:srgbClr val="3D85C6"/>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Technical writing</a:t>
            </a:r>
            <a:endParaRPr sz="3600" dirty="0">
              <a:solidFill>
                <a:srgbClr val="FFFFFF"/>
              </a:solidFill>
              <a:latin typeface="Calibri" panose="020F0502020204030204" pitchFamily="34" charset="0"/>
              <a:cs typeface="Calibri" panose="020F0502020204030204" pitchFamily="34" charset="0"/>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5"/>
                </a:solidFill>
                <a:latin typeface="Calibri"/>
                <a:ea typeface="Calibri"/>
                <a:cs typeface="Calibri"/>
                <a:sym typeface="Calibri"/>
              </a:rPr>
              <a:t>Technical writing uses simple, direct language and document design features to convey information to audiences.</a:t>
            </a:r>
            <a:endParaRPr sz="2000" b="1" dirty="0">
              <a:solidFill>
                <a:schemeClr val="accent5"/>
              </a:solidFill>
              <a:latin typeface="Calibri"/>
              <a:ea typeface="Calibri"/>
              <a:cs typeface="Calibri"/>
              <a:sym typeface="Calibri"/>
            </a:endParaRPr>
          </a:p>
          <a:p>
            <a:pPr marL="457200" lvl="0" indent="-355600" algn="l" rtl="0">
              <a:spcBef>
                <a:spcPts val="1600"/>
              </a:spcBef>
              <a:spcAft>
                <a:spcPts val="0"/>
              </a:spcAft>
              <a:buClr>
                <a:schemeClr val="dk1"/>
              </a:buClr>
              <a:buSzPts val="2000"/>
              <a:buFont typeface="Calibri"/>
              <a:buAutoNum type="arabicPeriod"/>
            </a:pPr>
            <a:r>
              <a:rPr lang="en" sz="2000" dirty="0">
                <a:solidFill>
                  <a:schemeClr val="dk1"/>
                </a:solidFill>
                <a:latin typeface="Calibri"/>
                <a:ea typeface="Calibri"/>
                <a:cs typeface="Calibri"/>
                <a:sym typeface="Calibri"/>
              </a:rPr>
              <a:t>Write to your audience(s). What do they need? What do they know? What do they not know?</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AutoNum type="arabicPeriod"/>
            </a:pPr>
            <a:r>
              <a:rPr lang="en" sz="2000" dirty="0">
                <a:solidFill>
                  <a:schemeClr val="dk1"/>
                </a:solidFill>
                <a:latin typeface="Calibri"/>
                <a:ea typeface="Calibri"/>
                <a:cs typeface="Calibri"/>
                <a:sym typeface="Calibri"/>
              </a:rPr>
              <a:t>Get to the point.</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AutoNum type="arabicPeriod"/>
            </a:pPr>
            <a:r>
              <a:rPr lang="en" sz="2000" dirty="0">
                <a:solidFill>
                  <a:schemeClr val="dk1"/>
                </a:solidFill>
                <a:latin typeface="Calibri"/>
                <a:ea typeface="Calibri"/>
                <a:cs typeface="Calibri"/>
                <a:sym typeface="Calibri"/>
              </a:rPr>
              <a:t>Put information where your readers expect it to be.</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AutoNum type="arabicPeriod"/>
            </a:pPr>
            <a:r>
              <a:rPr lang="en" sz="2000" dirty="0">
                <a:solidFill>
                  <a:schemeClr val="dk1"/>
                </a:solidFill>
                <a:latin typeface="Calibri"/>
                <a:ea typeface="Calibri"/>
                <a:cs typeface="Calibri"/>
                <a:sym typeface="Calibri"/>
              </a:rPr>
              <a:t>Label everything. (Sections, Figures, Tables, Equations, Lists)</a:t>
            </a:r>
            <a:endParaRPr sz="2000" dirty="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AutoNum type="arabicPeriod"/>
            </a:pPr>
            <a:r>
              <a:rPr lang="en" sz="2000" dirty="0">
                <a:solidFill>
                  <a:schemeClr val="dk1"/>
                </a:solidFill>
                <a:latin typeface="Calibri"/>
                <a:ea typeface="Calibri"/>
                <a:cs typeface="Calibri"/>
                <a:sym typeface="Calibri"/>
              </a:rPr>
              <a:t>Explain visuals or data before you show them.</a:t>
            </a:r>
            <a:endParaRPr sz="2000" dirty="0">
              <a:solidFill>
                <a:schemeClr val="dk1"/>
              </a:solidFill>
              <a:latin typeface="Calibri"/>
              <a:ea typeface="Calibri"/>
              <a:cs typeface="Calibri"/>
              <a:sym typeface="Calibri"/>
            </a:endParaRPr>
          </a:p>
        </p:txBody>
      </p:sp>
      <p:sp>
        <p:nvSpPr>
          <p:cNvPr id="100" name="Google Shape;100;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8</a:t>
            </a:fld>
            <a:endParaRPr>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a:solidFill>
            <a:srgbClr val="3D85C7"/>
          </a:solidFill>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FFFFFF"/>
                </a:solidFill>
                <a:latin typeface="Calibri" panose="020F0502020204030204" pitchFamily="34" charset="0"/>
                <a:cs typeface="Calibri" panose="020F0502020204030204" pitchFamily="34" charset="0"/>
              </a:rPr>
              <a:t>Write to your audience</a:t>
            </a:r>
            <a:endParaRPr sz="3600" dirty="0">
              <a:solidFill>
                <a:srgbClr val="FFFFFF"/>
              </a:solidFill>
              <a:latin typeface="Calibri" panose="020F0502020204030204" pitchFamily="34" charset="0"/>
              <a:cs typeface="Calibri" panose="020F0502020204030204" pitchFamily="34" charset="0"/>
            </a:endParaRPr>
          </a:p>
        </p:txBody>
      </p:sp>
      <p:sp>
        <p:nvSpPr>
          <p:cNvPr id="106" name="Google Shape;106;p19"/>
          <p:cNvSpPr txBox="1">
            <a:spLocks noGrp="1"/>
          </p:cNvSpPr>
          <p:nvPr>
            <p:ph type="body" idx="1"/>
          </p:nvPr>
        </p:nvSpPr>
        <p:spPr>
          <a:xfrm>
            <a:off x="311700" y="1457275"/>
            <a:ext cx="8178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Calibri"/>
              <a:buChar char="●"/>
            </a:pPr>
            <a:r>
              <a:rPr lang="en" sz="2400" dirty="0">
                <a:solidFill>
                  <a:schemeClr val="dk1"/>
                </a:solidFill>
                <a:latin typeface="Calibri"/>
                <a:ea typeface="Calibri"/>
                <a:cs typeface="Calibri"/>
                <a:sym typeface="Calibri"/>
              </a:rPr>
              <a:t>What are you </a:t>
            </a:r>
            <a:r>
              <a:rPr lang="en" sz="2400" b="1" dirty="0">
                <a:solidFill>
                  <a:schemeClr val="accent5"/>
                </a:solidFill>
                <a:latin typeface="Calibri"/>
                <a:ea typeface="Calibri"/>
                <a:cs typeface="Calibri"/>
                <a:sym typeface="Calibri"/>
              </a:rPr>
              <a:t>doing</a:t>
            </a:r>
            <a:r>
              <a:rPr lang="en" sz="2400" dirty="0">
                <a:solidFill>
                  <a:schemeClr val="dk1"/>
                </a:solidFill>
                <a:latin typeface="Calibri"/>
                <a:ea typeface="Calibri"/>
                <a:cs typeface="Calibri"/>
                <a:sym typeface="Calibri"/>
              </a:rPr>
              <a:t> with a lab report? What do different parts of a report do? </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 sz="2400" dirty="0">
                <a:solidFill>
                  <a:schemeClr val="dk1"/>
                </a:solidFill>
                <a:latin typeface="Calibri"/>
                <a:ea typeface="Calibri"/>
                <a:cs typeface="Calibri"/>
                <a:sym typeface="Calibri"/>
              </a:rPr>
              <a:t>How is a lab report analogous to communicating you would do on the job?</a:t>
            </a:r>
            <a:endParaRPr sz="2400" dirty="0">
              <a:solidFill>
                <a:schemeClr val="dk1"/>
              </a:solidFill>
              <a:latin typeface="Calibri"/>
              <a:ea typeface="Calibri"/>
              <a:cs typeface="Calibri"/>
              <a:sym typeface="Calibri"/>
            </a:endParaRPr>
          </a:p>
          <a:p>
            <a:pPr marL="45720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 sz="2400" dirty="0">
                <a:solidFill>
                  <a:schemeClr val="dk1"/>
                </a:solidFill>
                <a:latin typeface="Calibri"/>
                <a:ea typeface="Calibri"/>
                <a:cs typeface="Calibri"/>
                <a:sym typeface="Calibri"/>
              </a:rPr>
              <a:t>Who might use a lab report? For what purposes? </a:t>
            </a:r>
            <a:endParaRPr sz="2400" dirty="0">
              <a:solidFill>
                <a:schemeClr val="dk1"/>
              </a:solidFill>
              <a:latin typeface="Calibri"/>
              <a:ea typeface="Calibri"/>
              <a:cs typeface="Calibri"/>
              <a:sym typeface="Calibri"/>
            </a:endParaRPr>
          </a:p>
          <a:p>
            <a:pPr marL="0" lvl="0" indent="0" algn="l" rtl="0">
              <a:spcBef>
                <a:spcPts val="0"/>
              </a:spcBef>
              <a:spcAft>
                <a:spcPts val="1600"/>
              </a:spcAft>
              <a:buNone/>
            </a:pPr>
            <a:endParaRPr sz="2400" dirty="0"/>
          </a:p>
        </p:txBody>
      </p:sp>
      <p:sp>
        <p:nvSpPr>
          <p:cNvPr id="107" name="Google Shape;107;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accent3"/>
                </a:solidFill>
                <a:latin typeface="Average"/>
                <a:ea typeface="Average"/>
                <a:cs typeface="Average"/>
                <a:sym typeface="Average"/>
              </a:rPr>
              <a:t>9</a:t>
            </a:fld>
            <a:endParaRPr>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3358</TotalTime>
  <Words>1947</Words>
  <Application>Microsoft Macintosh PowerPoint</Application>
  <PresentationFormat>On-screen Show (16:9)</PresentationFormat>
  <Paragraphs>166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Average</vt:lpstr>
      <vt:lpstr>Oswald</vt:lpstr>
      <vt:lpstr>Calibri</vt:lpstr>
      <vt:lpstr>Open Sans</vt:lpstr>
      <vt:lpstr>Slate</vt:lpstr>
      <vt:lpstr>Engineering Lab Reports and Technical Writing</vt:lpstr>
      <vt:lpstr>Objectives</vt:lpstr>
      <vt:lpstr>PowerPoint Presentation</vt:lpstr>
      <vt:lpstr>Engineers write. A lot. </vt:lpstr>
      <vt:lpstr>Writing is a Tool for Doing</vt:lpstr>
      <vt:lpstr>Writing is a Tool for Doing</vt:lpstr>
      <vt:lpstr>Writing for grades vs. Writing in the workplace  </vt:lpstr>
      <vt:lpstr>Technical writing</vt:lpstr>
      <vt:lpstr>Write to your audience</vt:lpstr>
      <vt:lpstr>PowerPoint Presentation</vt:lpstr>
      <vt:lpstr>Get to the point: Abstract 1</vt:lpstr>
      <vt:lpstr>Get to the point: Abstract 2</vt:lpstr>
      <vt:lpstr>Why are we here? Introduction 1</vt:lpstr>
      <vt:lpstr>Why are we here? Introduction 2</vt:lpstr>
      <vt:lpstr>What are our expectations for procedures?</vt:lpstr>
      <vt:lpstr>What are our expectations for procedures?</vt:lpstr>
      <vt:lpstr>Label everything &amp; Explain visuals</vt:lpstr>
      <vt:lpstr>Label everything &amp; Explain visuals</vt:lpstr>
      <vt:lpstr>Label everything &amp; Explain visuals</vt:lpstr>
      <vt:lpstr>Label everything &amp; Explain visuals</vt:lpstr>
      <vt:lpstr>Label everything &amp; Explain visuals</vt:lpstr>
      <vt:lpstr>Label everything &amp; Explain visuals</vt:lpstr>
      <vt:lpstr>Read and follow your specs.</vt:lpstr>
      <vt:lpstr>Writing is a process</vt:lpstr>
      <vt:lpstr>For more information:</vt:lpstr>
      <vt:lpstr>Remember:  Writing improvement  takes practice and feedback!   Get as much of both as you 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Lab Reports and Technical Writing</dc:title>
  <cp:lastModifiedBy>Andrews, Christopher</cp:lastModifiedBy>
  <cp:revision>27</cp:revision>
  <cp:lastPrinted>2019-11-24T20:55:31Z</cp:lastPrinted>
  <dcterms:modified xsi:type="dcterms:W3CDTF">2019-11-25T19:40:27Z</dcterms:modified>
</cp:coreProperties>
</file>