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5" r:id="rId4"/>
    <p:sldId id="267" r:id="rId5"/>
    <p:sldId id="260" r:id="rId6"/>
    <p:sldId id="268" r:id="rId7"/>
    <p:sldId id="269" r:id="rId8"/>
    <p:sldId id="270" r:id="rId9"/>
    <p:sldId id="271" r:id="rId10"/>
    <p:sldId id="272" r:id="rId11"/>
    <p:sldId id="277" r:id="rId12"/>
    <p:sldId id="276" r:id="rId13"/>
    <p:sldId id="273" r:id="rId14"/>
    <p:sldId id="274" r:id="rId15"/>
    <p:sldId id="278" r:id="rId16"/>
    <p:sldId id="279" r:id="rId17"/>
    <p:sldId id="266" r:id="rId1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B6957DD-CCEC-4EAF-A176-71CEC74453AE}" type="datetimeFigureOut">
              <a:rPr lang="en-US" smtClean="0"/>
              <a:t>10/30/2010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 smtClean="0"/>
              <a:t>Case Study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A4578C1-B854-40A6-891F-ACD41C4931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2DDCB1C-105A-491F-A3BE-17C0EEC9F49C}" type="datetimeFigureOut">
              <a:rPr lang="en-US" smtClean="0"/>
              <a:pPr/>
              <a:t>10/30/2010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 smtClean="0"/>
              <a:t>Case Study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BCEF965-48DE-4C01-A9C3-0DDFE3C9D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FDDA49-6D0D-4144-8ABE-8034E14FF259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B7E5D-E79E-498D-8022-1FA95C281B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49F257-E4EF-4779-913F-13137649C1AA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B7E5D-E79E-498D-8022-1FA95C281B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F965-48DE-4C01-A9C3-0DDFE3C9D9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5D6FE3-260E-4905-BC71-6066E497329E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C7AEDB-69BB-4318-923C-DADF870673F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DC711D-57B1-482D-9345-1A6C211DD1BD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Case Study Workshop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1216D-8344-4D02-A99B-E0FFA40C5F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14BB-B5EA-46B8-AD1B-6061A88B24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CCA16-91DA-46A5-BC93-C5B2CF8AE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7C00D-09D8-4703-91C8-EA1D54D1C3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750E6-5B76-42E7-8DE3-447950A75B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A2836-D147-4863-B051-520BDB6A45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B843F-4995-42EF-8A45-AC5294CA5B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97194-B54E-4067-9C12-3A80730F1B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52EF5-1788-43FD-9005-2A7E3D5899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C091E-D4FF-48BE-8560-5F0654F234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3DB90-8C2D-4764-964E-874F414327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AA3155-9B5D-46DA-9037-405A366B56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3733799"/>
          </a:xfrm>
        </p:spPr>
        <p:txBody>
          <a:bodyPr/>
          <a:lstStyle/>
          <a:p>
            <a:r>
              <a:rPr 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 with Firewalls</a:t>
            </a:r>
            <a:br>
              <a:rPr 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br>
              <a:rPr 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Buffer Overflow</a:t>
            </a:r>
            <a:endParaRPr lang="en-US" sz="6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/>
          <a:p>
            <a:r>
              <a:rPr lang="en-US" dirty="0"/>
              <a:t>Ken </a:t>
            </a:r>
            <a:r>
              <a:rPr lang="en-US" dirty="0" smtClean="0"/>
              <a:t>Williams</a:t>
            </a:r>
          </a:p>
          <a:p>
            <a:r>
              <a:rPr lang="en-US" sz="2400" dirty="0" smtClean="0"/>
              <a:t>Computer Science department</a:t>
            </a:r>
          </a:p>
          <a:p>
            <a:r>
              <a:rPr lang="en-US" sz="2400" dirty="0" smtClean="0"/>
              <a:t>NC A&amp;T State University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confi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28600"/>
            <a:ext cx="5207000" cy="643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Instructor Control</a:t>
            </a:r>
            <a:endParaRPr lang="en-US" dirty="0"/>
          </a:p>
        </p:txBody>
      </p:sp>
      <p:pic>
        <p:nvPicPr>
          <p:cNvPr id="4" name="Content Placeholder 3" descr="admin scree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33116" y="762000"/>
            <a:ext cx="7837476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The instructor can add new configuration requirements</a:t>
            </a:r>
          </a:p>
          <a:p>
            <a:r>
              <a:rPr lang="en-US" dirty="0" smtClean="0"/>
              <a:t>The new configuration requirements also enable actions the students can take against other students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The tasks and actions are read from input files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student has successfully attacked another student, they may not initiate the same attack against the same student for 45 seconds</a:t>
            </a:r>
          </a:p>
          <a:p>
            <a:r>
              <a:rPr lang="en-US" dirty="0" smtClean="0"/>
              <a:t>When a configuration change is specified, students have 45 seconds before anyone can be attacked related to that change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Simulator System Requirements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/>
            <a:r>
              <a:rPr lang="en-US" dirty="0" smtClean="0"/>
              <a:t>The simulation is designed to run on regular PCs with no special networking restrictions.</a:t>
            </a:r>
          </a:p>
          <a:p>
            <a:pPr eaLnBrk="1" hangingPunct="1"/>
            <a:r>
              <a:rPr lang="en-US" dirty="0" smtClean="0"/>
              <a:t>Participants need a Java enabled browser.</a:t>
            </a:r>
          </a:p>
          <a:p>
            <a:pPr eaLnBrk="1" hangingPunct="1"/>
            <a:r>
              <a:rPr lang="en-US" dirty="0" smtClean="0"/>
              <a:t>Runs on Windows, Linux, etc.</a:t>
            </a:r>
          </a:p>
          <a:p>
            <a:pPr eaLnBrk="1" hangingPunct="1"/>
            <a:r>
              <a:rPr lang="en-US" dirty="0" smtClean="0"/>
              <a:t>Safe to run in a public environment.</a:t>
            </a:r>
          </a:p>
          <a:p>
            <a:pPr eaLnBrk="1" hangingPunct="1"/>
            <a:r>
              <a:rPr lang="en-US" dirty="0" smtClean="0"/>
              <a:t>The web server has to run the central monitor program.</a:t>
            </a:r>
          </a:p>
          <a:p>
            <a:pPr eaLnBrk="1" hangingPunct="1"/>
            <a:r>
              <a:rPr lang="en-US" dirty="0" smtClean="0"/>
              <a:t>UDP port 49876 has to be open on real firewalls.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We have used an animated demonstration of stack overflow</a:t>
            </a:r>
          </a:p>
          <a:p>
            <a:r>
              <a:rPr lang="en-US" dirty="0" smtClean="0"/>
              <a:t>Students view the animation and then attempt some real buffer overflow attacks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 overflow has proven more difficult to make into a competitive event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Stack Overflow Animated Example</a:t>
            </a:r>
            <a:endParaRPr lang="en-US" dirty="0"/>
          </a:p>
        </p:txBody>
      </p:sp>
      <p:pic>
        <p:nvPicPr>
          <p:cNvPr id="4" name="Content Placeholder 3" descr="variable overflo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920797"/>
            <a:ext cx="6484507" cy="56324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3255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Learning </a:t>
            </a: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Cisco firewall rules to satisfy organization policies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firewall rules when network architecture is changed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Distinguish the different roles of external firewall and internal firewall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Teach </a:t>
            </a:r>
            <a:r>
              <a:rPr lang="en-US" dirty="0"/>
              <a:t>material about firewall </a:t>
            </a:r>
            <a:r>
              <a:rPr lang="en-US" dirty="0" smtClean="0"/>
              <a:t>configuration and buffer overflow </a:t>
            </a:r>
            <a:r>
              <a:rPr lang="en-US" dirty="0"/>
              <a:t>in an interesting </a:t>
            </a:r>
            <a:r>
              <a:rPr lang="en-US" dirty="0" smtClean="0"/>
              <a:t>way</a:t>
            </a:r>
          </a:p>
          <a:p>
            <a:endParaRPr lang="en-US" dirty="0"/>
          </a:p>
          <a:p>
            <a:r>
              <a:rPr lang="en-US" dirty="0" smtClean="0"/>
              <a:t>Create lab exercises were students enjoy learning about security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Students enjoy competing</a:t>
            </a:r>
          </a:p>
          <a:p>
            <a:endParaRPr lang="en-US" dirty="0"/>
          </a:p>
          <a:p>
            <a:r>
              <a:rPr lang="en-US" dirty="0" smtClean="0"/>
              <a:t>Security topics lend themselves to attack and defend roles</a:t>
            </a:r>
          </a:p>
          <a:p>
            <a:endParaRPr lang="en-US" dirty="0" smtClean="0"/>
          </a:p>
          <a:p>
            <a:r>
              <a:rPr lang="en-US" dirty="0" smtClean="0"/>
              <a:t>The challenge is create an exercise where offense and defense are equally </a:t>
            </a:r>
            <a:r>
              <a:rPr lang="en-US" dirty="0" smtClean="0"/>
              <a:t>matched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4340" name="Picture 4" descr="http://www.imaging-essentials.co.uk/Images/competitio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During the simulation students assume the role of network administrator and are required to configure their firewall to protect their network</a:t>
            </a:r>
          </a:p>
          <a:p>
            <a:r>
              <a:rPr lang="en-US" dirty="0" smtClean="0"/>
              <a:t>Students can also “</a:t>
            </a:r>
            <a:r>
              <a:rPr lang="en-US" i="1" dirty="0" smtClean="0"/>
              <a:t>attack</a:t>
            </a:r>
            <a:r>
              <a:rPr lang="en-US" dirty="0" smtClean="0"/>
              <a:t>” the simulated networks of other students</a:t>
            </a:r>
          </a:p>
          <a:p>
            <a:r>
              <a:rPr lang="en-US" dirty="0" smtClean="0"/>
              <a:t>During the simulation the security requirements change requiring students to change their firewall’s configuration.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Players can initiate an action against another specified player.</a:t>
            </a:r>
          </a:p>
          <a:p>
            <a:r>
              <a:rPr lang="en-US" dirty="0"/>
              <a:t>If they launch an attack against another player whose firewall is not configured correctly, they earn points while the victim loses points.</a:t>
            </a:r>
          </a:p>
          <a:p>
            <a:r>
              <a:rPr lang="en-US" dirty="0"/>
              <a:t>Players can initiate benign actions against a player.  If the action is inappropriately prohibited, they earn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configure their firewall using Cisco-like syntax</a:t>
            </a:r>
          </a:p>
          <a:p>
            <a:r>
              <a:rPr lang="en-US" dirty="0" smtClean="0"/>
              <a:t>The configuration syntax was selected so students might also learn something practical about network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layerClient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762000"/>
            <a:ext cx="76009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Player GUI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Firewall Configuration Window</a:t>
            </a:r>
          </a:p>
        </p:txBody>
      </p:sp>
      <p:pic>
        <p:nvPicPr>
          <p:cNvPr id="7171" name="Picture 4" descr="config windo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862138"/>
            <a:ext cx="7391400" cy="330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Simulated Network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is a link on the webpage to a diagram of the simulated network showing the computers and their IP addresses.</a:t>
            </a:r>
          </a:p>
          <a:p>
            <a:pPr eaLnBrk="1" hangingPunct="1"/>
            <a:r>
              <a:rPr lang="en-US" dirty="0" smtClean="0"/>
              <a:t>Every student’s domain has the Internet address of 152.8.0.0/16</a:t>
            </a:r>
          </a:p>
          <a:p>
            <a:pPr eaLnBrk="1" hangingPunct="1"/>
            <a:r>
              <a:rPr lang="en-US" dirty="0" smtClean="0"/>
              <a:t>If the destination is 152.8.x.x then the traffic is inbound</a:t>
            </a:r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515</Words>
  <Application>Microsoft Office PowerPoint</Application>
  <PresentationFormat>On-screen Show (4:3)</PresentationFormat>
  <Paragraphs>93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Fun with Firewalls and Buffer Overflow</vt:lpstr>
      <vt:lpstr>Goal</vt:lpstr>
      <vt:lpstr>Competition</vt:lpstr>
      <vt:lpstr>Firewall Simulation</vt:lpstr>
      <vt:lpstr>Attacks</vt:lpstr>
      <vt:lpstr>Firewall Configuration</vt:lpstr>
      <vt:lpstr>Player GUI</vt:lpstr>
      <vt:lpstr>Firewall Configuration Window</vt:lpstr>
      <vt:lpstr>The Simulated Network</vt:lpstr>
      <vt:lpstr>Slide 10</vt:lpstr>
      <vt:lpstr>Instructor Control</vt:lpstr>
      <vt:lpstr>New Tasks</vt:lpstr>
      <vt:lpstr>Fairness</vt:lpstr>
      <vt:lpstr>Simulator System Requirements</vt:lpstr>
      <vt:lpstr>Stack Overflow</vt:lpstr>
      <vt:lpstr>Stack Overflow Animated Example</vt:lpstr>
      <vt:lpstr>Case Learning Objectives</vt:lpstr>
    </vt:vector>
  </TitlesOfParts>
  <Company>Computer Science dept., NCATSU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Simulation</dc:title>
  <dc:creator>Kenneth A. Williams</dc:creator>
  <cp:lastModifiedBy>Ken Williams</cp:lastModifiedBy>
  <cp:revision>16</cp:revision>
  <dcterms:created xsi:type="dcterms:W3CDTF">2008-03-21T11:02:59Z</dcterms:created>
  <dcterms:modified xsi:type="dcterms:W3CDTF">2010-10-30T16:26:45Z</dcterms:modified>
</cp:coreProperties>
</file>