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Lst>
  <p:sldSz cx="30275530" cy="4280344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08"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3508"/>
        <p:guide pos="95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37574" y="1143000"/>
            <a:ext cx="218285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977534" y="5707941"/>
            <a:ext cx="24338879" cy="16045156"/>
          </a:xfrm>
        </p:spPr>
        <p:txBody>
          <a:bodyPr lIns="90000" tIns="46800" rIns="90000" bIns="46800" anchor="b" anchorCtr="0">
            <a:normAutofit/>
          </a:bodyPr>
          <a:lstStyle>
            <a:lvl1pPr algn="ctr">
              <a:defRPr sz="19855"/>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2977534" y="22225013"/>
            <a:ext cx="24338879" cy="9191133"/>
          </a:xfrm>
        </p:spPr>
        <p:txBody>
          <a:bodyPr lIns="90000" tIns="46800" rIns="90000" bIns="46800">
            <a:normAutofit/>
          </a:bodyPr>
          <a:lstStyle>
            <a:lvl1pPr marL="0" indent="0" algn="ctr">
              <a:lnSpc>
                <a:spcPct val="110000"/>
              </a:lnSpc>
              <a:buNone/>
              <a:defRPr sz="7950" spc="200"/>
            </a:lvl1pPr>
            <a:lvl2pPr marL="1511300" indent="0" algn="ctr">
              <a:buNone/>
              <a:defRPr sz="6600"/>
            </a:lvl2pPr>
            <a:lvl3pPr marL="3029585" indent="0" algn="ctr">
              <a:buNone/>
              <a:defRPr sz="5950"/>
            </a:lvl3pPr>
            <a:lvl4pPr marL="4540885" indent="0" algn="ctr">
              <a:buNone/>
              <a:defRPr sz="5300"/>
            </a:lvl4pPr>
            <a:lvl5pPr marL="6059170" indent="0" algn="ctr">
              <a:buNone/>
              <a:defRPr sz="5300"/>
            </a:lvl5pPr>
            <a:lvl6pPr marL="7570470" indent="0" algn="ctr">
              <a:buNone/>
              <a:defRPr sz="5300"/>
            </a:lvl6pPr>
            <a:lvl7pPr marL="9082405" indent="0" algn="ctr">
              <a:buNone/>
              <a:defRPr sz="5300"/>
            </a:lvl7pPr>
            <a:lvl8pPr marL="10600055" indent="0" algn="ctr">
              <a:buNone/>
              <a:defRPr sz="5300"/>
            </a:lvl8pPr>
            <a:lvl9pPr marL="12111355" indent="0" algn="ctr">
              <a:buNone/>
              <a:defRPr sz="53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1511121" y="4831525"/>
            <a:ext cx="27253821" cy="34225172"/>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2977534" y="15505823"/>
            <a:ext cx="24338879" cy="6359635"/>
          </a:xfrm>
        </p:spPr>
        <p:txBody>
          <a:bodyPr vert="horz" lIns="90000" tIns="46800" rIns="90000" bIns="46800" rtlCol="0" anchor="t" anchorCtr="0">
            <a:normAutofit/>
          </a:bodyPr>
          <a:lstStyle>
            <a:lvl1pPr algn="ctr">
              <a:defRPr sz="19855"/>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2977534" y="22225013"/>
            <a:ext cx="24338879" cy="2943859"/>
          </a:xfrm>
        </p:spPr>
        <p:txBody>
          <a:bodyPr lIns="90000" tIns="46800" rIns="90000" bIns="46800">
            <a:normAutofit/>
          </a:bodyPr>
          <a:lstStyle>
            <a:lvl1pPr algn="ctr">
              <a:lnSpc>
                <a:spcPct val="110000"/>
              </a:lnSpc>
              <a:buNone/>
              <a:defRPr sz="795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1121" y="3797803"/>
            <a:ext cx="27244880" cy="440455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1511121" y="9303494"/>
            <a:ext cx="27244880" cy="29708258"/>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944673" y="24022790"/>
            <a:ext cx="19295849" cy="4786580"/>
          </a:xfrm>
        </p:spPr>
        <p:txBody>
          <a:bodyPr lIns="90000" tIns="46800" rIns="90000" bIns="46800" anchor="b" anchorCtr="0">
            <a:normAutofit/>
          </a:bodyPr>
          <a:lstStyle>
            <a:lvl1pPr>
              <a:defRPr sz="14555"/>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4944673" y="28809370"/>
            <a:ext cx="19295849" cy="5415802"/>
          </a:xfrm>
        </p:spPr>
        <p:txBody>
          <a:bodyPr lIns="90000" tIns="46800" rIns="90000" bIns="46800">
            <a:normAutofit/>
          </a:bodyPr>
          <a:lstStyle>
            <a:lvl1pPr marL="0" indent="0">
              <a:buNone/>
              <a:defRPr sz="5950">
                <a:solidFill>
                  <a:schemeClr val="tx1">
                    <a:lumMod val="65000"/>
                    <a:lumOff val="35000"/>
                  </a:schemeClr>
                </a:solidFill>
              </a:defRPr>
            </a:lvl1pPr>
            <a:lvl2pPr marL="1511300" indent="0">
              <a:buNone/>
              <a:defRPr sz="5300">
                <a:solidFill>
                  <a:schemeClr val="tx1">
                    <a:tint val="75000"/>
                  </a:schemeClr>
                </a:solidFill>
              </a:defRPr>
            </a:lvl2pPr>
            <a:lvl3pPr marL="3029585" indent="0">
              <a:buNone/>
              <a:defRPr sz="5300">
                <a:solidFill>
                  <a:schemeClr val="tx1">
                    <a:tint val="75000"/>
                  </a:schemeClr>
                </a:solidFill>
              </a:defRPr>
            </a:lvl3pPr>
            <a:lvl4pPr marL="4540885" indent="0">
              <a:buNone/>
              <a:defRPr sz="5300">
                <a:solidFill>
                  <a:schemeClr val="tx1">
                    <a:tint val="75000"/>
                  </a:schemeClr>
                </a:solidFill>
              </a:defRPr>
            </a:lvl4pPr>
            <a:lvl5pPr marL="6059170" indent="0">
              <a:buNone/>
              <a:defRPr sz="5300">
                <a:solidFill>
                  <a:schemeClr val="tx1">
                    <a:tint val="75000"/>
                  </a:schemeClr>
                </a:solidFill>
              </a:defRPr>
            </a:lvl5pPr>
            <a:lvl6pPr marL="7570470" indent="0">
              <a:buNone/>
              <a:defRPr sz="5300">
                <a:solidFill>
                  <a:schemeClr val="tx1">
                    <a:tint val="75000"/>
                  </a:schemeClr>
                </a:solidFill>
              </a:defRPr>
            </a:lvl6pPr>
            <a:lvl7pPr marL="9082405" indent="0">
              <a:buNone/>
              <a:defRPr sz="5300">
                <a:solidFill>
                  <a:schemeClr val="tx1">
                    <a:tint val="75000"/>
                  </a:schemeClr>
                </a:solidFill>
              </a:defRPr>
            </a:lvl7pPr>
            <a:lvl8pPr marL="10600055" indent="0">
              <a:buNone/>
              <a:defRPr sz="5300">
                <a:solidFill>
                  <a:schemeClr val="tx1">
                    <a:tint val="75000"/>
                  </a:schemeClr>
                </a:solidFill>
              </a:defRPr>
            </a:lvl8pPr>
            <a:lvl9pPr marL="12111355" indent="0">
              <a:buNone/>
              <a:defRPr sz="53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1121" y="3797803"/>
            <a:ext cx="27244880" cy="440455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1511121" y="9370910"/>
            <a:ext cx="12857938" cy="29640842"/>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15924887" y="9370910"/>
            <a:ext cx="12857938" cy="29640842"/>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1121" y="3797803"/>
            <a:ext cx="27244880" cy="440455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1511121" y="8921466"/>
            <a:ext cx="13269249" cy="2382054"/>
          </a:xfrm>
        </p:spPr>
        <p:txBody>
          <a:bodyPr lIns="101600" tIns="38100" rIns="76200" bIns="38100" anchor="t" anchorCtr="0">
            <a:normAutofit/>
          </a:bodyPr>
          <a:lstStyle>
            <a:lvl1pPr marL="0" indent="0">
              <a:lnSpc>
                <a:spcPct val="100000"/>
              </a:lnSpc>
              <a:buNone/>
              <a:defRPr sz="6600" b="1" spc="200">
                <a:solidFill>
                  <a:schemeClr val="tx1">
                    <a:lumMod val="75000"/>
                    <a:lumOff val="25000"/>
                  </a:schemeClr>
                </a:solidFill>
              </a:defRPr>
            </a:lvl1pPr>
            <a:lvl2pPr marL="1511300" indent="0">
              <a:buNone/>
              <a:defRPr sz="6600" b="1"/>
            </a:lvl2pPr>
            <a:lvl3pPr marL="3029585" indent="0">
              <a:buNone/>
              <a:defRPr sz="5950" b="1"/>
            </a:lvl3pPr>
            <a:lvl4pPr marL="4540885" indent="0">
              <a:buNone/>
              <a:defRPr sz="5300" b="1"/>
            </a:lvl4pPr>
            <a:lvl5pPr marL="6059170" indent="0">
              <a:buNone/>
              <a:defRPr sz="5300" b="1"/>
            </a:lvl5pPr>
            <a:lvl6pPr marL="7570470" indent="0">
              <a:buNone/>
              <a:defRPr sz="5300" b="1"/>
            </a:lvl6pPr>
            <a:lvl7pPr marL="9082405" indent="0">
              <a:buNone/>
              <a:defRPr sz="5300" b="1"/>
            </a:lvl7pPr>
            <a:lvl8pPr marL="10600055" indent="0">
              <a:buNone/>
              <a:defRPr sz="5300" b="1"/>
            </a:lvl8pPr>
            <a:lvl9pPr marL="12111355" indent="0">
              <a:buNone/>
              <a:defRPr sz="53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1511121" y="11573187"/>
            <a:ext cx="13269249" cy="27438565"/>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15488118" y="8874830"/>
            <a:ext cx="13269249" cy="2382054"/>
          </a:xfrm>
        </p:spPr>
        <p:txBody>
          <a:bodyPr vert="horz" lIns="101600" tIns="38100" rIns="76200" bIns="38100" rtlCol="0" anchor="t" anchorCtr="0">
            <a:normAutofit/>
          </a:bodyPr>
          <a:lstStyle>
            <a:lvl1pPr marL="0" indent="0">
              <a:lnSpc>
                <a:spcPct val="100000"/>
              </a:lnSpc>
              <a:buNone/>
              <a:defRPr sz="6600" b="1" spc="200">
                <a:solidFill>
                  <a:schemeClr val="tx1">
                    <a:lumMod val="75000"/>
                    <a:lumOff val="25000"/>
                  </a:schemeClr>
                </a:solidFill>
              </a:defRPr>
            </a:lvl1pPr>
            <a:lvl2pPr marL="1511300" indent="0">
              <a:buNone/>
              <a:defRPr sz="6600" b="1"/>
            </a:lvl2pPr>
            <a:lvl3pPr marL="3029585" indent="0">
              <a:buNone/>
              <a:defRPr sz="5950" b="1"/>
            </a:lvl3pPr>
            <a:lvl4pPr marL="4540885" indent="0">
              <a:buNone/>
              <a:defRPr sz="5300" b="1"/>
            </a:lvl4pPr>
            <a:lvl5pPr marL="6059170" indent="0">
              <a:buNone/>
              <a:defRPr sz="5300" b="1"/>
            </a:lvl5pPr>
            <a:lvl6pPr marL="7570470" indent="0">
              <a:buNone/>
              <a:defRPr sz="5300" b="1"/>
            </a:lvl6pPr>
            <a:lvl7pPr marL="9082405" indent="0">
              <a:buNone/>
              <a:defRPr sz="5300" b="1"/>
            </a:lvl7pPr>
            <a:lvl8pPr marL="10600055" indent="0">
              <a:buNone/>
              <a:defRPr sz="5300" b="1"/>
            </a:lvl8pPr>
            <a:lvl9pPr marL="12111355" indent="0">
              <a:buNone/>
              <a:defRPr sz="53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15488118" y="11573187"/>
            <a:ext cx="13269249" cy="27438565"/>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511121" y="3797803"/>
            <a:ext cx="27244880" cy="4404553"/>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1511121" y="9707994"/>
            <a:ext cx="12997717" cy="28764425"/>
          </a:xfrm>
        </p:spPr>
        <p:txBody>
          <a:bodyPr vert="horz" lIns="90000" tIns="46800" rIns="90000" bIns="46800" rtlCol="0">
            <a:normAutofit/>
          </a:bodyPr>
          <a:lstStyle>
            <a:lvl1pPr>
              <a:buNone/>
              <a:defRPr sz="5300"/>
            </a:lvl1pPr>
          </a:lstStyle>
          <a:p>
            <a:pPr lvl="0"/>
            <a:endParaRPr lang="zh-CN" altLang="en-US"/>
          </a:p>
        </p:txBody>
      </p:sp>
      <p:sp>
        <p:nvSpPr>
          <p:cNvPr id="4" name="文本占位符 3"/>
          <p:cNvSpPr>
            <a:spLocks noGrp="1"/>
          </p:cNvSpPr>
          <p:nvPr>
            <p:ph type="body" sz="half" idx="2"/>
            <p:custDataLst>
              <p:tags r:id="rId3"/>
            </p:custDataLst>
          </p:nvPr>
        </p:nvSpPr>
        <p:spPr>
          <a:xfrm>
            <a:off x="15772881" y="9707994"/>
            <a:ext cx="12983120" cy="28764425"/>
          </a:xfrm>
        </p:spPr>
        <p:txBody>
          <a:bodyPr vert="horz" lIns="90000" tIns="46800" rIns="90000" bIns="46800" rtlCol="0">
            <a:normAutofit/>
          </a:bodyPr>
          <a:lstStyle>
            <a:lvl1pPr>
              <a:buNone/>
              <a:defRPr sz="53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25420805" y="5707941"/>
            <a:ext cx="2593047" cy="31393674"/>
          </a:xfrm>
        </p:spPr>
        <p:txBody>
          <a:bodyPr vert="eaVert" lIns="90000" tIns="46800" rIns="90000" bIns="46800" rtlCol="0" anchor="ctr" anchorCtr="0">
            <a:normAutofit/>
          </a:bodyPr>
          <a:lstStyle>
            <a:lvl1pPr>
              <a:buNone/>
              <a:defRPr sz="925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2271152" y="5707941"/>
            <a:ext cx="22774109" cy="31393674"/>
          </a:xfrm>
        </p:spPr>
        <p:txBody>
          <a:bodyPr vert="eaVert" lIns="46800" tIns="46800" rIns="46800" bIns="46800"/>
          <a:lstStyle>
            <a:lvl1pPr marL="755650" indent="-755650">
              <a:spcAft>
                <a:spcPts val="1000"/>
              </a:spcAft>
              <a:defRPr spc="300"/>
            </a:lvl1pPr>
            <a:lvl2pPr marL="2273935" indent="-755650">
              <a:defRPr spc="300"/>
            </a:lvl2pPr>
            <a:lvl3pPr marL="3785235" indent="-755650">
              <a:defRPr spc="300"/>
            </a:lvl3pPr>
            <a:lvl4pPr marL="5297170" indent="-755650">
              <a:defRPr spc="300"/>
            </a:lvl4pPr>
            <a:lvl5pPr marL="6814820" indent="-75565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1511121" y="3797803"/>
            <a:ext cx="27244880" cy="4404553"/>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1511121" y="9303494"/>
            <a:ext cx="27244880" cy="2970825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1520062" y="39416252"/>
            <a:ext cx="6706157" cy="1977554"/>
          </a:xfrm>
          <a:prstGeom prst="rect">
            <a:avLst/>
          </a:prstGeom>
        </p:spPr>
        <p:txBody>
          <a:bodyPr vert="horz" lIns="91440" tIns="45720" rIns="91440" bIns="45720" rtlCol="0" anchor="ctr">
            <a:normAutofit/>
          </a:bodyPr>
          <a:lstStyle>
            <a:lvl1pPr algn="l">
              <a:defRPr sz="33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10223164" y="39416252"/>
            <a:ext cx="9835697" cy="1977554"/>
          </a:xfrm>
          <a:prstGeom prst="rect">
            <a:avLst/>
          </a:prstGeom>
        </p:spPr>
        <p:txBody>
          <a:bodyPr vert="horz" lIns="91440" tIns="45720" rIns="91440" bIns="45720" rtlCol="0" anchor="ctr">
            <a:normAutofit/>
          </a:bodyPr>
          <a:lstStyle>
            <a:lvl1pPr algn="ctr">
              <a:defRPr sz="33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22049844" y="39416252"/>
            <a:ext cx="6706157" cy="1977554"/>
          </a:xfrm>
          <a:prstGeom prst="rect">
            <a:avLst/>
          </a:prstGeom>
        </p:spPr>
        <p:txBody>
          <a:bodyPr vert="horz" lIns="91440" tIns="45720" rIns="91440" bIns="45720" rtlCol="0" anchor="ctr">
            <a:normAutofit/>
          </a:bodyPr>
          <a:lstStyle>
            <a:lvl1pPr algn="r">
              <a:defRPr sz="33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9585" rtl="0" eaLnBrk="1" fontAlgn="auto" latinLnBrk="0" hangingPunct="1">
        <a:lnSpc>
          <a:spcPct val="100000"/>
        </a:lnSpc>
        <a:spcBef>
          <a:spcPct val="0"/>
        </a:spcBef>
        <a:buNone/>
        <a:defRPr sz="11900" b="0" u="none" strike="noStrike" kern="1200" cap="none" spc="300" normalizeH="0" baseline="0">
          <a:solidFill>
            <a:schemeClr val="tx1">
              <a:lumMod val="85000"/>
              <a:lumOff val="15000"/>
            </a:schemeClr>
          </a:solidFill>
          <a:uFillTx/>
          <a:latin typeface="+mj-lt"/>
          <a:ea typeface="+mj-ea"/>
          <a:cs typeface="+mj-cs"/>
        </a:defRPr>
      </a:lvl1pPr>
    </p:titleStyle>
    <p:bodyStyle>
      <a:lvl1pPr marL="755650" indent="-755650" algn="l" defTabSz="3029585" rtl="0" eaLnBrk="1" fontAlgn="auto" latinLnBrk="0" hangingPunct="1">
        <a:lnSpc>
          <a:spcPct val="130000"/>
        </a:lnSpc>
        <a:spcBef>
          <a:spcPts val="10"/>
        </a:spcBef>
        <a:spcAft>
          <a:spcPts val="1000"/>
        </a:spcAft>
        <a:buFont typeface="Arial" panose="020B0604020202020204" pitchFamily="34" charset="0"/>
        <a:buChar char="●"/>
        <a:defRPr sz="5950" u="none" strike="noStrike" kern="1200" cap="none" spc="150" normalizeH="0" baseline="0">
          <a:solidFill>
            <a:schemeClr val="tx1">
              <a:lumMod val="65000"/>
              <a:lumOff val="35000"/>
            </a:schemeClr>
          </a:solidFill>
          <a:uFillTx/>
          <a:latin typeface="+mn-lt"/>
          <a:ea typeface="+mn-ea"/>
          <a:cs typeface="+mn-cs"/>
        </a:defRPr>
      </a:lvl1pPr>
      <a:lvl2pPr marL="2273935" indent="-755650" algn="l" defTabSz="3029585" rtl="0" eaLnBrk="1" fontAlgn="auto" latinLnBrk="0" hangingPunct="1">
        <a:lnSpc>
          <a:spcPct val="120000"/>
        </a:lnSpc>
        <a:spcBef>
          <a:spcPts val="10"/>
        </a:spcBef>
        <a:spcAft>
          <a:spcPts val="600"/>
        </a:spcAft>
        <a:buFont typeface="Arial" panose="020B0604020202020204" pitchFamily="34" charset="0"/>
        <a:buChar char="●"/>
        <a:tabLst>
          <a:tab pos="5328920" algn="l"/>
          <a:tab pos="5328920" algn="l"/>
          <a:tab pos="5328920" algn="l"/>
          <a:tab pos="5328920" algn="l"/>
        </a:tabLst>
        <a:defRPr sz="5300" u="none" strike="noStrike" kern="1200" cap="none" spc="150" normalizeH="0" baseline="0">
          <a:solidFill>
            <a:schemeClr val="tx1">
              <a:lumMod val="65000"/>
              <a:lumOff val="35000"/>
            </a:schemeClr>
          </a:solidFill>
          <a:uFillTx/>
          <a:latin typeface="+mn-lt"/>
          <a:ea typeface="+mn-ea"/>
          <a:cs typeface="+mn-cs"/>
        </a:defRPr>
      </a:lvl2pPr>
      <a:lvl3pPr marL="3785235" indent="-755650" algn="l" defTabSz="3029585" rtl="0" eaLnBrk="1" fontAlgn="auto" latinLnBrk="0" hangingPunct="1">
        <a:lnSpc>
          <a:spcPct val="120000"/>
        </a:lnSpc>
        <a:spcBef>
          <a:spcPts val="10"/>
        </a:spcBef>
        <a:spcAft>
          <a:spcPts val="600"/>
        </a:spcAft>
        <a:buFont typeface="Arial" panose="020B0604020202020204" pitchFamily="34" charset="0"/>
        <a:buChar char="●"/>
        <a:defRPr sz="5300" u="none" strike="noStrike" kern="1200" cap="none" spc="150" normalizeH="0" baseline="0">
          <a:solidFill>
            <a:schemeClr val="tx1">
              <a:lumMod val="65000"/>
              <a:lumOff val="35000"/>
            </a:schemeClr>
          </a:solidFill>
          <a:uFillTx/>
          <a:latin typeface="+mn-lt"/>
          <a:ea typeface="+mn-ea"/>
          <a:cs typeface="+mn-cs"/>
        </a:defRPr>
      </a:lvl3pPr>
      <a:lvl4pPr marL="5297170" indent="-755650" algn="l" defTabSz="3029585" rtl="0" eaLnBrk="1" fontAlgn="auto" latinLnBrk="0" hangingPunct="1">
        <a:lnSpc>
          <a:spcPct val="120000"/>
        </a:lnSpc>
        <a:spcBef>
          <a:spcPts val="10"/>
        </a:spcBef>
        <a:spcAft>
          <a:spcPts val="300"/>
        </a:spcAft>
        <a:buFont typeface="Wingdings" panose="05000000000000000000" charset="0"/>
        <a:buChar char=""/>
        <a:defRPr sz="4650" u="none" strike="noStrike" kern="1200" cap="none" spc="150" normalizeH="0" baseline="0">
          <a:solidFill>
            <a:schemeClr val="tx1">
              <a:lumMod val="65000"/>
              <a:lumOff val="35000"/>
            </a:schemeClr>
          </a:solidFill>
          <a:uFillTx/>
          <a:latin typeface="+mn-lt"/>
          <a:ea typeface="+mn-ea"/>
          <a:cs typeface="+mn-cs"/>
        </a:defRPr>
      </a:lvl4pPr>
      <a:lvl5pPr marL="6814820" indent="-755650" algn="l" defTabSz="3029585" rtl="0" eaLnBrk="1" fontAlgn="auto" latinLnBrk="0" hangingPunct="1">
        <a:lnSpc>
          <a:spcPct val="120000"/>
        </a:lnSpc>
        <a:spcBef>
          <a:spcPts val="10"/>
        </a:spcBef>
        <a:spcAft>
          <a:spcPts val="300"/>
        </a:spcAft>
        <a:buFont typeface="Arial" panose="020B0604020202020204" pitchFamily="34" charset="0"/>
        <a:buChar char="•"/>
        <a:defRPr sz="4650" u="none" strike="noStrike" kern="1200" cap="none" spc="150" normalizeH="0" baseline="0">
          <a:solidFill>
            <a:schemeClr val="tx1">
              <a:lumMod val="65000"/>
              <a:lumOff val="35000"/>
            </a:schemeClr>
          </a:solidFill>
          <a:uFillTx/>
          <a:latin typeface="+mn-lt"/>
          <a:ea typeface="+mn-ea"/>
          <a:cs typeface="+mn-cs"/>
        </a:defRPr>
      </a:lvl5pPr>
      <a:lvl6pPr marL="8326120" indent="-755650" algn="l" defTabSz="3029585" rtl="0" eaLnBrk="1" latinLnBrk="0" hangingPunct="1">
        <a:lnSpc>
          <a:spcPct val="90000"/>
        </a:lnSpc>
        <a:spcBef>
          <a:spcPts val="1660"/>
        </a:spcBef>
        <a:buFont typeface="Arial" panose="020B0604020202020204" pitchFamily="34" charset="0"/>
        <a:buChar char="•"/>
        <a:defRPr sz="5950" kern="1200">
          <a:solidFill>
            <a:schemeClr val="tx1"/>
          </a:solidFill>
          <a:latin typeface="+mn-lt"/>
          <a:ea typeface="+mn-ea"/>
          <a:cs typeface="+mn-cs"/>
        </a:defRPr>
      </a:lvl6pPr>
      <a:lvl7pPr marL="9844405" indent="-755650" algn="l" defTabSz="3029585" rtl="0" eaLnBrk="1" latinLnBrk="0" hangingPunct="1">
        <a:lnSpc>
          <a:spcPct val="90000"/>
        </a:lnSpc>
        <a:spcBef>
          <a:spcPts val="1660"/>
        </a:spcBef>
        <a:buFont typeface="Arial" panose="020B0604020202020204" pitchFamily="34" charset="0"/>
        <a:buChar char="•"/>
        <a:defRPr sz="5950" kern="1200">
          <a:solidFill>
            <a:schemeClr val="tx1"/>
          </a:solidFill>
          <a:latin typeface="+mn-lt"/>
          <a:ea typeface="+mn-ea"/>
          <a:cs typeface="+mn-cs"/>
        </a:defRPr>
      </a:lvl7pPr>
      <a:lvl8pPr marL="11355705" indent="-755650" algn="l" defTabSz="3029585" rtl="0" eaLnBrk="1" latinLnBrk="0" hangingPunct="1">
        <a:lnSpc>
          <a:spcPct val="90000"/>
        </a:lnSpc>
        <a:spcBef>
          <a:spcPts val="1660"/>
        </a:spcBef>
        <a:buFont typeface="Arial" panose="020B0604020202020204" pitchFamily="34" charset="0"/>
        <a:buChar char="•"/>
        <a:defRPr sz="5950" kern="1200">
          <a:solidFill>
            <a:schemeClr val="tx1"/>
          </a:solidFill>
          <a:latin typeface="+mn-lt"/>
          <a:ea typeface="+mn-ea"/>
          <a:cs typeface="+mn-cs"/>
        </a:defRPr>
      </a:lvl8pPr>
      <a:lvl9pPr marL="12867640" indent="-755650" algn="l" defTabSz="3029585" rtl="0" eaLnBrk="1" latinLnBrk="0" hangingPunct="1">
        <a:lnSpc>
          <a:spcPct val="90000"/>
        </a:lnSpc>
        <a:spcBef>
          <a:spcPts val="1660"/>
        </a:spcBef>
        <a:buFont typeface="Arial" panose="020B0604020202020204" pitchFamily="34" charset="0"/>
        <a:buChar char="•"/>
        <a:defRPr sz="5950" kern="1200">
          <a:solidFill>
            <a:schemeClr val="tx1"/>
          </a:solidFill>
          <a:latin typeface="+mn-lt"/>
          <a:ea typeface="+mn-ea"/>
          <a:cs typeface="+mn-cs"/>
        </a:defRPr>
      </a:lvl9pPr>
    </p:bodyStyle>
    <p:otherStyle>
      <a:defPPr>
        <a:defRPr lang="zh-CN"/>
      </a:defPPr>
      <a:lvl1pPr marL="0" algn="l" defTabSz="3029585" rtl="0" eaLnBrk="1" latinLnBrk="0" hangingPunct="1">
        <a:defRPr sz="5950" kern="1200">
          <a:solidFill>
            <a:schemeClr val="tx1"/>
          </a:solidFill>
          <a:latin typeface="+mn-lt"/>
          <a:ea typeface="+mn-ea"/>
          <a:cs typeface="+mn-cs"/>
        </a:defRPr>
      </a:lvl1pPr>
      <a:lvl2pPr marL="1511300" algn="l" defTabSz="3029585" rtl="0" eaLnBrk="1" latinLnBrk="0" hangingPunct="1">
        <a:defRPr sz="5950" kern="1200">
          <a:solidFill>
            <a:schemeClr val="tx1"/>
          </a:solidFill>
          <a:latin typeface="+mn-lt"/>
          <a:ea typeface="+mn-ea"/>
          <a:cs typeface="+mn-cs"/>
        </a:defRPr>
      </a:lvl2pPr>
      <a:lvl3pPr marL="3029585" algn="l" defTabSz="3029585" rtl="0" eaLnBrk="1" latinLnBrk="0" hangingPunct="1">
        <a:defRPr sz="5950" kern="1200">
          <a:solidFill>
            <a:schemeClr val="tx1"/>
          </a:solidFill>
          <a:latin typeface="+mn-lt"/>
          <a:ea typeface="+mn-ea"/>
          <a:cs typeface="+mn-cs"/>
        </a:defRPr>
      </a:lvl3pPr>
      <a:lvl4pPr marL="4540885" algn="l" defTabSz="3029585" rtl="0" eaLnBrk="1" latinLnBrk="0" hangingPunct="1">
        <a:defRPr sz="5950" kern="1200">
          <a:solidFill>
            <a:schemeClr val="tx1"/>
          </a:solidFill>
          <a:latin typeface="+mn-lt"/>
          <a:ea typeface="+mn-ea"/>
          <a:cs typeface="+mn-cs"/>
        </a:defRPr>
      </a:lvl4pPr>
      <a:lvl5pPr marL="6059170" algn="l" defTabSz="3029585" rtl="0" eaLnBrk="1" latinLnBrk="0" hangingPunct="1">
        <a:defRPr sz="5950" kern="1200">
          <a:solidFill>
            <a:schemeClr val="tx1"/>
          </a:solidFill>
          <a:latin typeface="+mn-lt"/>
          <a:ea typeface="+mn-ea"/>
          <a:cs typeface="+mn-cs"/>
        </a:defRPr>
      </a:lvl5pPr>
      <a:lvl6pPr marL="7570470" algn="l" defTabSz="3029585" rtl="0" eaLnBrk="1" latinLnBrk="0" hangingPunct="1">
        <a:defRPr sz="5950" kern="1200">
          <a:solidFill>
            <a:schemeClr val="tx1"/>
          </a:solidFill>
          <a:latin typeface="+mn-lt"/>
          <a:ea typeface="+mn-ea"/>
          <a:cs typeface="+mn-cs"/>
        </a:defRPr>
      </a:lvl6pPr>
      <a:lvl7pPr marL="9082405" algn="l" defTabSz="3029585" rtl="0" eaLnBrk="1" latinLnBrk="0" hangingPunct="1">
        <a:defRPr sz="5950" kern="1200">
          <a:solidFill>
            <a:schemeClr val="tx1"/>
          </a:solidFill>
          <a:latin typeface="+mn-lt"/>
          <a:ea typeface="+mn-ea"/>
          <a:cs typeface="+mn-cs"/>
        </a:defRPr>
      </a:lvl7pPr>
      <a:lvl8pPr marL="10600055" algn="l" defTabSz="3029585" rtl="0" eaLnBrk="1" latinLnBrk="0" hangingPunct="1">
        <a:defRPr sz="5950" kern="1200">
          <a:solidFill>
            <a:schemeClr val="tx1"/>
          </a:solidFill>
          <a:latin typeface="+mn-lt"/>
          <a:ea typeface="+mn-ea"/>
          <a:cs typeface="+mn-cs"/>
        </a:defRPr>
      </a:lvl8pPr>
      <a:lvl9pPr marL="12111355" algn="l" defTabSz="3029585" rtl="0" eaLnBrk="1" latinLnBrk="0" hangingPunct="1">
        <a:defRPr sz="5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2" name="图片 11" descr="ucas"/>
          <p:cNvPicPr>
            <a:picLocks noChangeAspect="1"/>
          </p:cNvPicPr>
          <p:nvPr/>
        </p:nvPicPr>
        <p:blipFill>
          <a:blip r:embed="rId2"/>
          <a:stretch>
            <a:fillRect/>
          </a:stretch>
        </p:blipFill>
        <p:spPr>
          <a:xfrm>
            <a:off x="359410" y="464185"/>
            <a:ext cx="5466715" cy="4477385"/>
          </a:xfrm>
          <a:prstGeom prst="rect">
            <a:avLst/>
          </a:prstGeom>
        </p:spPr>
      </p:pic>
      <p:sp>
        <p:nvSpPr>
          <p:cNvPr id="6" name="文本框 5"/>
          <p:cNvSpPr txBox="1"/>
          <p:nvPr/>
        </p:nvSpPr>
        <p:spPr>
          <a:xfrm>
            <a:off x="5791835" y="1163955"/>
            <a:ext cx="17484090" cy="3415030"/>
          </a:xfrm>
          <a:prstGeom prst="rect">
            <a:avLst/>
          </a:prstGeom>
          <a:noFill/>
        </p:spPr>
        <p:txBody>
          <a:bodyPr wrap="square" rtlCol="0">
            <a:spAutoFit/>
          </a:bodyPr>
          <a:p>
            <a:pPr algn="ctr"/>
            <a:r>
              <a:rPr lang="en-US" altLang="zh-CN" sz="7200" b="1">
                <a:latin typeface="Times New Roman" panose="02020603050405020304" charset="0"/>
                <a:cs typeface="Times New Roman" panose="02020603050405020304" charset="0"/>
              </a:rPr>
              <a:t>Fusion meets Function: The Adaptive Selection-Generation Approach in Event Argument Extraction</a:t>
            </a:r>
            <a:endParaRPr lang="zh-CN" altLang="en-US" sz="7200" b="1">
              <a:latin typeface="Times New Roman" panose="02020603050405020304" charset="0"/>
              <a:cs typeface="Times New Roman" panose="02020603050405020304" charset="0"/>
            </a:endParaRPr>
          </a:p>
        </p:txBody>
      </p:sp>
      <p:pic>
        <p:nvPicPr>
          <p:cNvPr id="8" name="图片 7" descr="4bede6443d2240827296becc9d9aa87a"/>
          <p:cNvPicPr>
            <a:picLocks noChangeAspect="1"/>
          </p:cNvPicPr>
          <p:nvPr/>
        </p:nvPicPr>
        <p:blipFill>
          <a:blip r:embed="rId3"/>
          <a:stretch>
            <a:fillRect/>
          </a:stretch>
        </p:blipFill>
        <p:spPr>
          <a:xfrm>
            <a:off x="22919055" y="839470"/>
            <a:ext cx="6991985" cy="4064000"/>
          </a:xfrm>
          <a:prstGeom prst="rect">
            <a:avLst/>
          </a:prstGeom>
        </p:spPr>
      </p:pic>
      <p:sp>
        <p:nvSpPr>
          <p:cNvPr id="9" name="文本框 8"/>
          <p:cNvSpPr txBox="1"/>
          <p:nvPr/>
        </p:nvSpPr>
        <p:spPr>
          <a:xfrm>
            <a:off x="3490595" y="5216525"/>
            <a:ext cx="20167600" cy="768350"/>
          </a:xfrm>
          <a:prstGeom prst="rect">
            <a:avLst/>
          </a:prstGeom>
          <a:noFill/>
        </p:spPr>
        <p:txBody>
          <a:bodyPr wrap="square" rtlCol="0">
            <a:spAutoFit/>
          </a:bodyPr>
          <a:p>
            <a:pPr algn="ctr"/>
            <a:r>
              <a:rPr lang="en-US" altLang="zh-CN" sz="4400">
                <a:latin typeface="Times New Roman" panose="02020603050405020304" charset="0"/>
                <a:cs typeface="Times New Roman" panose="02020603050405020304" charset="0"/>
              </a:rPr>
              <a:t>Guoxuan Ding, Xiaobo Guo, Xin Wang, Lei Wang, Tianshu Fu, Nan Mu, Daren Zha</a:t>
            </a:r>
            <a:endParaRPr lang="zh-CN" altLang="en-US" sz="4400">
              <a:latin typeface="Times New Roman" panose="02020603050405020304" charset="0"/>
              <a:cs typeface="Times New Roman" panose="02020603050405020304" charset="0"/>
            </a:endParaRPr>
          </a:p>
        </p:txBody>
      </p:sp>
      <p:sp>
        <p:nvSpPr>
          <p:cNvPr id="16" name="文本框 15"/>
          <p:cNvSpPr txBox="1"/>
          <p:nvPr/>
        </p:nvSpPr>
        <p:spPr>
          <a:xfrm>
            <a:off x="10217150" y="5883910"/>
            <a:ext cx="7352665" cy="706755"/>
          </a:xfrm>
          <a:prstGeom prst="rect">
            <a:avLst/>
          </a:prstGeom>
          <a:noFill/>
        </p:spPr>
        <p:txBody>
          <a:bodyPr wrap="square" rtlCol="0">
            <a:spAutoFit/>
          </a:bodyPr>
          <a:p>
            <a:pPr algn="ctr"/>
            <a:r>
              <a:rPr lang="en-US" altLang="zh-CN" sz="4000">
                <a:latin typeface="Times New Roman" panose="02020603050405020304" charset="0"/>
                <a:cs typeface="Times New Roman" panose="02020603050405020304" charset="0"/>
              </a:rPr>
              <a:t>dingguoxuan@iie.ac.cn</a:t>
            </a:r>
            <a:endParaRPr lang="zh-CN" altLang="en-US" sz="4000">
              <a:latin typeface="Times New Roman" panose="02020603050405020304" charset="0"/>
              <a:cs typeface="Times New Roman" panose="02020603050405020304" charset="0"/>
            </a:endParaRPr>
          </a:p>
        </p:txBody>
      </p:sp>
      <p:grpSp>
        <p:nvGrpSpPr>
          <p:cNvPr id="20" name="组合 19"/>
          <p:cNvGrpSpPr/>
          <p:nvPr/>
        </p:nvGrpSpPr>
        <p:grpSpPr>
          <a:xfrm>
            <a:off x="249555" y="6952615"/>
            <a:ext cx="9966960" cy="9343390"/>
            <a:chOff x="393" y="10929"/>
            <a:chExt cx="13545" cy="21955"/>
          </a:xfrm>
        </p:grpSpPr>
        <p:sp>
          <p:nvSpPr>
            <p:cNvPr id="17" name="单圆角矩形 16"/>
            <p:cNvSpPr/>
            <p:nvPr/>
          </p:nvSpPr>
          <p:spPr>
            <a:xfrm flipH="1">
              <a:off x="393" y="10929"/>
              <a:ext cx="13545" cy="21955"/>
            </a:xfrm>
            <a:prstGeom prst="snipRoundRect">
              <a:avLst>
                <a:gd name="adj1" fmla="val 3403"/>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9" name="单圆角矩形 18"/>
            <p:cNvSpPr/>
            <p:nvPr/>
          </p:nvSpPr>
          <p:spPr>
            <a:xfrm flipH="1">
              <a:off x="439" y="10979"/>
              <a:ext cx="13405" cy="1804"/>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Abstract</a:t>
              </a:r>
              <a:endParaRPr lang="en-US" altLang="zh-CN" sz="4400" b="1">
                <a:solidFill>
                  <a:schemeClr val="bg1"/>
                </a:solidFill>
                <a:latin typeface="Times New Roman" panose="02020603050405020304" charset="0"/>
                <a:cs typeface="Times New Roman" panose="02020603050405020304" charset="0"/>
              </a:endParaRPr>
            </a:p>
          </p:txBody>
        </p:sp>
      </p:grpSp>
      <p:sp>
        <p:nvSpPr>
          <p:cNvPr id="22" name="文本框 21"/>
          <p:cNvSpPr txBox="1"/>
          <p:nvPr/>
        </p:nvSpPr>
        <p:spPr>
          <a:xfrm>
            <a:off x="302260" y="7917815"/>
            <a:ext cx="9747885" cy="8401685"/>
          </a:xfrm>
          <a:prstGeom prst="rect">
            <a:avLst/>
          </a:prstGeom>
          <a:noFill/>
        </p:spPr>
        <p:txBody>
          <a:bodyPr wrap="square" rtlCol="0">
            <a:spAutoFit/>
          </a:bodyPr>
          <a:p>
            <a:pPr algn="l"/>
            <a:r>
              <a:rPr lang="en-US" altLang="zh-CN" sz="3600">
                <a:latin typeface="Times New Roman" panose="02020603050405020304" charset="0"/>
                <a:cs typeface="Times New Roman" panose="02020603050405020304" charset="0"/>
              </a:rPr>
              <a:t>Event Argument Extraction is a critical task of Event Extraction, focused on identifying event arguments within text. This paper presents a novel Fusion Selection-Generation-Based Approach, by combining the precision of selective methods with the semantic generation capability of generative methods to enhance argument extraction accuracy. This synergistic integration, achieved through </a:t>
            </a:r>
            <a:r>
              <a:rPr lang="en-US" altLang="zh-CN" sz="3600" i="1">
                <a:latin typeface="Times New Roman" panose="02020603050405020304" charset="0"/>
                <a:cs typeface="Times New Roman" panose="02020603050405020304" charset="0"/>
              </a:rPr>
              <a:t>fusion prompt</a:t>
            </a:r>
            <a:r>
              <a:rPr lang="en-US" altLang="zh-CN" sz="3600">
                <a:latin typeface="Times New Roman" panose="02020603050405020304" charset="0"/>
                <a:cs typeface="Times New Roman" panose="02020603050405020304" charset="0"/>
              </a:rPr>
              <a:t>, </a:t>
            </a:r>
            <a:r>
              <a:rPr lang="en-US" altLang="zh-CN" sz="3600" i="1">
                <a:latin typeface="Times New Roman" panose="02020603050405020304" charset="0"/>
                <a:cs typeface="Times New Roman" panose="02020603050405020304" charset="0"/>
              </a:rPr>
              <a:t>element-based extraction</a:t>
            </a:r>
            <a:r>
              <a:rPr lang="en-US" altLang="zh-CN" sz="3600">
                <a:latin typeface="Times New Roman" panose="02020603050405020304" charset="0"/>
                <a:cs typeface="Times New Roman" panose="02020603050405020304" charset="0"/>
              </a:rPr>
              <a:t>, and </a:t>
            </a:r>
            <a:r>
              <a:rPr lang="en-US" altLang="zh-CN" sz="3600" i="1">
                <a:latin typeface="Times New Roman" panose="02020603050405020304" charset="0"/>
                <a:cs typeface="Times New Roman" panose="02020603050405020304" charset="0"/>
              </a:rPr>
              <a:t>fusion learning</a:t>
            </a:r>
            <a:r>
              <a:rPr lang="en-US" altLang="zh-CN" sz="3600">
                <a:latin typeface="Times New Roman" panose="02020603050405020304" charset="0"/>
                <a:cs typeface="Times New Roman" panose="02020603050405020304" charset="0"/>
              </a:rPr>
              <a:t>, addresses the challenges of input, process, and output fusion, effectively blending the unique characteristics of both methods into a cohesive model. Comprehensive evaluations on the </a:t>
            </a:r>
            <a:r>
              <a:rPr lang="en-US" altLang="zh-CN" sz="3600" b="1">
                <a:latin typeface="Times New Roman" panose="02020603050405020304" charset="0"/>
                <a:cs typeface="Times New Roman" panose="02020603050405020304" charset="0"/>
              </a:rPr>
              <a:t>RAMS</a:t>
            </a:r>
            <a:r>
              <a:rPr lang="en-US" altLang="zh-CN" sz="3600">
                <a:latin typeface="Times New Roman" panose="02020603050405020304" charset="0"/>
                <a:cs typeface="Times New Roman" panose="02020603050405020304" charset="0"/>
              </a:rPr>
              <a:t> and </a:t>
            </a:r>
            <a:r>
              <a:rPr lang="en-US" altLang="zh-CN" sz="3600" b="1">
                <a:latin typeface="Times New Roman" panose="02020603050405020304" charset="0"/>
                <a:cs typeface="Times New Roman" panose="02020603050405020304" charset="0"/>
              </a:rPr>
              <a:t>WikiEvents</a:t>
            </a:r>
            <a:r>
              <a:rPr lang="en-US" altLang="zh-CN" sz="3600">
                <a:latin typeface="Times New Roman" panose="02020603050405020304" charset="0"/>
                <a:cs typeface="Times New Roman" panose="02020603050405020304" charset="0"/>
              </a:rPr>
              <a:t> demonstrate the model's competitive performance and efficiency.</a:t>
            </a:r>
            <a:endParaRPr lang="en-US" altLang="zh-CN" sz="3600">
              <a:latin typeface="Times New Roman" panose="02020603050405020304" charset="0"/>
              <a:cs typeface="Times New Roman" panose="02020603050405020304" charset="0"/>
            </a:endParaRPr>
          </a:p>
        </p:txBody>
      </p:sp>
      <p:grpSp>
        <p:nvGrpSpPr>
          <p:cNvPr id="23" name="组合 22"/>
          <p:cNvGrpSpPr/>
          <p:nvPr/>
        </p:nvGrpSpPr>
        <p:grpSpPr>
          <a:xfrm>
            <a:off x="10854690" y="30937200"/>
            <a:ext cx="18882360" cy="11482705"/>
            <a:chOff x="393" y="10929"/>
            <a:chExt cx="13545" cy="21955"/>
          </a:xfrm>
        </p:grpSpPr>
        <p:sp>
          <p:nvSpPr>
            <p:cNvPr id="24" name="单圆角矩形 23"/>
            <p:cNvSpPr/>
            <p:nvPr/>
          </p:nvSpPr>
          <p:spPr>
            <a:xfrm flipH="1">
              <a:off x="393" y="10929"/>
              <a:ext cx="13545" cy="21955"/>
            </a:xfrm>
            <a:prstGeom prst="snipRoundRect">
              <a:avLst>
                <a:gd name="adj1" fmla="val 3403"/>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5" name="单圆角矩形 24"/>
            <p:cNvSpPr/>
            <p:nvPr/>
          </p:nvSpPr>
          <p:spPr>
            <a:xfrm flipH="1">
              <a:off x="421" y="10979"/>
              <a:ext cx="13480" cy="1804"/>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Performance (%) in Event Argument Extraction</a:t>
              </a:r>
              <a:endParaRPr lang="en-US" altLang="zh-CN" sz="4400" b="1">
                <a:solidFill>
                  <a:schemeClr val="bg1"/>
                </a:solidFill>
                <a:latin typeface="Times New Roman" panose="02020603050405020304" charset="0"/>
                <a:cs typeface="Times New Roman" panose="02020603050405020304" charset="0"/>
              </a:endParaRPr>
            </a:p>
          </p:txBody>
        </p:sp>
      </p:grpSp>
      <p:pic>
        <p:nvPicPr>
          <p:cNvPr id="26" name="图片 25"/>
          <p:cNvPicPr>
            <a:picLocks noChangeAspect="1"/>
          </p:cNvPicPr>
          <p:nvPr/>
        </p:nvPicPr>
        <p:blipFill>
          <a:blip r:embed="rId4"/>
          <a:stretch>
            <a:fillRect/>
          </a:stretch>
        </p:blipFill>
        <p:spPr>
          <a:xfrm>
            <a:off x="12751435" y="32150685"/>
            <a:ext cx="14919960" cy="10137775"/>
          </a:xfrm>
          <a:prstGeom prst="rect">
            <a:avLst/>
          </a:prstGeom>
        </p:spPr>
      </p:pic>
      <p:grpSp>
        <p:nvGrpSpPr>
          <p:cNvPr id="34" name="组合 33"/>
          <p:cNvGrpSpPr/>
          <p:nvPr/>
        </p:nvGrpSpPr>
        <p:grpSpPr>
          <a:xfrm>
            <a:off x="215900" y="16883380"/>
            <a:ext cx="9966960" cy="16989425"/>
            <a:chOff x="393" y="10929"/>
            <a:chExt cx="13545" cy="21955"/>
          </a:xfrm>
        </p:grpSpPr>
        <p:sp>
          <p:nvSpPr>
            <p:cNvPr id="35" name="单圆角矩形 34"/>
            <p:cNvSpPr/>
            <p:nvPr/>
          </p:nvSpPr>
          <p:spPr>
            <a:xfrm flipH="1">
              <a:off x="393" y="10929"/>
              <a:ext cx="13545" cy="21955"/>
            </a:xfrm>
            <a:prstGeom prst="snipRoundRect">
              <a:avLst>
                <a:gd name="adj1" fmla="val 3403"/>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6" name="单圆角矩形 35"/>
            <p:cNvSpPr/>
            <p:nvPr/>
          </p:nvSpPr>
          <p:spPr>
            <a:xfrm flipH="1">
              <a:off x="439" y="10979"/>
              <a:ext cx="13405" cy="1804"/>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Model Formulation</a:t>
              </a:r>
              <a:endParaRPr lang="en-US" altLang="zh-CN" sz="4400" b="1">
                <a:solidFill>
                  <a:schemeClr val="bg1"/>
                </a:solidFill>
                <a:latin typeface="Times New Roman" panose="02020603050405020304" charset="0"/>
                <a:cs typeface="Times New Roman" panose="02020603050405020304" charset="0"/>
              </a:endParaRPr>
            </a:p>
          </p:txBody>
        </p:sp>
      </p:grpSp>
      <p:grpSp>
        <p:nvGrpSpPr>
          <p:cNvPr id="37" name="组合 36"/>
          <p:cNvGrpSpPr/>
          <p:nvPr/>
        </p:nvGrpSpPr>
        <p:grpSpPr>
          <a:xfrm>
            <a:off x="302260" y="34161095"/>
            <a:ext cx="9966960" cy="8248650"/>
            <a:chOff x="393" y="10929"/>
            <a:chExt cx="13545" cy="21955"/>
          </a:xfrm>
        </p:grpSpPr>
        <p:sp>
          <p:nvSpPr>
            <p:cNvPr id="38" name="单圆角矩形 37"/>
            <p:cNvSpPr/>
            <p:nvPr/>
          </p:nvSpPr>
          <p:spPr>
            <a:xfrm flipH="1">
              <a:off x="393" y="10929"/>
              <a:ext cx="13545" cy="21955"/>
            </a:xfrm>
            <a:prstGeom prst="snipRoundRect">
              <a:avLst>
                <a:gd name="adj1" fmla="val 3403"/>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9" name="单圆角矩形 38"/>
            <p:cNvSpPr/>
            <p:nvPr/>
          </p:nvSpPr>
          <p:spPr>
            <a:xfrm flipH="1">
              <a:off x="439" y="10979"/>
              <a:ext cx="13405" cy="1804"/>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Conclusion</a:t>
              </a:r>
              <a:endParaRPr lang="en-US" altLang="zh-CN" sz="4400" b="1">
                <a:solidFill>
                  <a:schemeClr val="bg1"/>
                </a:solidFill>
                <a:latin typeface="Times New Roman" panose="02020603050405020304" charset="0"/>
                <a:cs typeface="Times New Roman" panose="02020603050405020304" charset="0"/>
              </a:endParaRPr>
            </a:p>
          </p:txBody>
        </p:sp>
      </p:grpSp>
      <p:sp>
        <p:nvSpPr>
          <p:cNvPr id="40" name="文本框 39"/>
          <p:cNvSpPr txBox="1"/>
          <p:nvPr/>
        </p:nvSpPr>
        <p:spPr>
          <a:xfrm>
            <a:off x="452120" y="34999295"/>
            <a:ext cx="9747885" cy="7293610"/>
          </a:xfrm>
          <a:prstGeom prst="rect">
            <a:avLst/>
          </a:prstGeom>
          <a:noFill/>
        </p:spPr>
        <p:txBody>
          <a:bodyPr wrap="square" rtlCol="0">
            <a:spAutoFit/>
          </a:bodyPr>
          <a:p>
            <a:pPr algn="l"/>
            <a:r>
              <a:rPr lang="en-US" altLang="zh-CN" sz="3600">
                <a:latin typeface="Times New Roman" panose="02020603050405020304" charset="0"/>
                <a:cs typeface="Times New Roman" panose="02020603050405020304" charset="0"/>
              </a:rPr>
              <a:t>In conclusion, our research presents a Fusion Selection-Generation-Based Approach for Event Argument Extraction, merging selective and generative methods. Empirical evaluations on the RAMS and WikiEvents indicate improved performance and efficiency. This study contributes to the EAE field by demonstrating the practicality of integrating different approaches. In future work, we plan to design a more suitable fusion method and adapt our fusion model to other domains, thereby exploring broader applications and achieving deeper integrations in information extraction.</a:t>
            </a:r>
            <a:endParaRPr lang="en-US" altLang="zh-CN" sz="3600">
              <a:latin typeface="Times New Roman" panose="02020603050405020304" charset="0"/>
              <a:cs typeface="Times New Roman" panose="02020603050405020304" charset="0"/>
            </a:endParaRPr>
          </a:p>
        </p:txBody>
      </p:sp>
      <p:sp>
        <p:nvSpPr>
          <p:cNvPr id="43" name="单圆角矩形 42"/>
          <p:cNvSpPr/>
          <p:nvPr/>
        </p:nvSpPr>
        <p:spPr>
          <a:xfrm flipH="1">
            <a:off x="10729595" y="6946900"/>
            <a:ext cx="18882360" cy="6443980"/>
          </a:xfrm>
          <a:prstGeom prst="snipRoundRect">
            <a:avLst>
              <a:gd name="adj1" fmla="val 7761"/>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4" name="单圆角矩形 43"/>
          <p:cNvSpPr/>
          <p:nvPr/>
        </p:nvSpPr>
        <p:spPr>
          <a:xfrm flipH="1">
            <a:off x="10768330" y="6978650"/>
            <a:ext cx="18791555" cy="1143000"/>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Difference Between Selective and Generative Methods in EAE</a:t>
            </a:r>
            <a:endParaRPr lang="en-US" altLang="zh-CN" sz="4400" b="1">
              <a:solidFill>
                <a:schemeClr val="bg1"/>
              </a:solidFill>
              <a:latin typeface="Times New Roman" panose="02020603050405020304" charset="0"/>
              <a:cs typeface="Times New Roman" panose="02020603050405020304" charset="0"/>
            </a:endParaRPr>
          </a:p>
        </p:txBody>
      </p:sp>
      <p:pic>
        <p:nvPicPr>
          <p:cNvPr id="45" name="图片 44"/>
          <p:cNvPicPr>
            <a:picLocks noChangeAspect="1"/>
          </p:cNvPicPr>
          <p:nvPr/>
        </p:nvPicPr>
        <p:blipFill>
          <a:blip r:embed="rId5"/>
          <a:stretch>
            <a:fillRect/>
          </a:stretch>
        </p:blipFill>
        <p:spPr>
          <a:xfrm>
            <a:off x="10815955" y="8414385"/>
            <a:ext cx="12103100" cy="4658360"/>
          </a:xfrm>
          <a:prstGeom prst="rect">
            <a:avLst/>
          </a:prstGeom>
        </p:spPr>
      </p:pic>
      <p:sp>
        <p:nvSpPr>
          <p:cNvPr id="46" name="文本框 45"/>
          <p:cNvSpPr txBox="1"/>
          <p:nvPr/>
        </p:nvSpPr>
        <p:spPr>
          <a:xfrm>
            <a:off x="23275925" y="8454390"/>
            <a:ext cx="6283960" cy="4399915"/>
          </a:xfrm>
          <a:prstGeom prst="rect">
            <a:avLst/>
          </a:prstGeom>
          <a:noFill/>
        </p:spPr>
        <p:txBody>
          <a:bodyPr wrap="square" rtlCol="0">
            <a:spAutoFit/>
          </a:bodyPr>
          <a:p>
            <a:pPr algn="l"/>
            <a:r>
              <a:rPr lang="en-US" altLang="zh-CN" sz="4000">
                <a:latin typeface="Times New Roman" panose="02020603050405020304" charset="0"/>
                <a:cs typeface="Times New Roman" panose="02020603050405020304" charset="0"/>
              </a:rPr>
              <a:t>Selective methods identify tokens in text for answer selection, while generative methods employ natural language generation to produce exhaustive answer sequences.</a:t>
            </a:r>
            <a:endParaRPr lang="en-US" altLang="zh-CN" sz="4000">
              <a:latin typeface="Times New Roman" panose="02020603050405020304" charset="0"/>
              <a:cs typeface="Times New Roman" panose="02020603050405020304" charset="0"/>
            </a:endParaRPr>
          </a:p>
        </p:txBody>
      </p:sp>
      <p:pic>
        <p:nvPicPr>
          <p:cNvPr id="47" name="图片 46"/>
          <p:cNvPicPr>
            <a:picLocks noChangeAspect="1"/>
          </p:cNvPicPr>
          <p:nvPr/>
        </p:nvPicPr>
        <p:blipFill>
          <a:blip r:embed="rId6"/>
          <a:stretch>
            <a:fillRect/>
          </a:stretch>
        </p:blipFill>
        <p:spPr>
          <a:xfrm>
            <a:off x="506095" y="22014815"/>
            <a:ext cx="9264650" cy="1733550"/>
          </a:xfrm>
          <a:prstGeom prst="rect">
            <a:avLst/>
          </a:prstGeom>
        </p:spPr>
      </p:pic>
      <p:pic>
        <p:nvPicPr>
          <p:cNvPr id="48" name="图片 47"/>
          <p:cNvPicPr>
            <a:picLocks noChangeAspect="1"/>
          </p:cNvPicPr>
          <p:nvPr/>
        </p:nvPicPr>
        <p:blipFill>
          <a:blip r:embed="rId7"/>
          <a:stretch>
            <a:fillRect/>
          </a:stretch>
        </p:blipFill>
        <p:spPr>
          <a:xfrm>
            <a:off x="366395" y="25775285"/>
            <a:ext cx="9614535" cy="1712595"/>
          </a:xfrm>
          <a:prstGeom prst="rect">
            <a:avLst/>
          </a:prstGeom>
        </p:spPr>
      </p:pic>
      <p:pic>
        <p:nvPicPr>
          <p:cNvPr id="49" name="图片 48"/>
          <p:cNvPicPr>
            <a:picLocks noChangeAspect="1"/>
          </p:cNvPicPr>
          <p:nvPr/>
        </p:nvPicPr>
        <p:blipFill>
          <a:blip r:embed="rId8"/>
          <a:stretch>
            <a:fillRect/>
          </a:stretch>
        </p:blipFill>
        <p:spPr>
          <a:xfrm>
            <a:off x="471805" y="30203140"/>
            <a:ext cx="9634220" cy="1943100"/>
          </a:xfrm>
          <a:prstGeom prst="rect">
            <a:avLst/>
          </a:prstGeom>
        </p:spPr>
      </p:pic>
      <p:sp>
        <p:nvSpPr>
          <p:cNvPr id="50" name="文本框 49"/>
          <p:cNvSpPr txBox="1"/>
          <p:nvPr/>
        </p:nvSpPr>
        <p:spPr>
          <a:xfrm>
            <a:off x="366395" y="21227415"/>
            <a:ext cx="6773545" cy="706755"/>
          </a:xfrm>
          <a:prstGeom prst="rect">
            <a:avLst/>
          </a:prstGeom>
          <a:noFill/>
        </p:spPr>
        <p:txBody>
          <a:bodyPr wrap="square" rtlCol="0">
            <a:spAutoFit/>
          </a:bodyPr>
          <a:p>
            <a:pPr algn="l"/>
            <a:r>
              <a:rPr lang="en-US" altLang="zh-CN" sz="4000" i="1">
                <a:latin typeface="Times New Roman" panose="02020603050405020304" charset="0"/>
                <a:cs typeface="Times New Roman" panose="02020603050405020304" charset="0"/>
                <a:sym typeface="+mn-ea"/>
              </a:rPr>
              <a:t>element-based extraction</a:t>
            </a:r>
            <a:endParaRPr lang="en-US" altLang="zh-CN" sz="4000">
              <a:latin typeface="Times New Roman" panose="02020603050405020304" charset="0"/>
              <a:cs typeface="Times New Roman" panose="02020603050405020304" charset="0"/>
            </a:endParaRPr>
          </a:p>
        </p:txBody>
      </p:sp>
      <p:grpSp>
        <p:nvGrpSpPr>
          <p:cNvPr id="51" name="组合 50"/>
          <p:cNvGrpSpPr/>
          <p:nvPr/>
        </p:nvGrpSpPr>
        <p:grpSpPr>
          <a:xfrm>
            <a:off x="10806430" y="14043025"/>
            <a:ext cx="18882360" cy="16242030"/>
            <a:chOff x="393" y="10929"/>
            <a:chExt cx="13545" cy="21955"/>
          </a:xfrm>
        </p:grpSpPr>
        <p:sp>
          <p:nvSpPr>
            <p:cNvPr id="52" name="单圆角矩形 51"/>
            <p:cNvSpPr/>
            <p:nvPr/>
          </p:nvSpPr>
          <p:spPr>
            <a:xfrm flipH="1">
              <a:off x="393" y="10929"/>
              <a:ext cx="13545" cy="21955"/>
            </a:xfrm>
            <a:prstGeom prst="snipRoundRect">
              <a:avLst>
                <a:gd name="adj1" fmla="val 3403"/>
                <a:gd name="adj2" fmla="val 0"/>
              </a:avLst>
            </a:prstGeom>
            <a:solidFill>
              <a:schemeClr val="bg1"/>
            </a:solidFill>
            <a:ln w="76200">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3" name="单圆角矩形 52"/>
            <p:cNvSpPr/>
            <p:nvPr/>
          </p:nvSpPr>
          <p:spPr>
            <a:xfrm flipH="1">
              <a:off x="421" y="10979"/>
              <a:ext cx="13480" cy="1804"/>
            </a:xfrm>
            <a:prstGeom prst="snipRoundRect">
              <a:avLst>
                <a:gd name="adj1" fmla="val 37111"/>
                <a:gd name="adj2" fmla="val 0"/>
              </a:avLst>
            </a:prstGeom>
            <a:gradFill>
              <a:gsLst>
                <a:gs pos="50000">
                  <a:schemeClr val="tx2">
                    <a:lumMod val="40000"/>
                    <a:lumOff val="60000"/>
                  </a:schemeClr>
                </a:gs>
                <a:gs pos="0">
                  <a:schemeClr val="accent1">
                    <a:lumMod val="25000"/>
                    <a:lumOff val="75000"/>
                  </a:schemeClr>
                </a:gs>
                <a:gs pos="0">
                  <a:schemeClr val="tx2">
                    <a:lumMod val="60000"/>
                    <a:lumOff val="40000"/>
                  </a:schemeClr>
                </a:gs>
                <a:gs pos="100000">
                  <a:schemeClr val="tx2">
                    <a:lumMod val="20000"/>
                    <a:lumOff val="80000"/>
                  </a:schemeClr>
                </a:gs>
              </a:gsLst>
              <a:path path="circle">
                <a:fillToRect l="100000" b="100000"/>
              </a:path>
              <a:tileRect t="-100000" r="-100000"/>
            </a:gradFill>
            <a:ln w="38100">
              <a:noFill/>
            </a:ln>
          </p:spPr>
          <p:style>
            <a:lnRef idx="2">
              <a:schemeClr val="accent1"/>
            </a:lnRef>
            <a:fillRef idx="0">
              <a:srgbClr val="FFFFFF"/>
            </a:fillRef>
            <a:effectRef idx="0">
              <a:srgbClr val="FFFFFF"/>
            </a:effectRef>
            <a:fontRef idx="minor">
              <a:schemeClr val="tx1"/>
            </a:fontRef>
          </p:style>
          <p:txBody>
            <a:bodyPr rtlCol="0" anchor="ctr"/>
            <a:p>
              <a:pPr algn="l"/>
              <a:r>
                <a:rPr lang="en-US" altLang="zh-CN" sz="4400" b="1">
                  <a:solidFill>
                    <a:schemeClr val="bg1"/>
                  </a:solidFill>
                  <a:latin typeface="Times New Roman" panose="02020603050405020304" charset="0"/>
                  <a:cs typeface="Times New Roman" panose="02020603050405020304" charset="0"/>
                </a:rPr>
                <a:t>Model Overview</a:t>
              </a:r>
              <a:endParaRPr lang="en-US" altLang="zh-CN" sz="4400" b="1">
                <a:solidFill>
                  <a:schemeClr val="bg1"/>
                </a:solidFill>
                <a:latin typeface="Times New Roman" panose="02020603050405020304" charset="0"/>
                <a:cs typeface="Times New Roman" panose="02020603050405020304" charset="0"/>
              </a:endParaRPr>
            </a:p>
          </p:txBody>
        </p:sp>
      </p:grpSp>
      <p:pic>
        <p:nvPicPr>
          <p:cNvPr id="54" name="图片 53"/>
          <p:cNvPicPr>
            <a:picLocks noChangeAspect="1"/>
          </p:cNvPicPr>
          <p:nvPr/>
        </p:nvPicPr>
        <p:blipFill>
          <a:blip r:embed="rId9"/>
          <a:stretch>
            <a:fillRect/>
          </a:stretch>
        </p:blipFill>
        <p:spPr>
          <a:xfrm>
            <a:off x="10854690" y="15502255"/>
            <a:ext cx="18730595" cy="14578330"/>
          </a:xfrm>
          <a:prstGeom prst="rect">
            <a:avLst/>
          </a:prstGeom>
        </p:spPr>
      </p:pic>
      <p:sp>
        <p:nvSpPr>
          <p:cNvPr id="55" name="文本框 54"/>
          <p:cNvSpPr txBox="1"/>
          <p:nvPr/>
        </p:nvSpPr>
        <p:spPr>
          <a:xfrm>
            <a:off x="332740" y="23829010"/>
            <a:ext cx="9747250" cy="1938020"/>
          </a:xfrm>
          <a:prstGeom prst="rect">
            <a:avLst/>
          </a:prstGeom>
          <a:noFill/>
        </p:spPr>
        <p:txBody>
          <a:bodyPr wrap="square" rtlCol="0">
            <a:spAutoFit/>
          </a:bodyPr>
          <a:p>
            <a:pPr algn="l"/>
            <a:r>
              <a:rPr lang="en-US" altLang="zh-CN" sz="4000">
                <a:latin typeface="Times New Roman" panose="02020603050405020304" charset="0"/>
                <a:cs typeface="Times New Roman" panose="02020603050405020304" charset="0"/>
              </a:rPr>
              <a:t>In </a:t>
            </a:r>
            <a:r>
              <a:rPr lang="en-US" altLang="zh-CN" sz="4000">
                <a:latin typeface="Times New Roman" panose="02020603050405020304" charset="0"/>
                <a:cs typeface="Times New Roman" panose="02020603050405020304" charset="0"/>
                <a:sym typeface="+mn-ea"/>
              </a:rPr>
              <a:t>Selection Part</a:t>
            </a:r>
            <a:r>
              <a:rPr lang="en-US" altLang="zh-CN" sz="4000">
                <a:latin typeface="Times New Roman" panose="02020603050405020304" charset="0"/>
                <a:cs typeface="Times New Roman" panose="02020603050405020304" charset="0"/>
              </a:rPr>
              <a:t>, through the vector representation of roles, they encapsulate the starting and ending positions of arguments.</a:t>
            </a:r>
            <a:endParaRPr lang="en-US" altLang="zh-CN" sz="4000">
              <a:latin typeface="Times New Roman" panose="02020603050405020304" charset="0"/>
              <a:cs typeface="Times New Roman" panose="02020603050405020304" charset="0"/>
            </a:endParaRPr>
          </a:p>
        </p:txBody>
      </p:sp>
      <p:sp>
        <p:nvSpPr>
          <p:cNvPr id="56" name="文本框 55"/>
          <p:cNvSpPr txBox="1"/>
          <p:nvPr/>
        </p:nvSpPr>
        <p:spPr>
          <a:xfrm>
            <a:off x="396875" y="27505025"/>
            <a:ext cx="9747250" cy="1938020"/>
          </a:xfrm>
          <a:prstGeom prst="rect">
            <a:avLst/>
          </a:prstGeom>
          <a:noFill/>
        </p:spPr>
        <p:txBody>
          <a:bodyPr wrap="square" rtlCol="0">
            <a:spAutoFit/>
          </a:bodyPr>
          <a:p>
            <a:pPr algn="l"/>
            <a:r>
              <a:rPr lang="en-US" altLang="zh-CN" sz="4000">
                <a:latin typeface="Times New Roman" panose="02020603050405020304" charset="0"/>
                <a:cs typeface="Times New Roman" panose="02020603050405020304" charset="0"/>
              </a:rPr>
              <a:t>In </a:t>
            </a:r>
            <a:r>
              <a:rPr lang="en-US" altLang="zh-CN" sz="4000">
                <a:latin typeface="Times New Roman" panose="02020603050405020304" charset="0"/>
                <a:cs typeface="Times New Roman" panose="02020603050405020304" charset="0"/>
                <a:sym typeface="+mn-ea"/>
              </a:rPr>
              <a:t>Generation</a:t>
            </a:r>
            <a:r>
              <a:rPr lang="en-US" altLang="zh-CN" sz="4000">
                <a:latin typeface="Times New Roman" panose="02020603050405020304" charset="0"/>
                <a:cs typeface="Times New Roman" panose="02020603050405020304" charset="0"/>
                <a:sym typeface="+mn-ea"/>
              </a:rPr>
              <a:t> Part</a:t>
            </a:r>
            <a:r>
              <a:rPr lang="en-US" altLang="zh-CN" sz="4000">
                <a:latin typeface="Times New Roman" panose="02020603050405020304" charset="0"/>
                <a:cs typeface="Times New Roman" panose="02020603050405020304" charset="0"/>
              </a:rPr>
              <a:t>, through the vector representation of arguments, they generate a vocabulary-sized probability distribution.</a:t>
            </a:r>
            <a:endParaRPr lang="en-US" altLang="zh-CN" sz="4000">
              <a:latin typeface="Times New Roman" panose="02020603050405020304" charset="0"/>
              <a:cs typeface="Times New Roman" panose="02020603050405020304" charset="0"/>
            </a:endParaRPr>
          </a:p>
        </p:txBody>
      </p:sp>
      <p:sp>
        <p:nvSpPr>
          <p:cNvPr id="57" name="文本框 56"/>
          <p:cNvSpPr txBox="1"/>
          <p:nvPr/>
        </p:nvSpPr>
        <p:spPr>
          <a:xfrm>
            <a:off x="332740" y="18345150"/>
            <a:ext cx="3771900" cy="706755"/>
          </a:xfrm>
          <a:prstGeom prst="rect">
            <a:avLst/>
          </a:prstGeom>
          <a:noFill/>
        </p:spPr>
        <p:txBody>
          <a:bodyPr wrap="square" rtlCol="0">
            <a:spAutoFit/>
          </a:bodyPr>
          <a:p>
            <a:pPr algn="l"/>
            <a:r>
              <a:rPr lang="en-US" altLang="zh-CN" sz="4000" i="1">
                <a:latin typeface="Times New Roman" panose="02020603050405020304" charset="0"/>
                <a:cs typeface="Times New Roman" panose="02020603050405020304" charset="0"/>
                <a:sym typeface="+mn-ea"/>
              </a:rPr>
              <a:t>fusion prompt</a:t>
            </a:r>
            <a:endParaRPr lang="en-US" altLang="zh-CN" sz="4000">
              <a:latin typeface="Times New Roman" panose="02020603050405020304" charset="0"/>
              <a:cs typeface="Times New Roman" panose="02020603050405020304" charset="0"/>
            </a:endParaRPr>
          </a:p>
        </p:txBody>
      </p:sp>
      <p:pic>
        <p:nvPicPr>
          <p:cNvPr id="58" name="图片 57"/>
          <p:cNvPicPr>
            <a:picLocks noChangeAspect="1"/>
          </p:cNvPicPr>
          <p:nvPr/>
        </p:nvPicPr>
        <p:blipFill>
          <a:blip r:embed="rId10"/>
          <a:stretch>
            <a:fillRect/>
          </a:stretch>
        </p:blipFill>
        <p:spPr>
          <a:xfrm>
            <a:off x="335915" y="19146520"/>
            <a:ext cx="9770110" cy="1886585"/>
          </a:xfrm>
          <a:prstGeom prst="rect">
            <a:avLst/>
          </a:prstGeom>
        </p:spPr>
      </p:pic>
      <p:sp>
        <p:nvSpPr>
          <p:cNvPr id="59" name="文本框 58"/>
          <p:cNvSpPr txBox="1"/>
          <p:nvPr/>
        </p:nvSpPr>
        <p:spPr>
          <a:xfrm>
            <a:off x="355600" y="29555440"/>
            <a:ext cx="3540760" cy="706755"/>
          </a:xfrm>
          <a:prstGeom prst="rect">
            <a:avLst/>
          </a:prstGeom>
          <a:noFill/>
        </p:spPr>
        <p:txBody>
          <a:bodyPr wrap="square" rtlCol="0">
            <a:spAutoFit/>
          </a:bodyPr>
          <a:p>
            <a:pPr algn="l"/>
            <a:r>
              <a:rPr lang="en-US" altLang="zh-CN" sz="4000" i="1">
                <a:latin typeface="Times New Roman" panose="02020603050405020304" charset="0"/>
                <a:cs typeface="Times New Roman" panose="02020603050405020304" charset="0"/>
                <a:sym typeface="+mn-ea"/>
              </a:rPr>
              <a:t>fusion learning</a:t>
            </a:r>
            <a:endParaRPr lang="en-US" altLang="zh-CN" sz="4000">
              <a:latin typeface="Times New Roman" panose="02020603050405020304" charset="0"/>
              <a:cs typeface="Times New Roman" panose="02020603050405020304" charset="0"/>
            </a:endParaRPr>
          </a:p>
        </p:txBody>
      </p:sp>
      <p:sp>
        <p:nvSpPr>
          <p:cNvPr id="60" name="文本框 59"/>
          <p:cNvSpPr txBox="1"/>
          <p:nvPr/>
        </p:nvSpPr>
        <p:spPr>
          <a:xfrm>
            <a:off x="335915" y="31951295"/>
            <a:ext cx="9808210" cy="1938020"/>
          </a:xfrm>
          <a:prstGeom prst="rect">
            <a:avLst/>
          </a:prstGeom>
          <a:noFill/>
        </p:spPr>
        <p:txBody>
          <a:bodyPr wrap="square" rtlCol="0">
            <a:spAutoFit/>
          </a:bodyPr>
          <a:p>
            <a:pPr algn="l"/>
            <a:r>
              <a:rPr lang="en-US" altLang="zh-CN" sz="4000">
                <a:latin typeface="Times New Roman" panose="02020603050405020304" charset="0"/>
                <a:cs typeface="Times New Roman" panose="02020603050405020304" charset="0"/>
              </a:rPr>
              <a:t>In the Fusion Part, the vector representation of masks is combined with the selective probability distribution.</a:t>
            </a:r>
            <a:endParaRPr lang="en-US" altLang="zh-CN" sz="40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2205</Words>
  <Application>WPS 演示</Application>
  <PresentationFormat>宽屏</PresentationFormat>
  <Paragraphs>36</Paragraphs>
  <Slides>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Wingdings</vt:lpstr>
      <vt:lpstr>Times New Roman</vt:lpstr>
      <vt:lpstr>微软雅黑</vt:lpstr>
      <vt:lpstr>Arial Unicode MS</vt:lpstr>
      <vt:lpstr>Calibri</vt:lpstr>
      <vt:lpstr>WPS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tiantian944@126.com</cp:lastModifiedBy>
  <cp:revision>156</cp:revision>
  <dcterms:created xsi:type="dcterms:W3CDTF">2019-06-19T02:08:00Z</dcterms:created>
  <dcterms:modified xsi:type="dcterms:W3CDTF">2025-01-12T12:57:46Z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2F094E50D2FD473782590AC91650A5F6_11</vt:lpwstr>
  </property>
</Properties>
</file>