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658" r:id="rId2"/>
  </p:sldMasterIdLst>
  <p:notesMasterIdLst>
    <p:notesMasterId r:id="rId18"/>
  </p:notesMasterIdLst>
  <p:handoutMasterIdLst>
    <p:handoutMasterId r:id="rId19"/>
  </p:handoutMasterIdLst>
  <p:sldIdLst>
    <p:sldId id="256" r:id="rId3"/>
    <p:sldId id="328" r:id="rId4"/>
    <p:sldId id="257" r:id="rId5"/>
    <p:sldId id="386" r:id="rId6"/>
    <p:sldId id="335" r:id="rId7"/>
    <p:sldId id="361" r:id="rId8"/>
    <p:sldId id="365" r:id="rId9"/>
    <p:sldId id="387" r:id="rId10"/>
    <p:sldId id="383" r:id="rId11"/>
    <p:sldId id="384" r:id="rId12"/>
    <p:sldId id="385" r:id="rId13"/>
    <p:sldId id="366" r:id="rId14"/>
    <p:sldId id="390" r:id="rId15"/>
    <p:sldId id="388" r:id="rId16"/>
    <p:sldId id="389" r:id="rId17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F7F7F"/>
    <a:srgbClr val="006600"/>
    <a:srgbClr val="020A0E"/>
    <a:srgbClr val="E6B9B8"/>
    <a:srgbClr val="738AB9"/>
    <a:srgbClr val="8B8B8B"/>
    <a:srgbClr val="9EB3B6"/>
    <a:srgbClr val="F0EAF9"/>
    <a:srgbClr val="CE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3837" autoAdjust="0"/>
  </p:normalViewPr>
  <p:slideViewPr>
    <p:cSldViewPr snapToGrid="0" snapToObjects="1">
      <p:cViewPr varScale="1">
        <p:scale>
          <a:sx n="104" d="100"/>
          <a:sy n="104" d="100"/>
        </p:scale>
        <p:origin x="13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31" y="0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3471-5FF7-41C0-8ABF-1C892551C4D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31" y="8829822"/>
            <a:ext cx="2972421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8DB27-4A96-4B51-A5A0-C0ACA1D6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A8E0-D842-41B9-813C-ACD56F64C639}" type="datetime1">
              <a:rPr lang="en-US" smtClean="0"/>
              <a:t>12/5/2019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1D6A-61BE-4202-98B3-5C02C404113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0B51-D790-4611-B65C-7F998C677C0A}" type="datetime1">
              <a:rPr lang="en-US" smtClean="0"/>
              <a:t>12/5/2019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ED2F-CA01-47F4-B39E-F0A690BE3386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7808-8675-4F0D-8908-A2F67268A0E6}" type="datetime1">
              <a:rPr lang="en-US" smtClean="0"/>
              <a:t>12/5/2019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02FB-9573-43C1-ACEC-DDFF61ADAD0D}" type="datetime1">
              <a:rPr lang="en-US" smtClean="0"/>
              <a:t>12/5/2019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F956-9EFB-452C-A511-6B818F7B1946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1600-C4B3-47DF-8209-954B051C0744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7D0D-AA3D-49E1-A474-2A5C1F051F3F}" type="datetime1">
              <a:rPr lang="en-US" smtClean="0"/>
              <a:t>12/5/2019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B492065-0BD7-4E25-94C9-635EACA2BC74}" type="datetime1">
              <a:rPr lang="en-US" smtClean="0"/>
              <a:t>12/5/2019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4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B60020-2AF6-4B36-9355-593ACAD58C7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1063007" y="2782766"/>
            <a:ext cx="7017986" cy="1292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 bwMode="auto">
          <a:xfrm>
            <a:off x="0" y="4213361"/>
            <a:ext cx="8877882" cy="20590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5400" b="1" dirty="0" smtClean="0"/>
              <a:t>Tool Strategy</a:t>
            </a: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ToolStrategy_V19_5 </a:t>
            </a:r>
            <a:r>
              <a:rPr lang="en-US" sz="1800" b="1" dirty="0" smtClean="0">
                <a:solidFill>
                  <a:srgbClr val="FF0000"/>
                </a:solidFill>
              </a:rPr>
              <a:t>December 2019</a:t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(K Escobar review) </a:t>
            </a:r>
          </a:p>
        </p:txBody>
      </p:sp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135032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200"/>
              </a:spcAft>
              <a:tabLst>
                <a:tab pos="1939925" algn="l"/>
              </a:tabLst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4A7C25F-1B31-4E2C-994D-80A66944E2F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85521"/>
              </p:ext>
            </p:extLst>
          </p:nvPr>
        </p:nvGraphicFramePr>
        <p:xfrm>
          <a:off x="416709" y="763047"/>
          <a:ext cx="8310582" cy="54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291">
                  <a:extLst>
                    <a:ext uri="{9D8B030D-6E8A-4147-A177-3AD203B41FA5}">
                      <a16:colId xmlns:a16="http://schemas.microsoft.com/office/drawing/2014/main" val="1741667521"/>
                    </a:ext>
                  </a:extLst>
                </a:gridCol>
                <a:gridCol w="4155291">
                  <a:extLst>
                    <a:ext uri="{9D8B030D-6E8A-4147-A177-3AD203B41FA5}">
                      <a16:colId xmlns:a16="http://schemas.microsoft.com/office/drawing/2014/main" val="2851792435"/>
                    </a:ext>
                  </a:extLst>
                </a:gridCol>
              </a:tblGrid>
              <a:tr h="106293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8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3 	</a:t>
                      </a:r>
                      <a:r>
                        <a:rPr lang="en-US" sz="28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New, Maintain Existing</a:t>
                      </a:r>
                      <a:r>
                        <a:rPr lang="en-US" sz="4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4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</a:t>
                      </a: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ools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sustained - NIEM model releases only (time limited)</a:t>
                      </a:r>
                      <a:endParaRPr lang="en-US" sz="180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tool redesign</a:t>
                      </a:r>
                      <a:r>
                        <a:rPr lang="en-US" sz="1800" i="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non-proprietary source code</a:t>
                      </a:r>
                      <a:endParaRPr lang="en-US" sz="1800" i="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endParaRPr lang="en-US" sz="18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16434"/>
                  </a:ext>
                </a:extLst>
              </a:tr>
              <a:tr h="30825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30188" marR="0" lvl="1" indent="-2301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0188" algn="l"/>
                        </a:tabLst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Provides artifacts that support   JSON and UML in near-term</a:t>
                      </a:r>
                    </a:p>
                    <a:p>
                      <a:pPr marL="230188" lvl="1" indent="-230188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	</a:t>
                      </a:r>
                      <a:r>
                        <a:rPr lang="en-US" sz="18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 tool architecture: </a:t>
                      </a:r>
                      <a:br>
                        <a:rPr lang="en-US" sz="18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Deployable to multiple environments; </a:t>
                      </a:r>
                      <a:r>
                        <a:rPr lang="en-US" sz="16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non-proprietary</a:t>
                      </a:r>
                      <a:r>
                        <a:rPr lang="en-US" sz="16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source code</a:t>
                      </a:r>
                      <a:r>
                        <a:rPr lang="en-US" sz="16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1600" b="1" kern="12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modular</a:t>
                      </a:r>
                      <a:endParaRPr lang="en-US" sz="1600" b="1" kern="120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30188" lvl="1" indent="-230188" algn="l" defTabSz="4572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kern="12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Improved</a:t>
                      </a:r>
                      <a:r>
                        <a:rPr lang="en-US" sz="1800" b="1" kern="12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functionality and user experience</a:t>
                      </a:r>
                    </a:p>
                    <a:p>
                      <a:pPr marL="230188" lvl="1" indent="-230188" algn="l" defTabSz="4572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sz="1800" b="1" kern="12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Can be scaled up with increased resources</a:t>
                      </a:r>
                      <a:endParaRPr lang="en-US" sz="1800" b="1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1963" indent="-231775">
                        <a:spcAft>
                          <a:spcPts val="600"/>
                        </a:spcAft>
                        <a:buNone/>
                        <a:tabLst/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61963" indent="-231775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20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resource reallocation</a:t>
                      </a:r>
                    </a:p>
                    <a:p>
                      <a:pPr marL="461963" lvl="1" indent="-231775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environments must be maintained for period of time</a:t>
                      </a:r>
                    </a:p>
                    <a:p>
                      <a:pPr marL="461963" marR="0" lvl="1" indent="-23177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training for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designers, developers, and implementers</a:t>
                      </a:r>
                      <a:endParaRPr lang="en-US" sz="1800" b="1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687652"/>
                  </a:ext>
                </a:extLst>
              </a:tr>
              <a:tr h="394803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Effort: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NMO and Domain ‒ Medium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B8B8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4788"/>
                  </a:ext>
                </a:extLst>
              </a:tr>
              <a:tr h="394803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Three-phased approach over five years</a:t>
                      </a:r>
                      <a:endPara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35161"/>
                  </a:ext>
                </a:extLst>
              </a:tr>
              <a:tr h="459917">
                <a:tc gridSpan="2">
                  <a:txBody>
                    <a:bodyPr/>
                    <a:lstStyle/>
                    <a:p>
                      <a:pPr marL="684213" marR="0" lvl="0" indent="-684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Resource allocation could delay future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releases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135032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200"/>
              </a:spcAft>
              <a:tabLst>
                <a:tab pos="1939925" algn="l"/>
              </a:tabLst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4A7C25F-1B31-4E2C-994D-80A66944E2F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40282"/>
              </p:ext>
            </p:extLst>
          </p:nvPr>
        </p:nvGraphicFramePr>
        <p:xfrm>
          <a:off x="416709" y="1043708"/>
          <a:ext cx="8450200" cy="478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100">
                  <a:extLst>
                    <a:ext uri="{9D8B030D-6E8A-4147-A177-3AD203B41FA5}">
                      <a16:colId xmlns:a16="http://schemas.microsoft.com/office/drawing/2014/main" val="1741667521"/>
                    </a:ext>
                  </a:extLst>
                </a:gridCol>
                <a:gridCol w="4225100">
                  <a:extLst>
                    <a:ext uri="{9D8B030D-6E8A-4147-A177-3AD203B41FA5}">
                      <a16:colId xmlns:a16="http://schemas.microsoft.com/office/drawing/2014/main" val="2851792435"/>
                    </a:ext>
                  </a:extLst>
                </a:gridCol>
              </a:tblGrid>
              <a:tr h="1051222">
                <a:tc gridSpan="2">
                  <a:txBody>
                    <a:bodyPr/>
                    <a:lstStyle/>
                    <a:p>
                      <a:pPr marL="1376363" marR="0" lvl="0" indent="-1376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8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4 	</a:t>
                      </a:r>
                      <a:r>
                        <a:rPr lang="en-US" sz="28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New, </a:t>
                      </a:r>
                      <a:r>
                        <a:rPr lang="en-US" sz="28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Modernize Existing</a:t>
                      </a:r>
                      <a:r>
                        <a:rPr lang="en-US" sz="28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endParaRPr lang="en-US" sz="2800" i="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376363" marR="0" lvl="0" indent="-1376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Current tools upgraded to address 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gaps</a:t>
                      </a:r>
                    </a:p>
                    <a:p>
                      <a:pPr marL="1376363" marR="0" lvl="0" indent="-1376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Cloud-enabled - complete tool redesign</a:t>
                      </a:r>
                      <a:r>
                        <a:rPr lang="en-US" sz="1800" i="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non-proprietary source code</a:t>
                      </a:r>
                      <a:endParaRPr lang="en-US" sz="1800" i="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endParaRPr lang="en-US" sz="18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16434"/>
                  </a:ext>
                </a:extLst>
              </a:tr>
              <a:tr h="2452790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None/>
                        <a:tabLst>
                          <a:tab pos="230188" algn="l"/>
                          <a:tab pos="461963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redesign</a:t>
                      </a:r>
                      <a:endParaRPr lang="en-US" sz="1800" b="1" baseline="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None/>
                        <a:tabLst>
                          <a:tab pos="230188" algn="l"/>
                          <a:tab pos="461963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utomated IEPD lifecycle</a:t>
                      </a:r>
                      <a:endParaRPr lang="en-US" sz="1800" b="1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spcAft>
                          <a:spcPts val="1200"/>
                        </a:spcAft>
                        <a:buNone/>
                        <a:tabLst>
                          <a:tab pos="230188" algn="l"/>
                          <a:tab pos="461963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Non-proprietary source 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30188" indent="-230188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addition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 allocation</a:t>
                      </a:r>
                    </a:p>
                    <a:p>
                      <a:pPr marL="230188" lvl="1" indent="-230188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environments must be maintained for period of time</a:t>
                      </a:r>
                    </a:p>
                    <a:p>
                      <a:pPr marL="230188" marR="0" lvl="1" indent="-2301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230188" algn="l"/>
                        </a:tabLst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training for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designers, developers, and implementers</a:t>
                      </a:r>
                      <a:endParaRPr lang="en-US" sz="1800" b="1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687652"/>
                  </a:ext>
                </a:extLst>
              </a:tr>
              <a:tr h="391243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Effort: 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NMO ‒ High / Domain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‒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Low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B8B8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4788"/>
                  </a:ext>
                </a:extLst>
              </a:tr>
              <a:tr h="391243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Three-phased approach over five years</a:t>
                      </a:r>
                      <a:endPara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35161"/>
                  </a:ext>
                </a:extLst>
              </a:tr>
              <a:tr h="46971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Without additional funding, work will exceed five years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91" y="272934"/>
            <a:ext cx="8580582" cy="12000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1371600" algn="l"/>
              </a:tabLst>
            </a:pPr>
            <a:r>
              <a:rPr lang="en-US" sz="33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NMO </a:t>
            </a:r>
            <a:r>
              <a:rPr lang="en-US" sz="33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</a:t>
            </a:r>
            <a:r>
              <a:rPr lang="en-US" sz="33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3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31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COA 3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27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tools, </a:t>
            </a:r>
            <a:r>
              <a:rPr lang="en-US" sz="27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 Existing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4A7C25F-1B31-4E2C-994D-80A66944E2F4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91443"/>
              </p:ext>
            </p:extLst>
          </p:nvPr>
        </p:nvGraphicFramePr>
        <p:xfrm>
          <a:off x="378690" y="1702021"/>
          <a:ext cx="858058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687">
                  <a:extLst>
                    <a:ext uri="{9D8B030D-6E8A-4147-A177-3AD203B41FA5}">
                      <a16:colId xmlns:a16="http://schemas.microsoft.com/office/drawing/2014/main" val="1741667521"/>
                    </a:ext>
                  </a:extLst>
                </a:gridCol>
                <a:gridCol w="221894">
                  <a:extLst>
                    <a:ext uri="{9D8B030D-6E8A-4147-A177-3AD203B41FA5}">
                      <a16:colId xmlns:a16="http://schemas.microsoft.com/office/drawing/2014/main" val="2181257863"/>
                    </a:ext>
                  </a:extLst>
                </a:gridCol>
              </a:tblGrid>
              <a:tr h="232845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u="non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</a:t>
                      </a:r>
                      <a:r>
                        <a:rPr lang="en-US" sz="2400" u="none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Steps </a:t>
                      </a:r>
                    </a:p>
                    <a:p>
                      <a:pPr marL="176213" indent="-176213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3768725" algn="l"/>
                        </a:tabLst>
                      </a:pPr>
                      <a:r>
                        <a:rPr lang="en-US" sz="2000" u="none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Stand-up tiger team (domain SMEs)</a:t>
                      </a:r>
                    </a:p>
                    <a:p>
                      <a:pPr marL="176213" marR="0" lvl="0" indent="-176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768725" algn="l"/>
                        </a:tabLst>
                        <a:defRPr/>
                      </a:pPr>
                      <a:r>
                        <a:rPr lang="en-US" sz="2000" u="none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Codify three-phased tool strategy </a:t>
                      </a:r>
                    </a:p>
                    <a:p>
                      <a:pPr marL="176213" marR="0" lvl="0" indent="-176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768725" algn="l"/>
                        </a:tabLst>
                        <a:defRPr/>
                      </a:pPr>
                      <a:r>
                        <a:rPr lang="en-US" sz="2000" u="none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Establish actions with milestones</a:t>
                      </a:r>
                    </a:p>
                    <a:p>
                      <a:pPr marL="176213" marR="0" lvl="0" indent="-176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768725" algn="l"/>
                        </a:tabLst>
                        <a:defRPr/>
                      </a:pPr>
                      <a:r>
                        <a:rPr lang="en-US" sz="2000" u="none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Establish deliverables to address tool gaps</a:t>
                      </a:r>
                      <a:endParaRPr lang="en-US" sz="1050" u="none" baseline="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6213" indent="-176213"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  <a:tabLst>
                          <a:tab pos="3768725" algn="l"/>
                        </a:tabLst>
                      </a:pPr>
                      <a:r>
                        <a:rPr lang="en-US" sz="2000" u="none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 milestone status to ESC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u="none" baseline="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87652"/>
                  </a:ext>
                </a:extLst>
              </a:tr>
              <a:tr h="61591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Effort: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Balanced “Medium” LOE for NMO and Domains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B8B8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4788"/>
                  </a:ext>
                </a:extLst>
              </a:tr>
              <a:tr h="105156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Three-phased approach over five years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ESC Decision:     </a:t>
                      </a:r>
                      <a:r>
                        <a:rPr lang="en-US" alt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___</a:t>
                      </a:r>
                      <a:r>
                        <a:rPr lang="en-US" altLang="en-US" sz="24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</a:t>
                      </a:r>
                      <a:r>
                        <a:rPr lang="en-US" alt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___</a:t>
                      </a:r>
                      <a:r>
                        <a:rPr lang="en-US" altLang="en-US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Disapprove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72168"/>
                  </a:ext>
                </a:extLst>
              </a:tr>
              <a:tr h="21031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9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383969"/>
            <a:ext cx="8229600" cy="655698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Niem TOOLS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90945" y="1039667"/>
            <a:ext cx="8229600" cy="4653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Conformance Testing Assistant – ConTesA 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Assists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developers by automatically identifying potential locations of non-conformance within IEPD artifact using the NIEM NDR and IEPD specifications. (Proprietary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Management (EIM)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v1.0 Tool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– EeS 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users to browse the NIEM model and enable functions to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NIEM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IEPD life-cycle. The tool has features for model discovery and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expansion,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along with the ability to generate schema subsets and validate the schema subset against NIEM conformance targets. (Proprietary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Migration Assistance 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assistance for want-list migration.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Proprietary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Movement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those users who would like to leverage only the NIEM terms and definitions when building custom JSON objects for a lightweight exchange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(Open Source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NIEM Java Binding Tool 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consistent bindings to Java objects for NIEM schema subsets and extension schema documents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(Open Source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Schema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Subset Generation Tool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SSGT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users to search through the NIEM data model and build a NIEM subset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(Proprietary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Sparx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Systems Enterprise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Architect is a UML Modeling tool. Users build their IEPDs to generate the subset schemas from the model to produce exchange files, static artifacts, metadata and catalog files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(Proprietary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Visual NIEM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Displays NIEM elements in a graphical format, as a large wheel.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383969"/>
            <a:ext cx="8229600" cy="655698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Niem TOOLS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supported UP TO NIEM 3.0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90945" y="1059292"/>
            <a:ext cx="8229600" cy="4653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MagicDraw – Cameo NIEM Plugin 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existing NIEM artifacts and helps produce a UML model ready for reuse. The plugin makes it easy to find,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and subset elements from reference namespaces and existing NIEM IEPD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(Proprietary)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NIEM Wayfarer </a:t>
            </a:r>
            <a:endParaRPr lang="en-US" sz="14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search and discovery for the NIEM data model with detailed information for each element and type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(Limited usage; code available on request, but not publicly available)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CAM Editor Toolkit 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with building and deploying information exchanges and Open Data APIs using NIEM and XML or JSON with SQL.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(Open Source)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Crossflo CDX ExchangeBuilder 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processes and reduces the time associated with creating NIEM MPDs, IEPD’s and LEXS Digest messages. It provides full lifecycle management of all exchange artifacts, built upon a pure XML semantic metadata registry. (Proprietary)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680892"/>
            <a:ext cx="8229600" cy="8113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600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00050" y="1489075"/>
            <a:ext cx="8343900" cy="4445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Strategy Today</a:t>
            </a:r>
            <a:endParaRPr lang="en-US" sz="2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Toolset Gaps</a:t>
            </a: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Courses of Action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473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176" y="246857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</a:pP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strategy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5176" y="1566527"/>
            <a:ext cx="8613647" cy="370087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a comprehensive, end-to-end, automated NIEM toolset enabling our customers with the ability create all associated artifacts within the IEPD lifecycle</a:t>
            </a:r>
            <a:endParaRPr lang="en-US" spc="-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E3A4CFA7-2FF2-4777-9280-A9E93C4382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35" y="66081"/>
            <a:ext cx="8229600" cy="811358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Tool strategy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spc="-5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we are today</a:t>
            </a:r>
            <a:r>
              <a:rPr lang="en-US" spc="-5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pc="-5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cap="none" spc="-5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Non-integrated, Partial Solution Toolset </a:t>
            </a:r>
            <a:r>
              <a:rPr lang="en-US" spc="-5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pc="-5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-5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pc="-5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468119E-B8CF-440D-A35D-1A86A38563C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56" y="1317452"/>
            <a:ext cx="4106700" cy="41148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 bwMode="auto">
          <a:xfrm>
            <a:off x="6949463" y="1428927"/>
            <a:ext cx="1920240" cy="976394"/>
          </a:xfrm>
          <a:prstGeom prst="wedgeRectCallout">
            <a:avLst>
              <a:gd name="adj1" fmla="val -140043"/>
              <a:gd name="adj2" fmla="val 1336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176213" indent="-120650"/>
            <a:r>
              <a:rPr lang="en-US" sz="1200" b="1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Scenario </a:t>
            </a:r>
            <a:r>
              <a:rPr lang="en-US" sz="1200" b="1" dirty="0">
                <a:solidFill>
                  <a:srgbClr val="020A0E"/>
                </a:solidFill>
                <a:latin typeface="Arial Narrow" panose="020B0606020202030204" pitchFamily="34" charset="0"/>
              </a:rPr>
              <a:t>Planning</a:t>
            </a:r>
          </a:p>
          <a:p>
            <a:pPr marL="176213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UML Modeling </a:t>
            </a: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Tools</a:t>
            </a:r>
          </a:p>
          <a:p>
            <a:pPr marL="176213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Visio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  <a:p>
            <a:pPr marL="176213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MS Office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927551" y="2811709"/>
            <a:ext cx="1920240" cy="1215346"/>
          </a:xfrm>
          <a:prstGeom prst="wedgeRectCallout">
            <a:avLst>
              <a:gd name="adj1" fmla="val -78801"/>
              <a:gd name="adj2" fmla="val -26594"/>
            </a:avLst>
          </a:prstGeom>
          <a:solidFill>
            <a:schemeClr val="bg1"/>
          </a:solidFill>
          <a:ln w="38100" cmpd="sng">
            <a:solidFill>
              <a:srgbClr val="C00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ctr" anchorCtr="0"/>
          <a:lstStyle/>
          <a:p>
            <a:pPr marL="176213" indent="-120650">
              <a:tabLst>
                <a:tab pos="176213" algn="l"/>
              </a:tabLst>
            </a:pPr>
            <a:r>
              <a:rPr lang="en-US" sz="1200" b="1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Analyze </a:t>
            </a:r>
            <a:r>
              <a:rPr lang="en-US" sz="1200" b="1" dirty="0">
                <a:solidFill>
                  <a:srgbClr val="020A0E"/>
                </a:solidFill>
                <a:latin typeface="Arial Narrow" panose="020B0606020202030204" pitchFamily="34" charset="0"/>
              </a:rPr>
              <a:t>Requirements</a:t>
            </a:r>
          </a:p>
          <a:p>
            <a:pPr marL="176213" indent="-120650">
              <a:tabLst>
                <a:tab pos="176213" algn="l"/>
              </a:tabLst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UML Modeling Tools</a:t>
            </a:r>
          </a:p>
          <a:p>
            <a:pPr marL="176213" indent="-120650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Visio</a:t>
            </a:r>
          </a:p>
          <a:p>
            <a:pPr marL="176213" indent="-120650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MS Office</a:t>
            </a:r>
          </a:p>
          <a:p>
            <a:pPr marL="176213" indent="-120650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ReQtest</a:t>
            </a: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, Qualtrics Core, </a:t>
            </a: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Confluence …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927552" y="4734797"/>
            <a:ext cx="1920239" cy="1065639"/>
          </a:xfrm>
          <a:prstGeom prst="wedgeRectCallout">
            <a:avLst>
              <a:gd name="adj1" fmla="val -79605"/>
              <a:gd name="adj2" fmla="val -70873"/>
            </a:avLst>
          </a:prstGeom>
          <a:solidFill>
            <a:schemeClr val="bg1"/>
          </a:solidFill>
          <a:ln w="38100">
            <a:solidFill>
              <a:srgbClr val="FFFF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176213" indent="-120650"/>
            <a:r>
              <a:rPr lang="en-US" sz="1200" b="1" dirty="0">
                <a:solidFill>
                  <a:srgbClr val="020A0E"/>
                </a:solidFill>
                <a:latin typeface="Arial Narrow" panose="020B0606020202030204" pitchFamily="34" charset="0"/>
              </a:rPr>
              <a:t>Map &amp;</a:t>
            </a:r>
            <a:r>
              <a:rPr lang="en-US" sz="1200" b="1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 </a:t>
            </a:r>
            <a:r>
              <a:rPr lang="en-US" sz="1200" b="1" dirty="0">
                <a:solidFill>
                  <a:srgbClr val="020A0E"/>
                </a:solidFill>
                <a:latin typeface="Arial Narrow" panose="020B0606020202030204" pitchFamily="34" charset="0"/>
              </a:rPr>
              <a:t>Model</a:t>
            </a: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Mapping Spreadsheet</a:t>
            </a: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Schema Subset Generation Tool (SSGT)</a:t>
            </a: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20A0E"/>
                </a:solidFill>
                <a:latin typeface="Arial Narrow" panose="020B0606020202030204" pitchFamily="34" charset="0"/>
              </a:rPr>
              <a:t>Movement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11642" y="1459344"/>
            <a:ext cx="1920240" cy="945977"/>
          </a:xfrm>
          <a:prstGeom prst="wedgeRectCallout">
            <a:avLst>
              <a:gd name="adj1" fmla="val 95995"/>
              <a:gd name="adj2" fmla="val 83371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ctr" anchorCtr="0"/>
          <a:lstStyle/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Publish &amp; Implement</a:t>
            </a: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XML</a:t>
            </a: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UML</a:t>
            </a: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JSON</a:t>
            </a: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spc="-50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ZIP File</a:t>
            </a: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563767" y="4251917"/>
            <a:ext cx="1920241" cy="1288441"/>
          </a:xfrm>
          <a:prstGeom prst="wedgeRectCallout">
            <a:avLst>
              <a:gd name="adj1" fmla="val 144114"/>
              <a:gd name="adj2" fmla="val -31811"/>
            </a:avLst>
          </a:prstGeom>
          <a:solidFill>
            <a:schemeClr val="bg1"/>
          </a:solidFill>
          <a:ln w="38100">
            <a:solidFill>
              <a:srgbClr val="FFFF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176213" indent="-120650"/>
            <a:r>
              <a:rPr lang="en-US" sz="1200" b="1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Build &amp; Validate</a:t>
            </a:r>
            <a:endParaRPr lang="en-US" sz="1200" b="1" dirty="0">
              <a:solidFill>
                <a:srgbClr val="020A0E"/>
              </a:solidFill>
              <a:latin typeface="Arial Narrow" panose="020B0606020202030204" pitchFamily="34" charset="0"/>
            </a:endParaRP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SSGT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Code List Generation Tool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NIEM Conformance Tool (ConTesA)</a:t>
            </a:r>
          </a:p>
          <a:p>
            <a:pPr marL="176213" lvl="1" indent="-1206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Migration Tool</a:t>
            </a:r>
            <a:endParaRPr lang="en-US" sz="1200" dirty="0">
              <a:solidFill>
                <a:srgbClr val="020A0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4668" y="5540358"/>
            <a:ext cx="1516076" cy="677108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0A0E"/>
                </a:solidFill>
                <a:latin typeface="Arial Narrow" panose="020B0606020202030204" pitchFamily="34" charset="0"/>
              </a:rPr>
              <a:t>Legend</a:t>
            </a:r>
          </a:p>
          <a:p>
            <a:pPr>
              <a:tabLst>
                <a:tab pos="176213" algn="l"/>
              </a:tabLst>
            </a:pPr>
            <a:r>
              <a:rPr lang="en-US" sz="12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● 	</a:t>
            </a:r>
            <a:r>
              <a:rPr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Automated tools</a:t>
            </a:r>
          </a:p>
          <a:p>
            <a:pPr>
              <a:tabLst>
                <a:tab pos="176213" algn="l"/>
              </a:tabLst>
            </a:pPr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●</a:t>
            </a:r>
            <a:r>
              <a:rPr lang="en-US" sz="12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	Manual tools</a:t>
            </a:r>
            <a:endParaRPr lang="en-US" sz="12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563768" y="2900218"/>
            <a:ext cx="1920240" cy="920575"/>
          </a:xfrm>
          <a:prstGeom prst="wedgeRectCallout">
            <a:avLst>
              <a:gd name="adj1" fmla="val 82967"/>
              <a:gd name="adj2" fmla="val 43665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ctr" anchorCtr="0"/>
          <a:lstStyle/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176213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Assemble &amp; Document</a:t>
            </a:r>
            <a:endParaRPr lang="en-US" sz="1200" b="1" dirty="0">
              <a:solidFill>
                <a:srgbClr val="000000"/>
              </a:solidFill>
              <a:latin typeface="Arial Narrow" panose="020B0606020202030204" pitchFamily="34" charset="0"/>
              <a:cs typeface="Arial"/>
            </a:endParaRP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spc="-5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UML</a:t>
            </a:r>
            <a:endParaRPr lang="en-US" sz="1200" spc="-50" dirty="0">
              <a:solidFill>
                <a:srgbClr val="000000"/>
              </a:solidFill>
              <a:latin typeface="Arial Narrow" panose="020B0606020202030204" pitchFamily="34" charset="0"/>
              <a:cs typeface="Arial"/>
            </a:endParaRP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spc="-5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Visio</a:t>
            </a: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spc="-5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MS Office</a:t>
            </a:r>
            <a:endParaRPr lang="en-US" sz="1200" spc="-50" dirty="0">
              <a:solidFill>
                <a:srgbClr val="000000"/>
              </a:solidFill>
              <a:latin typeface="Arial Narrow" panose="020B0606020202030204" pitchFamily="34" charset="0"/>
              <a:cs typeface="Arial"/>
            </a:endParaRPr>
          </a:p>
          <a:p>
            <a:pPr marL="176213" indent="-1206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200" spc="-50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ZIP </a:t>
            </a:r>
            <a:r>
              <a:rPr lang="en-US" sz="1200" spc="-5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Tools</a:t>
            </a:r>
            <a:endParaRPr lang="en-US" sz="1200" spc="-50" dirty="0">
              <a:solidFill>
                <a:srgbClr val="000000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8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44890"/>
            <a:ext cx="8229600" cy="569108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</a:pP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strategy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gaps </a:t>
            </a:r>
            <a:endParaRPr lang="en-US" sz="3600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61950" y="1516420"/>
            <a:ext cx="8420099" cy="4445000"/>
          </a:xfrm>
        </p:spPr>
        <p:txBody>
          <a:bodyPr>
            <a:normAutofit/>
          </a:bodyPr>
          <a:lstStyle/>
          <a:p>
            <a:pPr marL="230188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Limited ability to browse NIEM elements</a:t>
            </a:r>
          </a:p>
          <a:p>
            <a:pPr marL="230188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Limited automated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IEPD validation requires third party-purchased tool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Limited ability to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formats </a:t>
            </a:r>
            <a:b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(e.g., JSON, XML, UML, etc.)</a:t>
            </a: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Inadequate code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Requires redesign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IEPD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output</a:t>
            </a: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Limited ability to reuse</a:t>
            </a:r>
          </a:p>
          <a:p>
            <a:pPr marL="230188" lvl="1" indent="-230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source code proprietary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741A7C9-E0F9-416F-B892-8CF3355AA3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176" y="261566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</a:pP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strategy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5176" y="1697326"/>
            <a:ext cx="8758751" cy="48323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efforts fit into existing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NIEM Management Office (NMO)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oversight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by leveraging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3088" lvl="1" indent="-2317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Executive Steering Committee guidance</a:t>
            </a:r>
          </a:p>
          <a:p>
            <a:pPr marL="573088" lvl="1" indent="-2317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NIEM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 Architecture Committee (NBAC)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direction &amp; input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3088" lvl="1" indent="-2317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NIEM Technical Architecture Committee (NTAC) direction &amp;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marL="573088" lvl="1" indent="-23177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Lead developer</a:t>
            </a:r>
          </a:p>
          <a:p>
            <a:pPr marL="573088" lvl="1" indent="-231775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community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tool vendor’s non-proprietary code available for download, use, and modification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E3A4CFA7-2FF2-4777-9280-A9E93C4382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2" y="32987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strategy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Courses </a:t>
            </a:r>
            <a:r>
              <a:rPr lang="en-US" sz="36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600" dirty="0" smtClean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lang="en-US" sz="3600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17883"/>
              </p:ext>
            </p:extLst>
          </p:nvPr>
        </p:nvGraphicFramePr>
        <p:xfrm>
          <a:off x="166809" y="1284137"/>
          <a:ext cx="8822482" cy="463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482">
                  <a:extLst>
                    <a:ext uri="{9D8B030D-6E8A-4147-A177-3AD203B41FA5}">
                      <a16:colId xmlns:a16="http://schemas.microsoft.com/office/drawing/2014/main" val="1264426993"/>
                    </a:ext>
                  </a:extLst>
                </a:gridCol>
              </a:tblGrid>
              <a:tr h="6090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of Action (COA)</a:t>
                      </a:r>
                      <a:r>
                        <a:rPr lang="en-US" sz="2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Related Activities</a:t>
                      </a:r>
                      <a:endParaRPr lang="en-US" sz="2400" b="1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71317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4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1 </a:t>
                      </a:r>
                      <a:r>
                        <a:rPr lang="en-US" sz="2400" b="1" strike="noStrike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	Status Quo</a:t>
                      </a:r>
                      <a:endParaRPr lang="en-US" sz="2400" b="1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143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Current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ools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sustained to follow NIEM model releases only</a:t>
                      </a:r>
                      <a:endParaRPr lang="en-US" sz="140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128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1144588" marR="0" lvl="0" indent="-11445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4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2 </a:t>
                      </a:r>
                      <a:r>
                        <a:rPr lang="en-US" sz="2400" b="1" strike="noStrik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sz="24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</a:t>
                      </a:r>
                      <a:r>
                        <a:rPr lang="en-US" sz="2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 of Current Tools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	</a:t>
                      </a:r>
                      <a:b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Upgraded to address 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gaps </a:t>
                      </a:r>
                      <a:b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i="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Increased ability to browse NIEM elements, all code identified/documented</a:t>
                      </a:r>
                      <a:endParaRPr lang="en-US" sz="1400" i="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9151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4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</a:t>
                      </a:r>
                      <a:r>
                        <a:rPr lang="en-US" sz="2400" b="1" strike="noStrike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sz="2000" b="1" strike="noStrike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sz="2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New, Maintain Existing</a:t>
                      </a:r>
                      <a:br>
                        <a:rPr lang="en-US" sz="2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ools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sustained - NIEM model releases only (time limited)</a:t>
                      </a:r>
                      <a:endParaRPr lang="en-US" sz="140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Cloud-enabled environment - complete tool redesign</a:t>
                      </a:r>
                      <a:r>
                        <a:rPr lang="en-US" sz="1400" i="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non-proprietary source code</a:t>
                      </a:r>
                      <a:endParaRPr lang="en-US" sz="1400" i="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483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44588" algn="l"/>
                        </a:tabLst>
                        <a:defRPr/>
                      </a:pPr>
                      <a:r>
                        <a:rPr lang="en-US" sz="24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</a:t>
                      </a: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	</a:t>
                      </a:r>
                      <a:r>
                        <a:rPr lang="en-US" sz="24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New, </a:t>
                      </a: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Modernize Existing</a:t>
                      </a:r>
                      <a:endParaRPr lang="en-US" sz="1400" i="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144588" marR="0" lvl="0" indent="-10302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Current tools upgraded to address 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gaps</a:t>
                      </a:r>
                    </a:p>
                    <a:p>
                      <a:pPr marL="1144588" marR="0" lvl="0" indent="-10302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Cloud-enabled environment - complete tool redesign</a:t>
                      </a:r>
                      <a:r>
                        <a:rPr lang="en-US" sz="1400" i="0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non-proprietary source code</a:t>
                      </a:r>
                      <a:endParaRPr lang="en-US" sz="1400" i="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876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E46DBB53-6F72-4173-BD89-480B6EE3C44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135032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200"/>
              </a:spcAft>
              <a:tabLst>
                <a:tab pos="1939925" algn="l"/>
              </a:tabLst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33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4A7C25F-1B31-4E2C-994D-80A66944E2F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74563"/>
              </p:ext>
            </p:extLst>
          </p:nvPr>
        </p:nvGraphicFramePr>
        <p:xfrm>
          <a:off x="445491" y="855410"/>
          <a:ext cx="8310582" cy="471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291">
                  <a:extLst>
                    <a:ext uri="{9D8B030D-6E8A-4147-A177-3AD203B41FA5}">
                      <a16:colId xmlns:a16="http://schemas.microsoft.com/office/drawing/2014/main" val="1741667521"/>
                    </a:ext>
                  </a:extLst>
                </a:gridCol>
                <a:gridCol w="4155291">
                  <a:extLst>
                    <a:ext uri="{9D8B030D-6E8A-4147-A177-3AD203B41FA5}">
                      <a16:colId xmlns:a16="http://schemas.microsoft.com/office/drawing/2014/main" val="2851792435"/>
                    </a:ext>
                  </a:extLst>
                </a:gridCol>
              </a:tblGrid>
              <a:tr h="82296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1 Status Quo</a:t>
                      </a:r>
                    </a:p>
                    <a:p>
                      <a:pPr marL="234950" marR="0" lvl="0" indent="-2349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234950" algn="l"/>
                        </a:tabLst>
                        <a:defRPr/>
                      </a:pP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</a:t>
                      </a: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ools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sustained to follow NIEM model releases only</a:t>
                      </a:r>
                      <a:endParaRPr lang="en-US" sz="180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endParaRPr lang="en-US" sz="18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16434"/>
                  </a:ext>
                </a:extLst>
              </a:tr>
              <a:tr h="239394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34950" indent="-234950">
                        <a:spcAft>
                          <a:spcPts val="12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additional resource reallocation required</a:t>
                      </a:r>
                    </a:p>
                    <a:p>
                      <a:pPr marL="234950" indent="-234950">
                        <a:spcAft>
                          <a:spcPts val="12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Maintain existing capabilities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24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Disadvantages </a:t>
                      </a:r>
                      <a:endParaRPr lang="en-US" sz="1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30188" indent="-230188">
                        <a:spcAft>
                          <a:spcPts val="6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Domains develop tools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independently</a:t>
                      </a:r>
                    </a:p>
                    <a:p>
                      <a:pPr marL="230188" indent="-230188">
                        <a:spcAft>
                          <a:spcPts val="6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ability to browse all NIEM elements </a:t>
                      </a:r>
                    </a:p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Proprietary software, outdated 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68765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Effort: 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NMO ‒ Low / Domain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‒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B8B8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478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Follows NIEM model release schedule</a:t>
                      </a:r>
                      <a:endPara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351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684213" marR="0" lvl="0" indent="-684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Does not address gaps; does not provide a comprehensive, end-to-end NIEM toolset to efficiently create IEPDs and artifacts  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135032"/>
            <a:ext cx="8229600" cy="811358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200"/>
              </a:spcAft>
              <a:tabLst>
                <a:tab pos="1939925" algn="l"/>
              </a:tabLst>
            </a:pPr>
            <a:r>
              <a:rPr lang="en-US" dirty="0"/>
              <a:t>Tool </a:t>
            </a:r>
            <a:r>
              <a:rPr lang="en-US" dirty="0" smtClean="0"/>
              <a:t>strategy</a:t>
            </a:r>
            <a:br>
              <a:rPr lang="en-US" dirty="0" smtClean="0"/>
            </a:b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4A7C25F-1B31-4E2C-994D-80A66944E2F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81948"/>
              </p:ext>
            </p:extLst>
          </p:nvPr>
        </p:nvGraphicFramePr>
        <p:xfrm>
          <a:off x="416709" y="763047"/>
          <a:ext cx="8310582" cy="493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291">
                  <a:extLst>
                    <a:ext uri="{9D8B030D-6E8A-4147-A177-3AD203B41FA5}">
                      <a16:colId xmlns:a16="http://schemas.microsoft.com/office/drawing/2014/main" val="1741667521"/>
                    </a:ext>
                  </a:extLst>
                </a:gridCol>
                <a:gridCol w="4155291">
                  <a:extLst>
                    <a:ext uri="{9D8B030D-6E8A-4147-A177-3AD203B41FA5}">
                      <a16:colId xmlns:a16="http://schemas.microsoft.com/office/drawing/2014/main" val="2851792435"/>
                    </a:ext>
                  </a:extLst>
                </a:gridCol>
              </a:tblGrid>
              <a:tr h="112117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 2 	</a:t>
                      </a:r>
                      <a:r>
                        <a:rPr lang="en-US" sz="2800" b="1" strike="noStrike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</a:t>
                      </a:r>
                      <a:r>
                        <a:rPr lang="en-US" sz="2800" b="1" baseline="0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 of Current Tools</a:t>
                      </a:r>
                      <a:endParaRPr lang="en-US" sz="2800" dirty="0" smtClean="0">
                        <a:solidFill>
                          <a:srgbClr val="1F49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tools upgraded to address </a:t>
                      </a:r>
                      <a: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gaps </a:t>
                      </a:r>
                      <a:br>
                        <a:rPr lang="en-US" sz="180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i="0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Increased ability to browse NIEM elements, all code identified/documented</a:t>
                      </a:r>
                      <a:endParaRPr lang="en-US" sz="1800" i="0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0188" algn="l"/>
                        </a:tabLst>
                      </a:pPr>
                      <a:endParaRPr lang="en-US" sz="18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16434"/>
                  </a:ext>
                </a:extLst>
              </a:tr>
              <a:tr h="2318327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rgbClr val="1F497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Advantages </a:t>
                      </a:r>
                      <a:endParaRPr lang="en-US" sz="20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Increased ability to browse all 	NIEM elements</a:t>
                      </a:r>
                    </a:p>
                    <a:p>
                      <a:pPr marL="176213" lvl="1" indent="-176213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0188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	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document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all code</a:t>
                      </a:r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7F7F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2000" b="1" dirty="0" smtClean="0">
                          <a:solidFill>
                            <a:srgbClr val="1F497D"/>
                          </a:solidFill>
                        </a:rPr>
                        <a:t>Disadvantages </a:t>
                      </a:r>
                      <a:endParaRPr lang="en-US" sz="20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30188" indent="-230188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4950" algn="l"/>
                          <a:tab pos="285750" algn="l"/>
                        </a:tabLs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</a:rPr>
                        <a:t>Requires resource reallocation</a:t>
                      </a:r>
                    </a:p>
                    <a:p>
                      <a:pPr marL="230188" lvl="1" indent="-230188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  <a:tabLst>
                          <a:tab pos="234950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</a:rPr>
                        <a:t>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</a:rPr>
                        <a:t>Requires training for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</a:rPr>
                        <a:t> designers, developers, and implementers</a:t>
                      </a:r>
                      <a:endParaRPr lang="en-US" sz="1800" b="1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230188" indent="-230188">
                        <a:spcAft>
                          <a:spcPts val="1200"/>
                        </a:spcAft>
                        <a:buFontTx/>
                        <a:buNone/>
                        <a:tabLst>
                          <a:tab pos="234950" algn="l"/>
                        </a:tabLs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- 	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</a:rPr>
                        <a:t>Proprietary software</a:t>
                      </a:r>
                      <a:r>
                        <a:rPr lang="en-US" sz="1800" b="1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7F7F7F"/>
                          </a:solidFill>
                        </a:rPr>
                        <a:t>not government-owned</a:t>
                      </a:r>
                      <a:endParaRPr lang="en-US" sz="1800" b="1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87652"/>
                  </a:ext>
                </a:extLst>
              </a:tr>
              <a:tr h="39577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Effort: 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NMO and Domain ‒ Medium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B8B8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94788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12-18 months</a:t>
                      </a:r>
                      <a:endPara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351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684213" marR="0" lvl="0" indent="-6842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  <a:tab pos="684213" algn="l"/>
                        </a:tabLst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	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Addresses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browsing gaps only; does not provide a comprehensive, end-to-end NIEM toolset to efficiently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IEPDs and artifacts 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5040</TotalTime>
  <Words>726</Words>
  <Application>Microsoft Office PowerPoint</Application>
  <PresentationFormat>On-screen Show (4:3)</PresentationFormat>
  <Paragraphs>188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Wingdings 2</vt:lpstr>
      <vt:lpstr>NIEM_white</vt:lpstr>
      <vt:lpstr>Office Theme</vt:lpstr>
      <vt:lpstr>PowerPoint Presentation</vt:lpstr>
      <vt:lpstr>Agenda</vt:lpstr>
      <vt:lpstr>Tool strategy Vision </vt:lpstr>
      <vt:lpstr>Tool strategy  Where we are today Non-integrated, Partial Solution Toolset   </vt:lpstr>
      <vt:lpstr>Tool strategy current gaps </vt:lpstr>
      <vt:lpstr>Tool strategy assumptions </vt:lpstr>
      <vt:lpstr>Tool strategy possible Courses of Action</vt:lpstr>
      <vt:lpstr>Tool strategy </vt:lpstr>
      <vt:lpstr>Tool strategy </vt:lpstr>
      <vt:lpstr>Tool strategy </vt:lpstr>
      <vt:lpstr>Tool strategy </vt:lpstr>
      <vt:lpstr>NMO Recommends  tool strategy COA 3  Build New tools, Maintain Existing   </vt:lpstr>
      <vt:lpstr>Back-up</vt:lpstr>
      <vt:lpstr>Niem TOOLS  </vt:lpstr>
      <vt:lpstr>Niem TOOLS  supported UP TO NIEM 3.0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Self, Linda L CTR (USA)</cp:lastModifiedBy>
  <cp:revision>452</cp:revision>
  <cp:lastPrinted>2019-12-04T16:22:48Z</cp:lastPrinted>
  <dcterms:created xsi:type="dcterms:W3CDTF">2011-09-16T18:18:47Z</dcterms:created>
  <dcterms:modified xsi:type="dcterms:W3CDTF">2019-12-05T17:12:52Z</dcterms:modified>
</cp:coreProperties>
</file>