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32" r:id="rId3"/>
    <p:sldId id="313" r:id="rId4"/>
    <p:sldId id="333" r:id="rId5"/>
    <p:sldId id="314" r:id="rId6"/>
    <p:sldId id="340" r:id="rId7"/>
    <p:sldId id="345" r:id="rId8"/>
    <p:sldId id="347" r:id="rId9"/>
    <p:sldId id="346" r:id="rId10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01163-627A-48D6-A3B7-2F6E9E1EDD74}" v="1123" dt="2019-05-01T03:14:06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B26D35D4-0383-904F-B4A1-D1BBED862F53}" type="datetimeFigureOut"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B214376-E63A-7348-9E4D-7503869AED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4376-E63A-7348-9E4D-7503869AED1C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7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4376-E63A-7348-9E4D-7503869AED1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14376-E63A-7348-9E4D-7503869AED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7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4376-E63A-7348-9E4D-7503869AED1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4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14376-E63A-7348-9E4D-7503869AED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7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737A-1F97-6C45-A30B-6CBB8E9EF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FDD6F-60E5-7946-A43A-33DBC09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47CB-4E44-4849-BD4D-F6E3EF24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1F6B9-6138-D64D-8EF7-79440EC0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6A4E-F70F-AC4B-BA76-5F2FBADC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3882-473E-494E-85CD-4727DADE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BB06-0AA2-4C48-8483-0E298BAC5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50B07-AE8A-1146-BEBC-260A5BCA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F0AD2-F547-4F45-B989-845C38FD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64D7-9BEC-A741-8E28-5912BFD1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7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03D35-88DB-8D44-A2E6-08FFD460A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16804-3D48-974D-B53B-DBCCB7D7A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5273-1BCA-2246-BCE3-E03A40F0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EA7B-FDD0-B749-AE32-C8A7B561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7DF8-F178-8440-8078-91376138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34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8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142040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059D-D313-4E07-BFF9-7B4E804D0158}" type="datetime1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76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F939-5504-7145-B415-1D3D6118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399D-1805-694D-8284-600197C1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4983-B15E-5643-B793-8687BED5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47B97-B5C0-054B-94E5-2DDA18EF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74A9-8683-7646-BE86-D67A6C54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8F40-8BAF-1C4D-8507-785B3437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2B7AC-32A2-F246-BB16-3A26533BE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D3AE-D69B-3143-93EB-549C04A4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60DD-BBDD-E647-AB11-08CCC04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36EB-81A6-C144-91EB-D8782389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6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988D-9B36-4E4B-8170-749701DF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463E-E3F6-364C-947E-D6156E1B1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F579-CD94-4A42-A172-6EE1663DF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0CF53-79D8-3D40-BA74-DAFCE313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BA0AD-76E2-4948-B971-76331895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DA52C-048C-3E45-B7E4-1BB5A0F9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6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379B-AAF0-EE4F-9400-DE1684CB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1331E-CDD4-0A48-88E8-ECFA6D607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9FB3E-342D-4343-B307-7092974DF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E18EB-8A21-2B45-9ABD-D54B86F1D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79242-CD46-2947-9E17-ED0D5892A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ED300-1E05-AC4B-94A9-4784B823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2DB1D-9D30-6940-89E2-BF2EE054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07472-501B-DA4E-9FEF-267BB933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AEE6-4914-F64B-8154-4332F747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D0A4C-CB08-C64E-8D55-35039691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DB7C2-9346-2D44-B247-D1D0FF64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7152B-238E-284D-83A4-30B396E3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0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30D62-9951-9547-A60F-C08B8B57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3CEA7-2662-AD43-8CF6-6AF6DFE4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79C09-0CED-3949-A12A-4EB817E0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1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63B3-1869-7841-8DF4-C41931D0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8C41C-9C42-264A-8A82-ED2FDC49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CEED3-E659-D148-8C9C-11A38AC5A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EB052-5028-1345-B636-AB4EE980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C1B73-C5C3-7145-8395-FC10BFF5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B5638-5AAD-F844-8848-A63994D8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2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E94F-9EB8-3246-875C-B1D2ABCB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41268-688D-A84E-A57E-078ECC96B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F9A10-28AD-3542-A2C9-DC2C0E8C3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3D6F5-18CE-E049-9FF2-2EB8CF9D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7BD6D-CC1F-7F44-B523-3143D075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C77DD-B272-364B-A9A5-4DFD905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5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83A84-FCC7-874C-9351-FE8FB132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1BDAD-5021-D14A-89C2-61C5F344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4E14D-4E71-7B4D-90F5-B51F81D69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6B17-E995-2F4D-B31C-200DF1E5504C}" type="datetimeFigureOut"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77DC-AE28-E140-9866-67D69C5C6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9E90-02D6-D649-8FC4-38D367D9C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ather.d.grace2.civ@mail.mi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F25-A646-9A45-83F6-70F556C0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387" y="706727"/>
            <a:ext cx="997527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NIEM MO Community Tools Update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IEPD Tooling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55595" y="2982919"/>
            <a:ext cx="4154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dirty="0" smtClean="0">
                <a:solidFill>
                  <a:srgbClr val="8B8B8B">
                    <a:lumMod val="75000"/>
                  </a:srgbClr>
                </a:solidFill>
                <a:latin typeface="Arial"/>
              </a:rPr>
              <a:t>Mr. Lanzo Wallace</a:t>
            </a:r>
            <a:endParaRPr lang="en-US" dirty="0">
              <a:solidFill>
                <a:srgbClr val="8B8B8B">
                  <a:lumMod val="75000"/>
                </a:srgbClr>
              </a:solidFill>
              <a:latin typeface="Arial"/>
            </a:endParaRPr>
          </a:p>
          <a:p>
            <a:pPr lvl="0" defTabSz="457200">
              <a:defRPr/>
            </a:pPr>
            <a:r>
              <a:rPr lang="en-US" dirty="0">
                <a:solidFill>
                  <a:srgbClr val="8B8B8B">
                    <a:lumMod val="75000"/>
                  </a:srgbClr>
                </a:solidFill>
                <a:latin typeface="Arial"/>
              </a:rPr>
              <a:t>Joint Staff J6, DDC5I, Data &amp; Services</a:t>
            </a:r>
          </a:p>
          <a:p>
            <a:pPr lvl="0" defTabSz="457200">
              <a:defRPr/>
            </a:pPr>
            <a:r>
              <a:rPr lang="en-US" dirty="0" smtClean="0">
                <a:solidFill>
                  <a:srgbClr val="8B8B8B">
                    <a:lumMod val="75000"/>
                  </a:srgbClr>
                </a:solidFill>
                <a:latin typeface="Arial"/>
              </a:rPr>
              <a:t>757-836-8090</a:t>
            </a:r>
            <a:endParaRPr lang="en-US" dirty="0">
              <a:solidFill>
                <a:srgbClr val="8B8B8B">
                  <a:lumMod val="75000"/>
                </a:srgbClr>
              </a:solidFill>
              <a:latin typeface="Arial"/>
            </a:endParaRPr>
          </a:p>
          <a:p>
            <a:pPr lvl="0" defTabSz="457200">
              <a:defRPr/>
            </a:pPr>
            <a:r>
              <a:rPr lang="en-US" dirty="0" smtClean="0">
                <a:solidFill>
                  <a:srgbClr val="8B8B8B"/>
                </a:solidFill>
                <a:latin typeface="Arial"/>
                <a:hlinkClick r:id="rId3"/>
              </a:rPr>
              <a:t>Lanzo.wallace.civ@mail.mil</a:t>
            </a:r>
            <a:endParaRPr lang="en-US" dirty="0">
              <a:solidFill>
                <a:srgbClr val="8B8B8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0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4225-27D6-4A1D-BA4A-709FD833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cs typeface="Calibri Light"/>
              </a:rPr>
              <a:t>Agenda</a:t>
            </a:r>
            <a:r>
              <a:rPr lang="en-US" dirty="0">
                <a:cs typeface="Calibri Light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CF045-9A52-4FA4-9D1E-6FD3CF54EF6D}"/>
              </a:ext>
            </a:extLst>
          </p:cNvPr>
          <p:cNvSpPr txBox="1"/>
          <p:nvPr/>
        </p:nvSpPr>
        <p:spPr>
          <a:xfrm>
            <a:off x="1555173" y="2152650"/>
            <a:ext cx="457892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/>
              <a:t>Voice of the customer </a:t>
            </a:r>
          </a:p>
          <a:p>
            <a:pPr algn="l"/>
            <a:r>
              <a:rPr lang="en-US" dirty="0" smtClean="0"/>
              <a:t>Discuss Tool requirements  </a:t>
            </a:r>
          </a:p>
          <a:p>
            <a:pPr algn="l"/>
            <a:r>
              <a:rPr lang="en-US" dirty="0" smtClean="0"/>
              <a:t>Review COA`s</a:t>
            </a:r>
          </a:p>
          <a:p>
            <a:pPr algn="l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E356-8771-1647-8827-E21CE02D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Voice of the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0253-9E8A-164A-8647-EE1B1099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55" y="1885627"/>
            <a:ext cx="10515600" cy="3494088"/>
          </a:xfrm>
        </p:spPr>
        <p:txBody>
          <a:bodyPr/>
          <a:lstStyle/>
          <a:p>
            <a:r>
              <a:rPr lang="en-US" sz="1800" dirty="0" smtClean="0"/>
              <a:t>Automation </a:t>
            </a:r>
          </a:p>
          <a:p>
            <a:r>
              <a:rPr lang="en-US" sz="1800" dirty="0" smtClean="0"/>
              <a:t>Easy to use</a:t>
            </a:r>
          </a:p>
          <a:p>
            <a:r>
              <a:rPr lang="en-US" sz="1800" dirty="0" smtClean="0"/>
              <a:t>Open </a:t>
            </a:r>
            <a:r>
              <a:rPr lang="en-US" sz="1800" dirty="0"/>
              <a:t>source &amp; user-installable. </a:t>
            </a:r>
          </a:p>
          <a:p>
            <a:pPr lvl="0"/>
            <a:r>
              <a:rPr lang="en-US" sz="1800" dirty="0"/>
              <a:t>Accreditation in appropriate </a:t>
            </a:r>
            <a:r>
              <a:rPr lang="en-US" sz="1800" dirty="0" smtClean="0"/>
              <a:t>environments to facilitate tool creation .</a:t>
            </a:r>
            <a:endParaRPr lang="en-US" sz="1800" dirty="0"/>
          </a:p>
          <a:p>
            <a:pPr lvl="0"/>
            <a:r>
              <a:rPr lang="en-US" sz="1800" dirty="0"/>
              <a:t>Modular to support incremental improvements.</a:t>
            </a:r>
          </a:p>
          <a:p>
            <a:pPr lvl="0"/>
            <a:r>
              <a:rPr lang="en-US" sz="1800" dirty="0"/>
              <a:t>Support a self-service model.</a:t>
            </a:r>
          </a:p>
          <a:p>
            <a:pPr lvl="0"/>
            <a:r>
              <a:rPr lang="en-US" sz="1800" dirty="0"/>
              <a:t>Provide capabilities that satisfy the needs of the community and that aren't available from other tools.</a:t>
            </a:r>
          </a:p>
          <a:p>
            <a:r>
              <a:rPr lang="en-US" sz="1800" dirty="0">
                <a:cs typeface="Calibri" panose="020F0502020204030204"/>
              </a:rPr>
              <a:t>User friendly </a:t>
            </a:r>
            <a:endParaRPr lang="en-US" sz="1800" dirty="0" smtClean="0">
              <a:cs typeface="Calibri" panose="020F0502020204030204"/>
            </a:endParaRPr>
          </a:p>
          <a:p>
            <a:r>
              <a:rPr lang="en-US" sz="1800" dirty="0" smtClean="0">
                <a:cs typeface="Calibri" panose="020F0502020204030204"/>
              </a:rPr>
              <a:t>Third party tool hosting (e.g. </a:t>
            </a:r>
            <a:r>
              <a:rPr lang="en-US" sz="1800" dirty="0" err="1" smtClean="0">
                <a:cs typeface="Calibri" panose="020F0502020204030204"/>
              </a:rPr>
              <a:t>Sparx</a:t>
            </a:r>
            <a:r>
              <a:rPr lang="en-US" sz="1800" dirty="0" smtClean="0">
                <a:cs typeface="Calibri" panose="020F0502020204030204"/>
              </a:rPr>
              <a:t> EA, Magic Draw CAMEO plugin and Wayfarer)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766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52C0-511D-461D-BD32-3DAD3C4E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Where are we Today?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E91FA-9AA1-4AA8-BB5D-C91D17D97A27}"/>
              </a:ext>
            </a:extLst>
          </p:cNvPr>
          <p:cNvSpPr txBox="1"/>
          <p:nvPr/>
        </p:nvSpPr>
        <p:spPr>
          <a:xfrm>
            <a:off x="1036489" y="1690688"/>
            <a:ext cx="7616857" cy="71711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IEPD Creation</a:t>
            </a:r>
            <a:endParaRPr lang="en-US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cs typeface="Calibri"/>
              </a:rPr>
              <a:t>Not user friendly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cs typeface="Calibri"/>
              </a:rPr>
              <a:t>Does not generate NIEM-conformant JSON (e.g. using Movement)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cs typeface="Calibri"/>
              </a:rPr>
              <a:t>Does not have a UML model </a:t>
            </a:r>
            <a:endParaRPr lang="en-US" dirty="0">
              <a:cs typeface="Calibri"/>
            </a:endParaRPr>
          </a:p>
          <a:p>
            <a:pPr lvl="1"/>
            <a:endParaRPr lang="en-US" dirty="0" smtClean="0">
              <a:cs typeface="Calibri"/>
            </a:endParaRPr>
          </a:p>
          <a:p>
            <a:r>
              <a:rPr lang="en-US" b="1" dirty="0" smtClean="0">
                <a:cs typeface="Calibri"/>
              </a:rPr>
              <a:t>Existing </a:t>
            </a:r>
            <a:r>
              <a:rPr lang="en-US" b="1" dirty="0" smtClean="0">
                <a:cs typeface="Calibri"/>
              </a:rPr>
              <a:t>NIEM community tools</a:t>
            </a:r>
            <a:endParaRPr lang="en-US" b="1" dirty="0" smtClean="0">
              <a:cs typeface="Calibri"/>
            </a:endParaRPr>
          </a:p>
          <a:p>
            <a:pPr lvl="1"/>
            <a:r>
              <a:rPr lang="en-US" dirty="0" smtClean="0">
                <a:cs typeface="Calibri"/>
              </a:rPr>
              <a:t>Movement </a:t>
            </a:r>
          </a:p>
          <a:p>
            <a:pPr lvl="1"/>
            <a:r>
              <a:rPr lang="en-US" dirty="0" err="1" smtClean="0">
                <a:cs typeface="Calibri"/>
              </a:rPr>
              <a:t>ConTesA</a:t>
            </a:r>
            <a:r>
              <a:rPr lang="en-US" dirty="0" smtClean="0">
                <a:cs typeface="Calibri"/>
              </a:rPr>
              <a:t> </a:t>
            </a:r>
            <a:endParaRPr lang="en-US" dirty="0" smtClean="0">
              <a:cs typeface="Calibri"/>
            </a:endParaRPr>
          </a:p>
          <a:p>
            <a:pPr lvl="1"/>
            <a:r>
              <a:rPr lang="en-US" dirty="0" smtClean="0">
                <a:cs typeface="Calibri"/>
              </a:rPr>
              <a:t>SSGT</a:t>
            </a:r>
          </a:p>
          <a:p>
            <a:pPr lvl="1"/>
            <a:r>
              <a:rPr lang="en-US" dirty="0" smtClean="0">
                <a:cs typeface="Calibri"/>
              </a:rPr>
              <a:t>Mapping spreadsheet</a:t>
            </a:r>
          </a:p>
          <a:p>
            <a:endParaRPr lang="en-US" b="1" dirty="0" smtClean="0">
              <a:cs typeface="Calibri"/>
            </a:endParaRPr>
          </a:p>
          <a:p>
            <a:r>
              <a:rPr lang="en-US" b="1" dirty="0" smtClean="0">
                <a:cs typeface="Calibri"/>
              </a:rPr>
              <a:t>General XML/JSON/UML tools</a:t>
            </a:r>
          </a:p>
          <a:p>
            <a:pPr lvl="1"/>
            <a:r>
              <a:rPr lang="en-US" dirty="0" smtClean="0">
                <a:cs typeface="Calibri"/>
              </a:rPr>
              <a:t>Oxygen</a:t>
            </a:r>
          </a:p>
          <a:p>
            <a:pPr lvl="1"/>
            <a:r>
              <a:rPr lang="en-US" dirty="0" err="1" smtClean="0">
                <a:cs typeface="Calibri"/>
              </a:rPr>
              <a:t>SparxEA</a:t>
            </a:r>
            <a:endParaRPr lang="en-US" dirty="0" smtClean="0">
              <a:cs typeface="Calibri"/>
            </a:endParaRPr>
          </a:p>
          <a:p>
            <a:pPr lvl="1"/>
            <a:r>
              <a:rPr lang="en-US" dirty="0" err="1" smtClean="0">
                <a:cs typeface="Calibri"/>
              </a:rPr>
              <a:t>MagicDraw</a:t>
            </a:r>
            <a:endParaRPr lang="en-US" dirty="0" smtClean="0">
              <a:cs typeface="Calibri"/>
            </a:endParaRPr>
          </a:p>
          <a:p>
            <a:pPr lvl="1"/>
            <a:r>
              <a:rPr lang="en-US" dirty="0" err="1" smtClean="0">
                <a:cs typeface="Calibri"/>
              </a:rPr>
              <a:t>XMLSpy</a:t>
            </a:r>
            <a:endParaRPr lang="en-US" dirty="0">
              <a:cs typeface="Calibri"/>
            </a:endParaRPr>
          </a:p>
          <a:p>
            <a:pPr lvl="1"/>
            <a:endParaRPr lang="en-US" dirty="0" smtClean="0">
              <a:cs typeface="Calibri"/>
            </a:endParaRPr>
          </a:p>
          <a:p>
            <a:pPr lvl="1"/>
            <a:endParaRPr lang="en-US" dirty="0" smtClean="0">
              <a:cs typeface="Calibri"/>
            </a:endParaRPr>
          </a:p>
          <a:p>
            <a:pPr lvl="1"/>
            <a:endParaRPr lang="en-US" dirty="0" smtClean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6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09C7-330C-384F-9CC1-C0D2D3FC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IEPD Tool</a:t>
            </a:r>
            <a:r>
              <a:rPr lang="en-US" b="1" dirty="0" smtClean="0"/>
              <a:t>: Requirements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EAC4-BD73-1347-A101-F28A7158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88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Extensibility </a:t>
            </a:r>
          </a:p>
          <a:p>
            <a:pPr lvl="1"/>
            <a:r>
              <a:rPr lang="en-US" sz="1400" dirty="0" smtClean="0"/>
              <a:t>SSGT </a:t>
            </a:r>
            <a:r>
              <a:rPr lang="en-US" sz="1400" dirty="0"/>
              <a:t>Web API</a:t>
            </a:r>
          </a:p>
          <a:p>
            <a:pPr lvl="1"/>
            <a:r>
              <a:rPr lang="en-US" sz="1400" dirty="0" smtClean="0"/>
              <a:t>Movement </a:t>
            </a:r>
            <a:r>
              <a:rPr lang="en-US" sz="1400" dirty="0"/>
              <a:t>Web API</a:t>
            </a:r>
          </a:p>
          <a:p>
            <a:pPr lvl="1"/>
            <a:r>
              <a:rPr lang="en-US" sz="1400" dirty="0" err="1" smtClean="0"/>
              <a:t>ConTesA</a:t>
            </a:r>
            <a:r>
              <a:rPr lang="en-US" sz="1400" dirty="0" smtClean="0"/>
              <a:t>  </a:t>
            </a:r>
            <a:r>
              <a:rPr lang="en-US" sz="1400" dirty="0"/>
              <a:t>Web </a:t>
            </a:r>
            <a:r>
              <a:rPr lang="en-US" sz="1400" dirty="0" smtClean="0"/>
              <a:t>API</a:t>
            </a:r>
          </a:p>
          <a:p>
            <a:pPr lvl="1"/>
            <a:r>
              <a:rPr lang="en-US" sz="1400" dirty="0"/>
              <a:t>Mapping API</a:t>
            </a:r>
          </a:p>
          <a:p>
            <a:r>
              <a:rPr lang="en-US" sz="1800" dirty="0" smtClean="0"/>
              <a:t>NIEM UML model</a:t>
            </a:r>
          </a:p>
          <a:p>
            <a:r>
              <a:rPr lang="en-US" sz="1800" dirty="0" smtClean="0"/>
              <a:t>NIEM data dictionary </a:t>
            </a:r>
            <a:endParaRPr lang="en-US" sz="1800" dirty="0"/>
          </a:p>
          <a:p>
            <a:r>
              <a:rPr lang="en-US" sz="1800" dirty="0"/>
              <a:t>Should be accessible to a non-technical user (e.g., an </a:t>
            </a:r>
            <a:r>
              <a:rPr lang="en-US" sz="1800" i="1" dirty="0"/>
              <a:t>easy mode</a:t>
            </a:r>
            <a:r>
              <a:rPr lang="en-US" sz="1800" dirty="0"/>
              <a:t> tool)</a:t>
            </a:r>
          </a:p>
          <a:p>
            <a:r>
              <a:rPr lang="en-US" sz="1800" dirty="0"/>
              <a:t>Should be able to generate (XML, JSON, </a:t>
            </a:r>
            <a:r>
              <a:rPr lang="en-US" sz="1800" dirty="0" smtClean="0"/>
              <a:t>SQL and UML )</a:t>
            </a:r>
            <a:endParaRPr lang="en-US" sz="1800" dirty="0">
              <a:cs typeface="Calibri"/>
            </a:endParaRPr>
          </a:p>
          <a:p>
            <a:r>
              <a:rPr lang="en-US" sz="1800" dirty="0" smtClean="0"/>
              <a:t>Search</a:t>
            </a:r>
            <a:endParaRPr lang="en-US" sz="1800" dirty="0"/>
          </a:p>
          <a:p>
            <a:r>
              <a:rPr lang="en-US" sz="1800" dirty="0"/>
              <a:t>Top-down browsing</a:t>
            </a:r>
          </a:p>
          <a:p>
            <a:r>
              <a:rPr lang="en-US" sz="1800" dirty="0"/>
              <a:t>Open source &amp; user-installable</a:t>
            </a:r>
          </a:p>
          <a:p>
            <a:r>
              <a:rPr lang="en-US" sz="1800" dirty="0"/>
              <a:t>Generate all IEPD required </a:t>
            </a:r>
            <a:r>
              <a:rPr lang="en-US" sz="1800" dirty="0" smtClean="0"/>
              <a:t>artifacts</a:t>
            </a:r>
          </a:p>
          <a:p>
            <a:r>
              <a:rPr lang="en-US" sz="1800" dirty="0" smtClean="0"/>
              <a:t>Automate as much as possible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90BC-703C-4646-A299-89B6E7E8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8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cs typeface="Calibri Light"/>
              </a:rPr>
              <a:t>COA: 1</a:t>
            </a:r>
            <a:endParaRPr lang="en-US" dirty="0">
              <a:cs typeface="Calibri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1200" y="900015"/>
            <a:ext cx="607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b="1" dirty="0"/>
              <a:t>mprove </a:t>
            </a:r>
            <a:r>
              <a:rPr lang="en-US" b="1" dirty="0" smtClean="0"/>
              <a:t>Current environment to </a:t>
            </a:r>
            <a:r>
              <a:rPr lang="en-US" b="1" dirty="0"/>
              <a:t>provide additional capability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55" y="1291512"/>
            <a:ext cx="92697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improvements:</a:t>
            </a:r>
          </a:p>
          <a:p>
            <a:pPr lvl="1"/>
            <a:r>
              <a:rPr lang="en-US" dirty="0"/>
              <a:t>Improve component display &amp; navigation so you can find context &amp; uses of properties &amp; see and navigate through types.</a:t>
            </a:r>
          </a:p>
          <a:p>
            <a:pPr lvl="1"/>
            <a:r>
              <a:rPr lang="en-US" dirty="0"/>
              <a:t>Allow addition of types and complex elements to the </a:t>
            </a:r>
            <a:r>
              <a:rPr lang="en-US" dirty="0" smtClean="0"/>
              <a:t>subset</a:t>
            </a:r>
          </a:p>
          <a:p>
            <a:pPr lvl="1"/>
            <a:endParaRPr lang="en-US" dirty="0"/>
          </a:p>
          <a:p>
            <a:pPr lvl="0"/>
            <a:r>
              <a:rPr lang="en-US" b="1" dirty="0"/>
              <a:t>Enable Movement to generate subsets using a web service common to it and the SSGT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Would allow building NIEM subset schemas directly from </a:t>
            </a:r>
            <a:r>
              <a:rPr lang="en-US" dirty="0" smtClean="0"/>
              <a:t>the Movement </a:t>
            </a:r>
            <a:r>
              <a:rPr lang="en-US" dirty="0"/>
              <a:t>tool.</a:t>
            </a:r>
          </a:p>
          <a:p>
            <a:pPr lvl="1"/>
            <a:r>
              <a:rPr lang="en-US" dirty="0"/>
              <a:t>Would allow Movement and SSGT (and other tools that use the web service) to build XML Schema &amp; JSON Schema, when that functionality is </a:t>
            </a:r>
            <a:r>
              <a:rPr lang="en-US" dirty="0" smtClean="0"/>
              <a:t>developed</a:t>
            </a:r>
          </a:p>
          <a:p>
            <a:pPr lvl="1"/>
            <a:endParaRPr lang="en-US" dirty="0"/>
          </a:p>
          <a:p>
            <a:r>
              <a:rPr lang="en-US" b="1" dirty="0" smtClean="0"/>
              <a:t>Document Code</a:t>
            </a:r>
          </a:p>
          <a:p>
            <a:r>
              <a:rPr lang="en-US" dirty="0" smtClean="0"/>
              <a:t>         Identify the code used to create SSGT, Movement and </a:t>
            </a:r>
            <a:r>
              <a:rPr lang="en-US" dirty="0" smtClean="0"/>
              <a:t>Contessa</a:t>
            </a:r>
          </a:p>
          <a:p>
            <a:endParaRPr lang="en-US" dirty="0"/>
          </a:p>
          <a:p>
            <a:r>
              <a:rPr lang="en-US" b="1" dirty="0"/>
              <a:t>APIs</a:t>
            </a:r>
          </a:p>
          <a:p>
            <a:pPr lvl="1"/>
            <a:r>
              <a:rPr lang="en-US" dirty="0"/>
              <a:t>SSGT Web API</a:t>
            </a:r>
          </a:p>
          <a:p>
            <a:pPr lvl="1"/>
            <a:r>
              <a:rPr lang="en-US" dirty="0"/>
              <a:t>Movement Web API</a:t>
            </a:r>
          </a:p>
          <a:p>
            <a:pPr lvl="1"/>
            <a:r>
              <a:rPr lang="en-US" dirty="0" err="1"/>
              <a:t>ConTesA</a:t>
            </a:r>
            <a:r>
              <a:rPr lang="en-US" dirty="0"/>
              <a:t>  Web API</a:t>
            </a:r>
          </a:p>
          <a:p>
            <a:pPr lvl="1"/>
            <a:r>
              <a:rPr lang="en-US" dirty="0"/>
              <a:t>Mapping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2232" y="37049"/>
            <a:ext cx="22524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+mj-lt"/>
                <a:cs typeface="Calibri Light"/>
              </a:rPr>
              <a:t>     COA:2</a:t>
            </a:r>
            <a:endParaRPr lang="en-US" sz="4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490"/>
            <a:ext cx="12192000" cy="66393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5989" y="6298569"/>
            <a:ext cx="3836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all data as objects  </a:t>
            </a:r>
          </a:p>
          <a:p>
            <a:r>
              <a:rPr lang="en-US" dirty="0" smtClean="0"/>
              <a:t>Metamodeling object generation </a:t>
            </a:r>
          </a:p>
          <a:p>
            <a:r>
              <a:rPr lang="en-US" dirty="0"/>
              <a:t>A</a:t>
            </a:r>
            <a:r>
              <a:rPr lang="en-US" dirty="0" smtClean="0"/>
              <a:t>bility to output different data formats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2816" y="621824"/>
            <a:ext cx="546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Automated (indexed and web-accessible IEPD </a:t>
            </a:r>
            <a:r>
              <a:rPr lang="en-US" b="1" dirty="0" smtClean="0"/>
              <a:t>capability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725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23258" y="617978"/>
            <a:ext cx="8229600" cy="81135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/>
              <a:t>RECOMMENDATION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9530" y="2263339"/>
            <a:ext cx="8681270" cy="242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7509" rIns="0" bIns="47509" numCol="1" anchor="t" anchorCtr="0" compatLnSpc="1">
            <a:prstTxWarp prst="textNoShape">
              <a:avLst/>
            </a:prstTxWarp>
            <a:noAutofit/>
          </a:bodyPr>
          <a:lstStyle>
            <a:lvl1pPr marL="355809" indent="-355809" algn="l" defTabSz="948824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0924" indent="-296509" algn="l" defTabSz="948824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588" indent="-237214" algn="l" defTabSz="948824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2052" indent="-237214" algn="l" defTabSz="948824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6413" indent="-237214" algn="l" defTabSz="948824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2753" indent="-237531" algn="l" defTabSz="9500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7794" indent="-237531" algn="l" defTabSz="9500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2852" indent="-237531" algn="l" defTabSz="9500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7896" indent="-237531" algn="l" defTabSz="9500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330" lvl="1" indent="0" algn="ctr">
              <a:spcBef>
                <a:spcPts val="0"/>
              </a:spcBef>
              <a:buNone/>
              <a:defRPr/>
            </a:pPr>
            <a:r>
              <a:rPr lang="en-US" altLang="en-US" sz="2800" dirty="0" smtClean="0">
                <a:solidFill>
                  <a:srgbClr val="8B8B8B"/>
                </a:solidFill>
                <a:latin typeface="Arial"/>
              </a:rPr>
              <a:t>NTAC </a:t>
            </a:r>
            <a:r>
              <a:rPr lang="en-US" altLang="en-US" sz="2800" dirty="0">
                <a:solidFill>
                  <a:srgbClr val="8B8B8B"/>
                </a:solidFill>
                <a:latin typeface="Arial"/>
              </a:rPr>
              <a:t>approve </a:t>
            </a:r>
            <a:r>
              <a:rPr lang="en-US" altLang="en-US" sz="2800" dirty="0" smtClean="0">
                <a:solidFill>
                  <a:srgbClr val="8B8B8B"/>
                </a:solidFill>
                <a:latin typeface="Arial"/>
              </a:rPr>
              <a:t>IEPD Tool COA-1</a:t>
            </a:r>
            <a:endParaRPr lang="en-US" altLang="en-US" sz="2800" dirty="0">
              <a:solidFill>
                <a:srgbClr val="8B8B8B"/>
              </a:solidFill>
              <a:latin typeface="Arial"/>
            </a:endParaRPr>
          </a:p>
          <a:p>
            <a:pPr marL="738177" lvl="1" indent="-330847" algn="ctr">
              <a:spcBef>
                <a:spcPts val="0"/>
              </a:spcBef>
              <a:buFont typeface="+mj-lt"/>
              <a:buAutoNum type="arabicPeriod"/>
              <a:defRPr/>
            </a:pPr>
            <a:endParaRPr lang="en-US" altLang="en-US" sz="2800" dirty="0">
              <a:solidFill>
                <a:srgbClr val="8B8B8B"/>
              </a:solidFill>
              <a:latin typeface="Arial"/>
            </a:endParaRPr>
          </a:p>
          <a:p>
            <a:pPr marL="406138" lvl="1" indent="0" algn="ctr">
              <a:spcBef>
                <a:spcPts val="0"/>
              </a:spcBef>
              <a:buNone/>
              <a:defRPr/>
            </a:pPr>
            <a:endParaRPr lang="en-US" altLang="en-US" sz="2800" dirty="0">
              <a:solidFill>
                <a:srgbClr val="8B8B8B"/>
              </a:solidFill>
              <a:latin typeface="Arial"/>
            </a:endParaRPr>
          </a:p>
          <a:p>
            <a:pPr marL="0" indent="-1248" algn="ctr">
              <a:spcBef>
                <a:spcPts val="0"/>
              </a:spcBef>
              <a:buNone/>
              <a:defRPr/>
            </a:pPr>
            <a:r>
              <a:rPr lang="en-US" altLang="en-US" sz="2800" dirty="0">
                <a:solidFill>
                  <a:srgbClr val="8B8B8B"/>
                </a:solidFill>
                <a:latin typeface="Arial"/>
              </a:rPr>
              <a:t>*******************************************************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6375" y="5054684"/>
            <a:ext cx="7068561" cy="402266"/>
          </a:xfrm>
          <a:prstGeom prst="rect">
            <a:avLst/>
          </a:prstGeom>
        </p:spPr>
        <p:txBody>
          <a:bodyPr wrap="square" lIns="88271" tIns="44135" rIns="88271" bIns="44135">
            <a:spAutoFit/>
          </a:bodyPr>
          <a:lstStyle/>
          <a:p>
            <a:pPr defTabSz="944867">
              <a:spcBef>
                <a:spcPts val="688"/>
              </a:spcBef>
              <a:defRPr/>
            </a:pPr>
            <a:r>
              <a:rPr lang="en-US" altLang="en-US" sz="2000" dirty="0" smtClean="0">
                <a:solidFill>
                  <a:srgbClr val="8B8B8B"/>
                </a:solidFill>
                <a:latin typeface="Arial"/>
              </a:rPr>
              <a:t>NTAC </a:t>
            </a:r>
            <a:r>
              <a:rPr lang="en-US" altLang="en-US" sz="2000" dirty="0">
                <a:solidFill>
                  <a:srgbClr val="8B8B8B"/>
                </a:solidFill>
                <a:latin typeface="Arial"/>
              </a:rPr>
              <a:t>Decision:     ___</a:t>
            </a:r>
            <a:r>
              <a:rPr lang="en-US" altLang="en-US" sz="2000" b="1" dirty="0">
                <a:solidFill>
                  <a:srgbClr val="33CC33"/>
                </a:solidFill>
                <a:latin typeface="Arial"/>
              </a:rPr>
              <a:t>Approve</a:t>
            </a:r>
            <a:r>
              <a:rPr lang="en-US" altLang="en-US" sz="2000" dirty="0">
                <a:solidFill>
                  <a:srgbClr val="8B8B8B"/>
                </a:solidFill>
                <a:latin typeface="Arial"/>
              </a:rPr>
              <a:t>          ___</a:t>
            </a:r>
            <a:r>
              <a:rPr lang="en-US" altLang="en-US" sz="2000" b="1" dirty="0">
                <a:solidFill>
                  <a:srgbClr val="FF0000"/>
                </a:solidFill>
                <a:latin typeface="Arial"/>
              </a:rPr>
              <a:t>Disapprove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pPr defTabSz="457200">
              <a:defRPr/>
            </a:pPr>
            <a:fld id="{73BB5984-96CB-43A0-A25E-57E0892D8716}" type="slidenum">
              <a:rPr lang="en-US">
                <a:solidFill>
                  <a:srgbClr val="1F497D"/>
                </a:solidFill>
                <a:latin typeface="Arial"/>
              </a:rPr>
              <a:pPr defTabSz="457200">
                <a:defRPr/>
              </a:pPr>
              <a:t>8</a:t>
            </a:fld>
            <a:endParaRPr lang="en-US" dirty="0">
              <a:solidFill>
                <a:srgbClr val="1F497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35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2CBA-E1C7-401F-8F90-F12C878A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64" y="2677102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296500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327</Words>
  <Application>Microsoft Office PowerPoint</Application>
  <PresentationFormat>Widescreen</PresentationFormat>
  <Paragraphs>96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 Theme</vt:lpstr>
      <vt:lpstr>NIEM MO Community Tools Update  IEPD Tooling </vt:lpstr>
      <vt:lpstr>Agenda </vt:lpstr>
      <vt:lpstr>Voice of the Customer</vt:lpstr>
      <vt:lpstr>Where are we Today?</vt:lpstr>
      <vt:lpstr>IEPD Tool: Requirements </vt:lpstr>
      <vt:lpstr>COA: 1</vt:lpstr>
      <vt:lpstr>PowerPoint Presentation</vt:lpstr>
      <vt:lpstr>RECOMMENDATION</vt:lpstr>
      <vt:lpstr>Feedback?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NIEM Tool Strategy: Next Steps for Movement</dc:title>
  <dc:subject/>
  <dc:creator>Webb Roberts</dc:creator>
  <cp:keywords/>
  <dc:description/>
  <cp:lastModifiedBy>Dotson, Mark R CTR JS J6 (US)</cp:lastModifiedBy>
  <cp:revision>57</cp:revision>
  <cp:lastPrinted>2019-04-25T12:45:36Z</cp:lastPrinted>
  <dcterms:created xsi:type="dcterms:W3CDTF">2018-08-28T13:20:25Z</dcterms:created>
  <dcterms:modified xsi:type="dcterms:W3CDTF">2019-06-10T14:29:34Z</dcterms:modified>
  <cp:category/>
</cp:coreProperties>
</file>