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59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D8B-ED1F-40F0-A01D-565373E1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7330 Twitter data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B7A-1EBD-4528-8DAD-D0284929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Chris Morgan &amp; Eduardo Cantu</a:t>
            </a:r>
          </a:p>
        </p:txBody>
      </p:sp>
    </p:spTree>
    <p:extLst>
      <p:ext uri="{BB962C8B-B14F-4D97-AF65-F5344CB8AC3E}">
        <p14:creationId xmlns:p14="http://schemas.microsoft.com/office/powerpoint/2010/main" val="41125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successfully pulled into MongoDB locations for streaming</a:t>
            </a:r>
          </a:p>
          <a:p>
            <a:r>
              <a:rPr lang="en-US" dirty="0"/>
              <a:t>From our sampling, we didn’t find one reference to our initial goal of merge content</a:t>
            </a:r>
          </a:p>
          <a:p>
            <a:pPr lvl="1"/>
            <a:r>
              <a:rPr lang="en-US" dirty="0"/>
              <a:t>This may be an indicator that this topic may not be drawing a lot of public attention currently</a:t>
            </a:r>
          </a:p>
        </p:txBody>
      </p:sp>
    </p:spTree>
    <p:extLst>
      <p:ext uri="{BB962C8B-B14F-4D97-AF65-F5344CB8AC3E}">
        <p14:creationId xmlns:p14="http://schemas.microsoft.com/office/powerpoint/2010/main" val="290354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5C1-4C11-4765-AB03-8F0900B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EDD-56C5-490E-AA28-F7904ED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 wealth of data that can be used for various forms of analysis but it can be a bit daunting to tackle</a:t>
            </a:r>
          </a:p>
          <a:p>
            <a:r>
              <a:rPr lang="en-US" dirty="0"/>
              <a:t>We will be discussing how to develop a twitter streaming script and pull the data into a database (MongoDB) </a:t>
            </a:r>
          </a:p>
          <a:p>
            <a:r>
              <a:rPr lang="en-US" dirty="0"/>
              <a:t>Specifically, we have an interest in examining how much attention is being generated related to the T-Mobile &amp; Sprint merger</a:t>
            </a:r>
          </a:p>
        </p:txBody>
      </p:sp>
    </p:spTree>
    <p:extLst>
      <p:ext uri="{BB962C8B-B14F-4D97-AF65-F5344CB8AC3E}">
        <p14:creationId xmlns:p14="http://schemas.microsoft.com/office/powerpoint/2010/main" val="14087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742-B56F-4AC6-B373-C9E2CA5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E64-BEEE-4BA0-8FA7-2B76800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249487"/>
            <a:ext cx="10350725" cy="3541714"/>
          </a:xfrm>
        </p:spPr>
        <p:txBody>
          <a:bodyPr>
            <a:normAutofit/>
          </a:bodyPr>
          <a:lstStyle/>
          <a:p>
            <a:r>
              <a:rPr lang="en-US" dirty="0"/>
              <a:t>One of the most commonly used ways to access twitter data is through the package </a:t>
            </a:r>
            <a:r>
              <a:rPr lang="en-US" i="1" dirty="0" err="1"/>
              <a:t>Tweepy</a:t>
            </a:r>
            <a:r>
              <a:rPr lang="en-US" i="1" dirty="0"/>
              <a:t>,</a:t>
            </a:r>
            <a:r>
              <a:rPr lang="en-US" dirty="0"/>
              <a:t> a python based API for accessing twitter data</a:t>
            </a:r>
          </a:p>
          <a:p>
            <a:r>
              <a:rPr lang="en-US" dirty="0"/>
              <a:t>To gain access, a developer account has to be set up and a purpose of how the data will be used is required by twitter through an application process</a:t>
            </a:r>
          </a:p>
          <a:p>
            <a:pPr lvl="1"/>
            <a:r>
              <a:rPr lang="en-US" dirty="0"/>
              <a:t>Approval for student projects seems to go much quicker when used for limited purposes</a:t>
            </a:r>
          </a:p>
          <a:p>
            <a:pPr lvl="1"/>
            <a:r>
              <a:rPr lang="en-US" dirty="0"/>
              <a:t>This can be done at </a:t>
            </a:r>
            <a:r>
              <a:rPr lang="en-US" dirty="0">
                <a:hlinkClick r:id="rId2"/>
              </a:rPr>
              <a:t>https://developer.twitter.com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466AA5-C36D-4C64-89C1-0F15F33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14664"/>
            <a:ext cx="2634341" cy="181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770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9DA-FC54-4A61-A9F0-61D391C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2D20-8668-43A8-8146-EAF97040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8380"/>
          </a:xfrm>
        </p:spPr>
        <p:txBody>
          <a:bodyPr/>
          <a:lstStyle/>
          <a:p>
            <a:r>
              <a:rPr lang="en-US" dirty="0"/>
              <a:t>Twitter data could best be described as “structured unstructured” data</a:t>
            </a:r>
          </a:p>
          <a:p>
            <a:pPr lvl="1"/>
            <a:r>
              <a:rPr lang="en-US" dirty="0"/>
              <a:t>We know things like mentions, hashtags, and general formats that can be used, but we really don’t what will and will not be included for each tweet</a:t>
            </a:r>
          </a:p>
          <a:p>
            <a:r>
              <a:rPr lang="en-US" dirty="0"/>
              <a:t>Given that we would like the ability to efficiently store cases where there may be no hashtag data or a lot, a </a:t>
            </a:r>
            <a:r>
              <a:rPr lang="en-US" dirty="0" err="1"/>
              <a:t>NoSql</a:t>
            </a:r>
            <a:r>
              <a:rPr lang="en-US" dirty="0"/>
              <a:t> solution with MongoDB makes sense.</a:t>
            </a:r>
          </a:p>
          <a:p>
            <a:pPr lvl="1"/>
            <a:r>
              <a:rPr lang="en-US" dirty="0"/>
              <a:t>This allows for much more flexibility in data that is captured and is actually easier to develop for.</a:t>
            </a:r>
          </a:p>
          <a:p>
            <a:pPr lvl="1"/>
            <a:r>
              <a:rPr lang="en-US" dirty="0"/>
              <a:t>Did examine pushing data into a </a:t>
            </a:r>
            <a:r>
              <a:rPr lang="en-US" dirty="0" err="1"/>
              <a:t>MySql</a:t>
            </a:r>
            <a:r>
              <a:rPr lang="en-US" dirty="0"/>
              <a:t> Solution, but this presents limited flexibility and many compromises since the developer would need to </a:t>
            </a:r>
          </a:p>
        </p:txBody>
      </p:sp>
      <p:pic>
        <p:nvPicPr>
          <p:cNvPr id="1026" name="Picture 2" descr="Image result for mongodb">
            <a:extLst>
              <a:ext uri="{FF2B5EF4-FFF2-40B4-BE49-F238E27FC236}">
                <a16:creationId xmlns:a16="http://schemas.microsoft.com/office/drawing/2014/main" id="{2605B9FF-C944-4E98-A472-8A9E545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33" y="-1524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vs batching vs historical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 allows for the intake of twitter data in real time</a:t>
            </a:r>
          </a:p>
          <a:p>
            <a:pPr lvl="1"/>
            <a:r>
              <a:rPr lang="en-US" dirty="0"/>
              <a:t>This allows for broader searches where a user can take in data by text, hashtags,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ability to quickly get a pulse for activity</a:t>
            </a:r>
          </a:p>
          <a:p>
            <a:r>
              <a:rPr lang="en-US" dirty="0"/>
              <a:t>Batching twitter data often involves pulling historical data from defined users</a:t>
            </a:r>
          </a:p>
          <a:p>
            <a:pPr lvl="1"/>
            <a:r>
              <a:rPr lang="en-US" dirty="0"/>
              <a:t>Often this is referring to enterprise grade licensing, but can also refer to user data pulled in a batch.</a:t>
            </a:r>
          </a:p>
          <a:p>
            <a:pPr lvl="1"/>
            <a:r>
              <a:rPr lang="en-US" dirty="0"/>
              <a:t>This somewhat limits the scope since getting historical hashtag data is nearly impossible</a:t>
            </a:r>
          </a:p>
          <a:p>
            <a:r>
              <a:rPr lang="en-US" dirty="0"/>
              <a:t>Enterprise grade batch/History data</a:t>
            </a:r>
          </a:p>
          <a:p>
            <a:pPr lvl="1"/>
            <a:r>
              <a:rPr lang="en-US" dirty="0"/>
              <a:t>Can be purchased through an enterprise license, not available freely without restrictions</a:t>
            </a:r>
          </a:p>
          <a:p>
            <a:pPr lvl="1"/>
            <a:r>
              <a:rPr lang="en-US" dirty="0"/>
              <a:t>Will not be in scope as it is only available on contractual basis for a cost.</a:t>
            </a:r>
          </a:p>
        </p:txBody>
      </p:sp>
    </p:spTree>
    <p:extLst>
      <p:ext uri="{BB962C8B-B14F-4D97-AF65-F5344CB8AC3E}">
        <p14:creationId xmlns:p14="http://schemas.microsoft.com/office/powerpoint/2010/main" val="1466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-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2249487"/>
            <a:ext cx="10156371" cy="3541714"/>
          </a:xfrm>
        </p:spPr>
        <p:txBody>
          <a:bodyPr>
            <a:normAutofit/>
          </a:bodyPr>
          <a:lstStyle/>
          <a:p>
            <a:r>
              <a:rPr lang="en-US" dirty="0"/>
              <a:t>Streaming requires the program to be active, which does greatly limit practicality in events of a crash</a:t>
            </a:r>
          </a:p>
          <a:p>
            <a:r>
              <a:rPr lang="en-US" dirty="0"/>
              <a:t>Being limited by program uptime also greatly limits the amount of data that can be collected in reasonable periods of time</a:t>
            </a:r>
          </a:p>
          <a:p>
            <a:r>
              <a:rPr lang="en-US" dirty="0"/>
              <a:t>There is a rate limiter in place for tweet streaming so some data may be missed</a:t>
            </a:r>
          </a:p>
          <a:p>
            <a:pPr lvl="1"/>
            <a:r>
              <a:rPr lang="en-US" dirty="0"/>
              <a:t>30 requests/min or 10 requests/sec</a:t>
            </a:r>
          </a:p>
        </p:txBody>
      </p:sp>
    </p:spTree>
    <p:extLst>
      <p:ext uri="{BB962C8B-B14F-4D97-AF65-F5344CB8AC3E}">
        <p14:creationId xmlns:p14="http://schemas.microsoft.com/office/powerpoint/2010/main" val="42161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3832"/>
            <a:ext cx="9905998" cy="1478570"/>
          </a:xfrm>
        </p:spPr>
        <p:txBody>
          <a:bodyPr/>
          <a:lstStyle/>
          <a:p>
            <a:r>
              <a:rPr lang="en-US" dirty="0"/>
              <a:t>Performance – Batch/User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based analysis can be done pull historical data from 1 or more users</a:t>
            </a:r>
          </a:p>
          <a:p>
            <a:r>
              <a:rPr lang="en-US" dirty="0"/>
              <a:t>This does allow for deeper dives into targeted historical data</a:t>
            </a:r>
          </a:p>
          <a:p>
            <a:pPr lvl="1"/>
            <a:r>
              <a:rPr lang="en-US" dirty="0"/>
              <a:t>This does greatly limit our ability to sample the population however</a:t>
            </a:r>
          </a:p>
        </p:txBody>
      </p:sp>
    </p:spTree>
    <p:extLst>
      <p:ext uri="{BB962C8B-B14F-4D97-AF65-F5344CB8AC3E}">
        <p14:creationId xmlns:p14="http://schemas.microsoft.com/office/powerpoint/2010/main" val="25863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7" y="109729"/>
            <a:ext cx="4680860" cy="670680"/>
          </a:xfrm>
        </p:spPr>
        <p:txBody>
          <a:bodyPr>
            <a:normAutofit/>
          </a:bodyPr>
          <a:lstStyle/>
          <a:p>
            <a:r>
              <a:rPr lang="en-US" sz="3200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28" y="2103920"/>
            <a:ext cx="3299959" cy="665957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Twitter access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8AD37-438D-4C10-BD9A-A0A80710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-1"/>
            <a:ext cx="7290601" cy="67845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06ACE-1324-473E-A457-F87DEE8E8BC5}"/>
              </a:ext>
            </a:extLst>
          </p:cNvPr>
          <p:cNvSpPr txBox="1">
            <a:spLocks/>
          </p:cNvSpPr>
          <p:nvPr/>
        </p:nvSpPr>
        <p:spPr>
          <a:xfrm>
            <a:off x="837406" y="890701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Mongo Setup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36B55-2C64-4678-BDF4-A1FC9E77F72F}"/>
              </a:ext>
            </a:extLst>
          </p:cNvPr>
          <p:cNvSpPr txBox="1">
            <a:spLocks/>
          </p:cNvSpPr>
          <p:nvPr/>
        </p:nvSpPr>
        <p:spPr>
          <a:xfrm>
            <a:off x="847501" y="1309027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Search material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6F1D9-77F5-4851-97D6-2E157F9D8C03}"/>
              </a:ext>
            </a:extLst>
          </p:cNvPr>
          <p:cNvCxnSpPr>
            <a:stCxn id="6" idx="3"/>
            <a:endCxn id="6" idx="3"/>
          </p:cNvCxnSpPr>
          <p:nvPr/>
        </p:nvCxnSpPr>
        <p:spPr>
          <a:xfrm>
            <a:off x="4147460" y="164200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46785-F3BB-4A60-B82E-7B50816470D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47460" y="1474078"/>
            <a:ext cx="827310" cy="167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DF9223-D793-48ED-9C34-6AE829CE3FB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137365" y="1141100"/>
            <a:ext cx="695892" cy="82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12B6-0F58-4375-A72B-41F6D6FCCD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278087" y="2307771"/>
            <a:ext cx="696683" cy="12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4588F1-C7B3-48AD-A21E-2B1FD930FC9C}"/>
              </a:ext>
            </a:extLst>
          </p:cNvPr>
          <p:cNvSpPr txBox="1">
            <a:spLocks/>
          </p:cNvSpPr>
          <p:nvPr/>
        </p:nvSpPr>
        <p:spPr>
          <a:xfrm>
            <a:off x="288543" y="2834075"/>
            <a:ext cx="3989543" cy="477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Pulls the tweet JSON data and assigns 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56015-E642-4CCF-A188-3C49392FAC6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278086" y="3072817"/>
            <a:ext cx="827310" cy="43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F6E3A86-1F21-4AD0-B6B3-ECE43AF39410}"/>
              </a:ext>
            </a:extLst>
          </p:cNvPr>
          <p:cNvSpPr txBox="1">
            <a:spLocks/>
          </p:cNvSpPr>
          <p:nvPr/>
        </p:nvSpPr>
        <p:spPr>
          <a:xfrm>
            <a:off x="288543" y="5450373"/>
            <a:ext cx="3989543" cy="486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420 error code to prevent being booted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3E0AA-95E3-4CFD-A109-36EA0C5A6CD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278086" y="5580160"/>
            <a:ext cx="827310" cy="113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6D1F5D5-2341-4565-9E42-A82E7DFCCAFC}"/>
              </a:ext>
            </a:extLst>
          </p:cNvPr>
          <p:cNvSpPr txBox="1">
            <a:spLocks/>
          </p:cNvSpPr>
          <p:nvPr/>
        </p:nvSpPr>
        <p:spPr>
          <a:xfrm>
            <a:off x="978127" y="6065166"/>
            <a:ext cx="3299959" cy="665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Works of body of the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0CCF9-FE24-42DC-8C87-896D88EC2773}"/>
              </a:ext>
            </a:extLst>
          </p:cNvPr>
          <p:cNvCxnSpPr>
            <a:cxnSpLocks/>
          </p:cNvCxnSpPr>
          <p:nvPr/>
        </p:nvCxnSpPr>
        <p:spPr>
          <a:xfrm flipV="1">
            <a:off x="4278086" y="6362368"/>
            <a:ext cx="827310" cy="3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C5D5740-8D72-48B3-A029-D0DB41BA8D69}"/>
              </a:ext>
            </a:extLst>
          </p:cNvPr>
          <p:cNvSpPr txBox="1">
            <a:spLocks/>
          </p:cNvSpPr>
          <p:nvPr/>
        </p:nvSpPr>
        <p:spPr>
          <a:xfrm>
            <a:off x="108857" y="4145251"/>
            <a:ext cx="4169229" cy="36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Turns data into single unit and saves to mongo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7B2346-07E4-4216-BB09-27DC3D7D190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278086" y="4329461"/>
            <a:ext cx="827310" cy="23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D406D52-8483-42D8-909E-12C18E39FCB2}"/>
              </a:ext>
            </a:extLst>
          </p:cNvPr>
          <p:cNvSpPr txBox="1">
            <a:spLocks/>
          </p:cNvSpPr>
          <p:nvPr/>
        </p:nvSpPr>
        <p:spPr>
          <a:xfrm>
            <a:off x="108857" y="4805310"/>
            <a:ext cx="4169229" cy="486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Prints tweet in real 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6279FF-6D13-4C4D-8C41-7DD3005E9F1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278086" y="5048364"/>
            <a:ext cx="8273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FEAA-2516-4736-B556-1F95AC0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" y="0"/>
            <a:ext cx="5934508" cy="697424"/>
          </a:xfrm>
        </p:spPr>
        <p:txBody>
          <a:bodyPr/>
          <a:lstStyle/>
          <a:p>
            <a:r>
              <a:rPr lang="en-US" dirty="0"/>
              <a:t>Running the 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E25D-6CF1-4510-AA6A-B458E4AD2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489" y="901777"/>
            <a:ext cx="5934511" cy="35417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Setup MongoDB database first…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End the program after sometime and refresh MongoDB to ensure the data </a:t>
            </a:r>
            <a:r>
              <a:rPr lang="en-US" sz="2000" dirty="0" err="1"/>
              <a:t>transfered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1D5E0-985B-4A78-A878-819C5DD4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" y="4106704"/>
            <a:ext cx="4931701" cy="1467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73B09-31AF-4BF8-B385-FA7851F1F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r="1780"/>
          <a:stretch/>
        </p:blipFill>
        <p:spPr>
          <a:xfrm>
            <a:off x="6257489" y="205003"/>
            <a:ext cx="5934511" cy="204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504F1-92A1-4DC4-B1B6-FDEEBE46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17" y="2350351"/>
            <a:ext cx="4857001" cy="43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290</TotalTime>
  <Words>620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7330 Twitter data project </vt:lpstr>
      <vt:lpstr>Purpose</vt:lpstr>
      <vt:lpstr>Getting the data</vt:lpstr>
      <vt:lpstr>Why mongo</vt:lpstr>
      <vt:lpstr>Streaming vs batching vs historical</vt:lpstr>
      <vt:lpstr>Performance - streaming</vt:lpstr>
      <vt:lpstr>Performance – Batch/User Based</vt:lpstr>
      <vt:lpstr>How the code works</vt:lpstr>
      <vt:lpstr>Running the script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7330 Twitter data project</dc:title>
  <dc:creator>Chris</dc:creator>
  <cp:lastModifiedBy>Chris</cp:lastModifiedBy>
  <cp:revision>34</cp:revision>
  <dcterms:created xsi:type="dcterms:W3CDTF">2018-08-14T02:41:37Z</dcterms:created>
  <dcterms:modified xsi:type="dcterms:W3CDTF">2018-08-15T02:36:45Z</dcterms:modified>
</cp:coreProperties>
</file>