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459" r:id="rId2"/>
    <p:sldId id="567" r:id="rId3"/>
    <p:sldId id="579" r:id="rId4"/>
    <p:sldId id="649" r:id="rId5"/>
    <p:sldId id="650" r:id="rId6"/>
    <p:sldId id="644" r:id="rId7"/>
    <p:sldId id="651" r:id="rId8"/>
    <p:sldId id="652" r:id="rId9"/>
    <p:sldId id="645" r:id="rId10"/>
    <p:sldId id="648" r:id="rId11"/>
  </p:sldIdLst>
  <p:sldSz cx="12192000" cy="6858000"/>
  <p:notesSz cx="6794500" cy="9931400"/>
  <p:defaultTextStyle>
    <a:defPPr>
      <a:defRPr lang="en-US"/>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63C"/>
    <a:srgbClr val="B6509E"/>
    <a:srgbClr val="843C84"/>
    <a:srgbClr val="B51F1F"/>
    <a:srgbClr val="000000"/>
    <a:srgbClr val="B9FDED"/>
    <a:srgbClr val="86F6B3"/>
    <a:srgbClr val="A50021"/>
    <a:srgbClr val="3C8684"/>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2" autoAdjust="0"/>
    <p:restoredTop sz="88889" autoAdjust="0"/>
  </p:normalViewPr>
  <p:slideViewPr>
    <p:cSldViewPr>
      <p:cViewPr varScale="1">
        <p:scale>
          <a:sx n="56" d="100"/>
          <a:sy n="56" d="100"/>
        </p:scale>
        <p:origin x="1260" y="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65" d="100"/>
          <a:sy n="65" d="100"/>
        </p:scale>
        <p:origin x="-2856" y="-102"/>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enkates\Documents\EPFL\Research%20Projects\graphDB\excel-grades\data_prefetching.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venkates\Documents\EPFL\Research%20Projects\graphDB\Excel\data_prefetching.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825731643178437"/>
          <c:y val="8.1690164463005893E-2"/>
          <c:w val="0.86007829723695894"/>
          <c:h val="0.68040779374311133"/>
        </c:manualLayout>
      </c:layout>
      <c:barChart>
        <c:barDir val="col"/>
        <c:grouping val="clustered"/>
        <c:varyColors val="0"/>
        <c:ser>
          <c:idx val="1"/>
          <c:order val="0"/>
          <c:tx>
            <c:strRef>
              <c:f>LDBC_SF10!$C$57</c:f>
              <c:strCache>
                <c:ptCount val="1"/>
                <c:pt idx="0">
                  <c:v>Prefetching &amp; Caching</c:v>
                </c:pt>
              </c:strCache>
            </c:strRef>
          </c:tx>
          <c:spPr>
            <a:solidFill>
              <a:srgbClr val="70AD47"/>
            </a:solidFill>
            <a:ln w="25400">
              <a:noFill/>
            </a:ln>
          </c:spPr>
          <c:invertIfNegative val="0"/>
          <c:cat>
            <c:numRef>
              <c:f>LDBC_SF10!$B$58:$B$61</c:f>
              <c:numCache>
                <c:formatCode>0.00%</c:formatCode>
                <c:ptCount val="4"/>
                <c:pt idx="0">
                  <c:v>0.1</c:v>
                </c:pt>
                <c:pt idx="1">
                  <c:v>0.2</c:v>
                </c:pt>
                <c:pt idx="2">
                  <c:v>0.4</c:v>
                </c:pt>
                <c:pt idx="3">
                  <c:v>0.6</c:v>
                </c:pt>
              </c:numCache>
            </c:numRef>
          </c:cat>
          <c:val>
            <c:numRef>
              <c:f>LDBC_SF10!$C$58:$C$61</c:f>
              <c:numCache>
                <c:formatCode>0.00</c:formatCode>
                <c:ptCount val="4"/>
                <c:pt idx="0">
                  <c:v>1.4782608695652173</c:v>
                </c:pt>
                <c:pt idx="1">
                  <c:v>2.2666666666666666</c:v>
                </c:pt>
                <c:pt idx="2">
                  <c:v>3.0909090909090908</c:v>
                </c:pt>
                <c:pt idx="3">
                  <c:v>3.4</c:v>
                </c:pt>
              </c:numCache>
            </c:numRef>
          </c:val>
          <c:extLst>
            <c:ext xmlns:c16="http://schemas.microsoft.com/office/drawing/2014/chart" uri="{C3380CC4-5D6E-409C-BE32-E72D297353CC}">
              <c16:uniqueId val="{00000000-DD15-4D32-B2E7-348270D0F727}"/>
            </c:ext>
          </c:extLst>
        </c:ser>
        <c:ser>
          <c:idx val="2"/>
          <c:order val="1"/>
          <c:tx>
            <c:strRef>
              <c:f>LDBC_SF10!$D$57</c:f>
              <c:strCache>
                <c:ptCount val="1"/>
                <c:pt idx="0">
                  <c:v>Caching Only</c:v>
                </c:pt>
              </c:strCache>
            </c:strRef>
          </c:tx>
          <c:spPr>
            <a:solidFill>
              <a:srgbClr val="0070C0"/>
            </a:solidFill>
            <a:ln w="25400">
              <a:noFill/>
            </a:ln>
          </c:spPr>
          <c:invertIfNegative val="0"/>
          <c:cat>
            <c:numRef>
              <c:f>LDBC_SF10!$B$58:$B$61</c:f>
              <c:numCache>
                <c:formatCode>0.00%</c:formatCode>
                <c:ptCount val="4"/>
                <c:pt idx="0">
                  <c:v>0.1</c:v>
                </c:pt>
                <c:pt idx="1">
                  <c:v>0.2</c:v>
                </c:pt>
                <c:pt idx="2">
                  <c:v>0.4</c:v>
                </c:pt>
                <c:pt idx="3">
                  <c:v>0.6</c:v>
                </c:pt>
              </c:numCache>
            </c:numRef>
          </c:cat>
          <c:val>
            <c:numRef>
              <c:f>LDBC_SF10!$D$58:$D$61</c:f>
              <c:numCache>
                <c:formatCode>0.00</c:formatCode>
                <c:ptCount val="4"/>
                <c:pt idx="0">
                  <c:v>1.4166666666666667</c:v>
                </c:pt>
                <c:pt idx="1">
                  <c:v>1.8888888888888888</c:v>
                </c:pt>
                <c:pt idx="2">
                  <c:v>2.6153846153846154</c:v>
                </c:pt>
                <c:pt idx="3">
                  <c:v>3.0909090909090908</c:v>
                </c:pt>
              </c:numCache>
            </c:numRef>
          </c:val>
          <c:extLst>
            <c:ext xmlns:c16="http://schemas.microsoft.com/office/drawing/2014/chart" uri="{C3380CC4-5D6E-409C-BE32-E72D297353CC}">
              <c16:uniqueId val="{00000001-DD15-4D32-B2E7-348270D0F727}"/>
            </c:ext>
          </c:extLst>
        </c:ser>
        <c:dLbls>
          <c:showLegendKey val="0"/>
          <c:showVal val="0"/>
          <c:showCatName val="0"/>
          <c:showSerName val="0"/>
          <c:showPercent val="0"/>
          <c:showBubbleSize val="0"/>
        </c:dLbls>
        <c:gapWidth val="204"/>
        <c:axId val="799766224"/>
        <c:axId val="1"/>
      </c:barChart>
      <c:catAx>
        <c:axId val="799766224"/>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1" i="0" baseline="0" dirty="0">
                    <a:effectLst/>
                  </a:rPr>
                  <a:t>Cache size at every level as a fraction of vertex table size</a:t>
                </a:r>
                <a:endParaRPr lang="en-CH" sz="2000" dirty="0">
                  <a:effectLst/>
                </a:endParaRPr>
              </a:p>
            </c:rich>
          </c:tx>
          <c:overlay val="0"/>
          <c:spPr>
            <a:noFill/>
            <a:ln w="25400">
              <a:noFill/>
            </a:ln>
          </c:spPr>
        </c:title>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max val="3.5"/>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b="1"/>
                  <a:t>Speed Up in</a:t>
                </a:r>
                <a:r>
                  <a:rPr lang="en-US" sz="2000" b="1" baseline="0"/>
                  <a:t> Execution Time</a:t>
                </a:r>
                <a:endParaRPr lang="en-US" sz="2000" b="1"/>
              </a:p>
            </c:rich>
          </c:tx>
          <c:overlay val="0"/>
          <c:spPr>
            <a:noFill/>
            <a:ln w="25400">
              <a:noFill/>
            </a:ln>
          </c:spPr>
        </c:title>
        <c:numFmt formatCode="#,##0.0_ ;\-#,##0.0\ " sourceLinked="0"/>
        <c:majorTickMark val="none"/>
        <c:minorTickMark val="none"/>
        <c:tickLblPos val="nextTo"/>
        <c:spPr>
          <a:ln w="6350">
            <a:noFill/>
          </a:ln>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99766224"/>
        <c:crosses val="autoZero"/>
        <c:crossBetween val="between"/>
        <c:majorUnit val="0.5"/>
        <c:minorUnit val="0.5"/>
      </c:valAx>
      <c:spPr>
        <a:noFill/>
        <a:ln w="25400">
          <a:noFill/>
        </a:ln>
      </c:spPr>
    </c:plotArea>
    <c:legend>
      <c:legendPos val="r"/>
      <c:layout>
        <c:manualLayout>
          <c:xMode val="edge"/>
          <c:yMode val="edge"/>
          <c:x val="0.27554988010809639"/>
          <c:y val="2.1228852940206162E-3"/>
          <c:w val="0.46634829156201774"/>
          <c:h val="8.3717176342013644E-2"/>
        </c:manualLayout>
      </c:layout>
      <c:overlay val="0"/>
      <c:txPr>
        <a:bodyPr/>
        <a:lstStyle/>
        <a:p>
          <a:pPr>
            <a:defRPr sz="2400"/>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'DIAS-5-min-Talk'!$E$57</c:f>
              <c:strCache>
                <c:ptCount val="1"/>
                <c:pt idx="0">
                  <c:v>Caching with data prefetching</c:v>
                </c:pt>
              </c:strCache>
            </c:strRef>
          </c:tx>
          <c:spPr>
            <a:solidFill>
              <a:srgbClr val="72BF44"/>
            </a:solidFill>
            <a:ln>
              <a:noFill/>
            </a:ln>
          </c:spPr>
          <c:invertIfNegative val="0"/>
          <c:dPt>
            <c:idx val="4"/>
            <c:invertIfNegative val="0"/>
            <c:bubble3D val="0"/>
            <c:spPr>
              <a:solidFill>
                <a:srgbClr val="E3D200"/>
              </a:solidFill>
              <a:ln>
                <a:noFill/>
              </a:ln>
            </c:spPr>
            <c:extLst>
              <c:ext xmlns:c16="http://schemas.microsoft.com/office/drawing/2014/chart" uri="{C3380CC4-5D6E-409C-BE32-E72D297353CC}">
                <c16:uniqueId val="{00000001-7C94-47E2-BBE0-78A98F487A57}"/>
              </c:ext>
            </c:extLst>
          </c:dPt>
          <c:cat>
            <c:numRef>
              <c:f>'DIAS-5-min-Talk'!$B$58:$B$60</c:f>
              <c:numCache>
                <c:formatCode>0.00%</c:formatCode>
                <c:ptCount val="3"/>
                <c:pt idx="0">
                  <c:v>0.1</c:v>
                </c:pt>
                <c:pt idx="1">
                  <c:v>0.2</c:v>
                </c:pt>
                <c:pt idx="2">
                  <c:v>0.4</c:v>
                </c:pt>
              </c:numCache>
            </c:numRef>
          </c:cat>
          <c:val>
            <c:numRef>
              <c:f>'DIAS-5-min-Talk'!$E$58:$E$60</c:f>
              <c:numCache>
                <c:formatCode>General</c:formatCode>
                <c:ptCount val="3"/>
                <c:pt idx="0">
                  <c:v>2.5555555555555554</c:v>
                </c:pt>
                <c:pt idx="1">
                  <c:v>1.6666666666666667</c:v>
                </c:pt>
                <c:pt idx="2">
                  <c:v>1.2222222222222223</c:v>
                </c:pt>
              </c:numCache>
            </c:numRef>
          </c:val>
          <c:extLst>
            <c:ext xmlns:c16="http://schemas.microsoft.com/office/drawing/2014/chart" uri="{C3380CC4-5D6E-409C-BE32-E72D297353CC}">
              <c16:uniqueId val="{00000002-7C94-47E2-BBE0-78A98F487A57}"/>
            </c:ext>
          </c:extLst>
        </c:ser>
        <c:dLbls>
          <c:showLegendKey val="0"/>
          <c:showVal val="0"/>
          <c:showCatName val="0"/>
          <c:showSerName val="0"/>
          <c:showPercent val="0"/>
          <c:showBubbleSize val="0"/>
        </c:dLbls>
        <c:gapWidth val="150"/>
        <c:axId val="450358144"/>
        <c:axId val="1"/>
      </c:barChart>
      <c:catAx>
        <c:axId val="450358144"/>
        <c:scaling>
          <c:orientation val="minMax"/>
        </c:scaling>
        <c:delete val="0"/>
        <c:axPos val="b"/>
        <c:title>
          <c:tx>
            <c:rich>
              <a:bodyPr/>
              <a:lstStyle/>
              <a:p>
                <a:pPr>
                  <a:defRPr sz="1800" b="1" i="0" u="none" strike="noStrike" baseline="0">
                    <a:solidFill>
                      <a:srgbClr val="000000"/>
                    </a:solidFill>
                    <a:latin typeface="Calibri"/>
                    <a:ea typeface="Calibri"/>
                    <a:cs typeface="Calibri"/>
                  </a:defRPr>
                </a:pPr>
                <a:r>
                  <a:rPr lang="en-US" sz="1800"/>
                  <a:t>Cache size  as a percentage of the Full</a:t>
                </a:r>
                <a:r>
                  <a:rPr lang="en-US" sz="1800" baseline="0"/>
                  <a:t> Materialization</a:t>
                </a:r>
                <a:endParaRPr lang="en-US" sz="1800"/>
              </a:p>
            </c:rich>
          </c:tx>
          <c:overlay val="0"/>
        </c:title>
        <c:numFmt formatCode="0%" sourceLinked="0"/>
        <c:majorTickMark val="none"/>
        <c:minorTickMark val="none"/>
        <c:tickLblPos val="nextTo"/>
        <c:spPr>
          <a:ln>
            <a:solidFill>
              <a:srgbClr val="B3B3B3"/>
            </a:solidFill>
          </a:ln>
        </c:spPr>
        <c:txPr>
          <a:bodyPr rot="0" vert="horz"/>
          <a:lstStyle/>
          <a:p>
            <a:pPr>
              <a:defRPr sz="1600" b="1" i="0" u="none" strike="noStrike" baseline="0">
                <a:solidFill>
                  <a:srgbClr val="000000"/>
                </a:solidFill>
                <a:latin typeface="Calibri"/>
                <a:ea typeface="Calibri"/>
                <a:cs typeface="Calibri"/>
              </a:defRPr>
            </a:pPr>
            <a:endParaRPr lang="en-US"/>
          </a:p>
        </c:txPr>
        <c:crossAx val="1"/>
        <c:crossesAt val="0"/>
        <c:auto val="1"/>
        <c:lblAlgn val="ctr"/>
        <c:lblOffset val="100"/>
        <c:noMultiLvlLbl val="0"/>
      </c:catAx>
      <c:valAx>
        <c:axId val="1"/>
        <c:scaling>
          <c:logBase val="10"/>
          <c:orientation val="minMax"/>
          <c:max val="30"/>
          <c:min val="1"/>
        </c:scaling>
        <c:delete val="0"/>
        <c:axPos val="l"/>
        <c:majorGridlines>
          <c:spPr>
            <a:ln>
              <a:solidFill>
                <a:srgbClr val="B3B3B3"/>
              </a:solidFill>
            </a:ln>
          </c:spPr>
        </c:majorGridlines>
        <c:title>
          <c:tx>
            <c:rich>
              <a:bodyPr/>
              <a:lstStyle/>
              <a:p>
                <a:pPr>
                  <a:defRPr sz="1600" b="1" i="0" u="none" strike="noStrike" baseline="0">
                    <a:solidFill>
                      <a:srgbClr val="000000"/>
                    </a:solidFill>
                    <a:latin typeface="Calibri"/>
                    <a:ea typeface="Calibri"/>
                    <a:cs typeface="Calibri"/>
                  </a:defRPr>
                </a:pPr>
                <a:r>
                  <a:rPr lang="en-US" sz="1600" dirty="0"/>
                  <a:t>Relative Slow down in Execution </a:t>
                </a:r>
                <a:br>
                  <a:rPr lang="en-US" sz="1600" dirty="0"/>
                </a:br>
                <a:r>
                  <a:rPr lang="en-US" sz="1600" dirty="0"/>
                  <a:t>time </a:t>
                </a:r>
                <a:r>
                  <a:rPr lang="en-US" sz="1600" dirty="0" err="1"/>
                  <a:t>wrt</a:t>
                </a:r>
                <a:r>
                  <a:rPr lang="en-US" sz="1600" baseline="0" dirty="0"/>
                  <a:t> Full Materialization</a:t>
                </a:r>
                <a:endParaRPr lang="en-US" sz="1600" dirty="0"/>
              </a:p>
            </c:rich>
          </c:tx>
          <c:overlay val="0"/>
        </c:title>
        <c:numFmt formatCode="General" sourceLinked="1"/>
        <c:majorTickMark val="none"/>
        <c:minorTickMark val="none"/>
        <c:tickLblPos val="nextTo"/>
        <c:spPr>
          <a:ln>
            <a:solidFill>
              <a:srgbClr val="B3B3B3"/>
            </a:solidFill>
          </a:ln>
        </c:spPr>
        <c:txPr>
          <a:bodyPr rot="0" vert="horz"/>
          <a:lstStyle/>
          <a:p>
            <a:pPr>
              <a:defRPr sz="1200" b="0" i="0" u="none" strike="noStrike" baseline="0">
                <a:solidFill>
                  <a:srgbClr val="000000"/>
                </a:solidFill>
                <a:latin typeface="Calibri"/>
                <a:ea typeface="Calibri"/>
                <a:cs typeface="Calibri"/>
              </a:defRPr>
            </a:pPr>
            <a:endParaRPr lang="en-US"/>
          </a:p>
        </c:txPr>
        <c:crossAx val="450358144"/>
        <c:crossesAt val="1"/>
        <c:crossBetween val="between"/>
        <c:majorUnit val="4"/>
      </c:valAx>
      <c:spPr>
        <a:noFill/>
        <a:ln>
          <a:solidFill>
            <a:srgbClr val="B3B3B3"/>
          </a:solidFill>
          <a:prstDash val="solid"/>
        </a:ln>
      </c:spPr>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82275" name="Rectangle 3"/>
          <p:cNvSpPr>
            <a:spLocks noGrp="1" noChangeArrowheads="1"/>
          </p:cNvSpPr>
          <p:nvPr>
            <p:ph type="dt" sz="quarter" idx="1"/>
          </p:nvPr>
        </p:nvSpPr>
        <p:spPr bwMode="auto">
          <a:xfrm>
            <a:off x="384810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82276" name="Rectangle 4"/>
          <p:cNvSpPr>
            <a:spLocks noGrp="1" noChangeArrowheads="1"/>
          </p:cNvSpPr>
          <p:nvPr>
            <p:ph type="ftr" sz="quarter" idx="2"/>
          </p:nvPr>
        </p:nvSpPr>
        <p:spPr bwMode="auto">
          <a:xfrm>
            <a:off x="0" y="9432925"/>
            <a:ext cx="2944813"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82277" name="Rectangle 5"/>
          <p:cNvSpPr>
            <a:spLocks noGrp="1" noChangeArrowheads="1"/>
          </p:cNvSpPr>
          <p:nvPr>
            <p:ph type="sldNum" sz="quarter" idx="3"/>
          </p:nvPr>
        </p:nvSpPr>
        <p:spPr bwMode="auto">
          <a:xfrm>
            <a:off x="3848100" y="9432925"/>
            <a:ext cx="2944813"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64D8950D-FA54-4B60-A177-B9B35B7176C4}" type="slidenum">
              <a:rPr lang="en-US"/>
              <a:pPr/>
              <a:t>‹#›</a:t>
            </a:fld>
            <a:endParaRPr lang="en-US"/>
          </a:p>
        </p:txBody>
      </p:sp>
    </p:spTree>
    <p:extLst>
      <p:ext uri="{BB962C8B-B14F-4D97-AF65-F5344CB8AC3E}">
        <p14:creationId xmlns:p14="http://schemas.microsoft.com/office/powerpoint/2010/main" val="423303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4339" name="Rectangle 3"/>
          <p:cNvSpPr>
            <a:spLocks noGrp="1" noChangeArrowheads="1"/>
          </p:cNvSpPr>
          <p:nvPr>
            <p:ph type="dt" idx="1"/>
          </p:nvPr>
        </p:nvSpPr>
        <p:spPr bwMode="auto">
          <a:xfrm>
            <a:off x="384810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4340" name="Rectangle 4"/>
          <p:cNvSpPr>
            <a:spLocks noGrp="1" noRot="1" noChangeAspect="1" noChangeArrowheads="1" noTextEdit="1"/>
          </p:cNvSpPr>
          <p:nvPr>
            <p:ph type="sldImg" idx="2"/>
          </p:nvPr>
        </p:nvSpPr>
        <p:spPr bwMode="auto">
          <a:xfrm>
            <a:off x="87313" y="744538"/>
            <a:ext cx="6619875" cy="3724275"/>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79450" y="4718050"/>
            <a:ext cx="5435600"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2" name="Rectangle 6"/>
          <p:cNvSpPr>
            <a:spLocks noGrp="1" noChangeArrowheads="1"/>
          </p:cNvSpPr>
          <p:nvPr>
            <p:ph type="ftr" sz="quarter" idx="4"/>
          </p:nvPr>
        </p:nvSpPr>
        <p:spPr bwMode="auto">
          <a:xfrm>
            <a:off x="0" y="9432925"/>
            <a:ext cx="2944813"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4343" name="Rectangle 7"/>
          <p:cNvSpPr>
            <a:spLocks noGrp="1" noChangeArrowheads="1"/>
          </p:cNvSpPr>
          <p:nvPr>
            <p:ph type="sldNum" sz="quarter" idx="5"/>
          </p:nvPr>
        </p:nvSpPr>
        <p:spPr bwMode="auto">
          <a:xfrm>
            <a:off x="3848100" y="9432925"/>
            <a:ext cx="2944813"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A2B018A-536A-4E95-B27E-3171BA8DAA5E}" type="slidenum">
              <a:rPr lang="en-US"/>
              <a:pPr/>
              <a:t>‹#›</a:t>
            </a:fld>
            <a:endParaRPr lang="en-US"/>
          </a:p>
        </p:txBody>
      </p:sp>
    </p:spTree>
    <p:extLst>
      <p:ext uri="{BB962C8B-B14F-4D97-AF65-F5344CB8AC3E}">
        <p14:creationId xmlns:p14="http://schemas.microsoft.com/office/powerpoint/2010/main" val="27262228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Hi everyone</a:t>
            </a:r>
          </a:p>
          <a:p>
            <a:pPr marL="171450" lvl="0" indent="-171450">
              <a:buFont typeface="Arial" panose="020B0604020202020204" pitchFamily="34" charset="0"/>
              <a:buChar char="•"/>
            </a:pPr>
            <a:r>
              <a:rPr lang="en-US" dirty="0"/>
              <a:t>Today’s presentation how to efficiently execute graph over relational data, especially in the constrained memory setting. This work is in collaboration with Oracle</a:t>
            </a:r>
          </a:p>
        </p:txBody>
      </p:sp>
      <p:sp>
        <p:nvSpPr>
          <p:cNvPr id="4" name="Slide Number Placeholder 3"/>
          <p:cNvSpPr>
            <a:spLocks noGrp="1"/>
          </p:cNvSpPr>
          <p:nvPr>
            <p:ph type="sldNum" sz="quarter" idx="10"/>
          </p:nvPr>
        </p:nvSpPr>
        <p:spPr/>
        <p:txBody>
          <a:bodyPr/>
          <a:lstStyle/>
          <a:p>
            <a:fld id="{AA2B018A-536A-4E95-B27E-3171BA8DAA5E}" type="slidenum">
              <a:rPr lang="en-US" smtClean="0"/>
              <a:pPr/>
              <a:t>1</a:t>
            </a:fld>
            <a:endParaRPr lang="en-US"/>
          </a:p>
        </p:txBody>
      </p:sp>
    </p:spTree>
    <p:extLst>
      <p:ext uri="{BB962C8B-B14F-4D97-AF65-F5344CB8AC3E}">
        <p14:creationId xmlns:p14="http://schemas.microsoft.com/office/powerpoint/2010/main" val="274468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strike="noStrike" spc="-1" dirty="0">
              <a:latin typeface="Arial"/>
            </a:endParaRPr>
          </a:p>
        </p:txBody>
      </p:sp>
      <p:sp>
        <p:nvSpPr>
          <p:cNvPr id="4" name="Slide Number Placeholder 3"/>
          <p:cNvSpPr>
            <a:spLocks noGrp="1"/>
          </p:cNvSpPr>
          <p:nvPr>
            <p:ph type="sldNum" sz="quarter" idx="5"/>
          </p:nvPr>
        </p:nvSpPr>
        <p:spPr/>
        <p:txBody>
          <a:bodyPr/>
          <a:lstStyle/>
          <a:p>
            <a:fld id="{DACC16FB-9D68-C74B-AABD-CDFC2ED74F24}" type="slidenum">
              <a:rPr lang="en-US" smtClean="0"/>
              <a:t>10</a:t>
            </a:fld>
            <a:endParaRPr lang="en-US"/>
          </a:p>
        </p:txBody>
      </p:sp>
    </p:spTree>
    <p:extLst>
      <p:ext uri="{BB962C8B-B14F-4D97-AF65-F5344CB8AC3E}">
        <p14:creationId xmlns:p14="http://schemas.microsoft.com/office/powerpoint/2010/main" val="351395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strike="noStrike" spc="-1" dirty="0">
                <a:latin typeface="+mn-lt"/>
              </a:rPr>
              <a:t>Due to surge of graph data, there a lot of specialized graph processing systems developed to cater its needs. </a:t>
            </a:r>
          </a:p>
          <a:p>
            <a:endParaRPr lang="en-US" sz="1200" b="0" strike="noStrike" spc="-1" dirty="0">
              <a:latin typeface="+mn-lt"/>
            </a:endParaRPr>
          </a:p>
          <a:p>
            <a:r>
              <a:rPr lang="en-US" sz="1200" b="0" strike="noStrike" spc="-1" dirty="0">
                <a:latin typeface="+mn-lt"/>
              </a:rPr>
              <a:t>However, </a:t>
            </a:r>
            <a:r>
              <a:rPr lang="en-US" sz="1200" b="1" strike="noStrike" spc="-1" dirty="0">
                <a:latin typeface="+mn-lt"/>
              </a:rPr>
              <a:t>most of the data still resides in relational databases,</a:t>
            </a:r>
            <a:r>
              <a:rPr lang="en-US" sz="1200" b="0" strike="noStrike" spc="-1" dirty="0">
                <a:latin typeface="+mn-lt"/>
              </a:rPr>
              <a:t> and current graph processing engine requires to </a:t>
            </a:r>
            <a:r>
              <a:rPr lang="en-US" sz="1200" b="1" strike="noStrike" spc="-1" dirty="0">
                <a:latin typeface="+mn-lt"/>
              </a:rPr>
              <a:t>export their data</a:t>
            </a:r>
            <a:r>
              <a:rPr lang="en-US" sz="1200" b="0" strike="noStrike" spc="-1" dirty="0">
                <a:latin typeface="+mn-lt"/>
              </a:rPr>
              <a:t> </a:t>
            </a:r>
            <a:r>
              <a:rPr lang="en-US" sz="1200" b="0" strike="noStrike" spc="-1" dirty="0" err="1">
                <a:latin typeface="+mn-lt"/>
              </a:rPr>
              <a:t>inorder</a:t>
            </a:r>
            <a:r>
              <a:rPr lang="en-US" sz="1200" b="0" strike="noStrike" spc="-1" dirty="0">
                <a:latin typeface="+mn-lt"/>
              </a:rPr>
              <a:t> to process it. Leading to </a:t>
            </a:r>
            <a:r>
              <a:rPr lang="en-US" sz="1200" b="1" strike="noStrike" spc="-1" dirty="0">
                <a:latin typeface="+mn-lt"/>
              </a:rPr>
              <a:t>space and time overhead</a:t>
            </a:r>
            <a:r>
              <a:rPr lang="en-US" sz="1200" b="0" strike="noStrike" spc="-1" dirty="0">
                <a:latin typeface="+mn-lt"/>
              </a:rPr>
              <a:t> but also and most importantly </a:t>
            </a:r>
            <a:r>
              <a:rPr lang="en-US" sz="1200" b="1" strike="noStrike" spc="-1" dirty="0">
                <a:latin typeface="+mn-lt"/>
              </a:rPr>
              <a:t>security and privacy concerns</a:t>
            </a:r>
            <a:r>
              <a:rPr lang="en-US" sz="1200" b="0" strike="noStrike" spc="-1" dirty="0">
                <a:latin typeface="+mn-lt"/>
              </a:rPr>
              <a:t>.</a:t>
            </a:r>
          </a:p>
          <a:p>
            <a:endParaRPr lang="en-US" sz="1200" b="0" strike="noStrike" spc="-1" dirty="0">
              <a:latin typeface="Arial"/>
            </a:endParaRPr>
          </a:p>
          <a:p>
            <a:r>
              <a:rPr lang="en-US" sz="1200" b="0" strike="noStrike" spc="-1" dirty="0">
                <a:latin typeface="+mn-lt"/>
              </a:rPr>
              <a:t>This has to the design of graph engines which can directly run over relational data. </a:t>
            </a:r>
          </a:p>
          <a:p>
            <a:endParaRPr lang="fr-FR" dirty="0"/>
          </a:p>
        </p:txBody>
      </p:sp>
      <p:sp>
        <p:nvSpPr>
          <p:cNvPr id="4" name="Espace réservé du numéro de diapositive 3"/>
          <p:cNvSpPr>
            <a:spLocks noGrp="1"/>
          </p:cNvSpPr>
          <p:nvPr>
            <p:ph type="sldNum" sz="quarter" idx="5"/>
          </p:nvPr>
        </p:nvSpPr>
        <p:spPr/>
        <p:txBody>
          <a:bodyPr/>
          <a:lstStyle/>
          <a:p>
            <a:fld id="{9EDC5964-3162-43B5-B1EC-63C8D166D7D3}" type="slidenum">
              <a:rPr lang="en-US" smtClean="0"/>
              <a:t>2</a:t>
            </a:fld>
            <a:endParaRPr lang="en-US"/>
          </a:p>
        </p:txBody>
      </p:sp>
    </p:spTree>
    <p:extLst>
      <p:ext uri="{BB962C8B-B14F-4D97-AF65-F5344CB8AC3E}">
        <p14:creationId xmlns:p14="http://schemas.microsoft.com/office/powerpoint/2010/main" val="246396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latin typeface="+mn-lt"/>
              </a:rPr>
              <a:t>Let us now how some of the recent systems implement this. The first step is to materialize the relational data indexed by an id. They use the graph runtime, which is a layer on top of RDBMS, to extract the graph topology from the underlying relational data. </a:t>
            </a:r>
          </a:p>
          <a:p>
            <a:endParaRPr lang="en-US" sz="1200" b="0" strike="noStrike" spc="-1" dirty="0">
              <a:latin typeface="Arial"/>
            </a:endParaRPr>
          </a:p>
          <a:p>
            <a:r>
              <a:rPr lang="en-US" sz="1200" b="0" strike="noStrike" spc="-1" dirty="0">
                <a:latin typeface="Arial"/>
              </a:rPr>
              <a:t>Given the graph input query, the runtime, using the topology essentially returns all the paths matching the query. </a:t>
            </a:r>
          </a:p>
          <a:p>
            <a:r>
              <a:rPr lang="en-US" sz="1200" b="0" strike="noStrike" spc="-1" dirty="0">
                <a:latin typeface="Arial"/>
              </a:rPr>
              <a:t>In this case, we want to know the age and brand of people owning the corresponding car from people and car tables. </a:t>
            </a:r>
          </a:p>
          <a:p>
            <a:endParaRPr lang="en-US" sz="1200" b="0" strike="noStrike" spc="-1" dirty="0">
              <a:latin typeface="Arial"/>
            </a:endParaRPr>
          </a:p>
          <a:p>
            <a:r>
              <a:rPr lang="en-US" sz="1200" b="0" strike="noStrike" spc="-1" dirty="0">
                <a:latin typeface="+mn-lt"/>
              </a:rPr>
              <a:t>Given the matching paths, it essentially does an array look on the materialized and output the results. </a:t>
            </a:r>
          </a:p>
          <a:p>
            <a:r>
              <a:rPr lang="en-US" sz="1200" b="0" strike="noStrike" spc="-1" dirty="0">
                <a:latin typeface="+mn-lt"/>
              </a:rPr>
              <a:t>On the positive side, we get low execution times but having to incur large memory footprint. </a:t>
            </a:r>
            <a:endParaRPr lang="en-US" sz="1200" b="0" strike="noStrike" spc="-1" dirty="0">
              <a:latin typeface="Arial"/>
            </a:endParaRPr>
          </a:p>
        </p:txBody>
      </p:sp>
      <p:sp>
        <p:nvSpPr>
          <p:cNvPr id="4" name="Slide Number Placeholder 3"/>
          <p:cNvSpPr>
            <a:spLocks noGrp="1"/>
          </p:cNvSpPr>
          <p:nvPr>
            <p:ph type="sldNum" sz="quarter" idx="5"/>
          </p:nvPr>
        </p:nvSpPr>
        <p:spPr/>
        <p:txBody>
          <a:bodyPr/>
          <a:lstStyle/>
          <a:p>
            <a:fld id="{DACC16FB-9D68-C74B-AABD-CDFC2ED74F24}" type="slidenum">
              <a:rPr lang="en-US" smtClean="0"/>
              <a:t>3</a:t>
            </a:fld>
            <a:endParaRPr lang="en-US"/>
          </a:p>
        </p:txBody>
      </p:sp>
    </p:spTree>
    <p:extLst>
      <p:ext uri="{BB962C8B-B14F-4D97-AF65-F5344CB8AC3E}">
        <p14:creationId xmlns:p14="http://schemas.microsoft.com/office/powerpoint/2010/main" val="365026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latin typeface="+mn-lt"/>
              </a:rPr>
              <a:t>The other extreme solution when we do not materialize in memory is that. For each matching path in batches, retrieve the properties (or attributes) from Relational data from the storage. This is too slow as the number of matching paths are very high even for 2 hop query</a:t>
            </a:r>
            <a:endParaRPr lang="en-US" sz="1200" b="0" strike="noStrike" spc="-1" dirty="0">
              <a:latin typeface="Arial"/>
            </a:endParaRPr>
          </a:p>
        </p:txBody>
      </p:sp>
      <p:sp>
        <p:nvSpPr>
          <p:cNvPr id="4" name="Slide Number Placeholder 3"/>
          <p:cNvSpPr>
            <a:spLocks noGrp="1"/>
          </p:cNvSpPr>
          <p:nvPr>
            <p:ph type="sldNum" sz="quarter" idx="5"/>
          </p:nvPr>
        </p:nvSpPr>
        <p:spPr/>
        <p:txBody>
          <a:bodyPr/>
          <a:lstStyle/>
          <a:p>
            <a:fld id="{DACC16FB-9D68-C74B-AABD-CDFC2ED74F24}" type="slidenum">
              <a:rPr lang="en-US" smtClean="0"/>
              <a:t>4</a:t>
            </a:fld>
            <a:endParaRPr lang="en-US"/>
          </a:p>
        </p:txBody>
      </p:sp>
    </p:spTree>
    <p:extLst>
      <p:ext uri="{BB962C8B-B14F-4D97-AF65-F5344CB8AC3E}">
        <p14:creationId xmlns:p14="http://schemas.microsoft.com/office/powerpoint/2010/main" val="1316712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overall architecture of our proposed solution which a novel graph cache manager. </a:t>
            </a:r>
          </a:p>
        </p:txBody>
      </p:sp>
      <p:sp>
        <p:nvSpPr>
          <p:cNvPr id="4" name="Slide Number Placeholder 3"/>
          <p:cNvSpPr>
            <a:spLocks noGrp="1"/>
          </p:cNvSpPr>
          <p:nvPr>
            <p:ph type="sldNum" sz="quarter" idx="5"/>
          </p:nvPr>
        </p:nvSpPr>
        <p:spPr/>
        <p:txBody>
          <a:bodyPr/>
          <a:lstStyle/>
          <a:p>
            <a:fld id="{AA2B018A-536A-4E95-B27E-3171BA8DAA5E}" type="slidenum">
              <a:rPr lang="en-US" smtClean="0"/>
              <a:pPr/>
              <a:t>5</a:t>
            </a:fld>
            <a:endParaRPr lang="en-US"/>
          </a:p>
        </p:txBody>
      </p:sp>
    </p:spTree>
    <p:extLst>
      <p:ext uri="{BB962C8B-B14F-4D97-AF65-F5344CB8AC3E}">
        <p14:creationId xmlns:p14="http://schemas.microsoft.com/office/powerpoint/2010/main" val="313087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6</a:t>
            </a:fld>
            <a:endParaRPr lang="en-US"/>
          </a:p>
        </p:txBody>
      </p:sp>
    </p:spTree>
    <p:extLst>
      <p:ext uri="{BB962C8B-B14F-4D97-AF65-F5344CB8AC3E}">
        <p14:creationId xmlns:p14="http://schemas.microsoft.com/office/powerpoint/2010/main" val="2886378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7</a:t>
            </a:fld>
            <a:endParaRPr lang="en-US"/>
          </a:p>
        </p:txBody>
      </p:sp>
    </p:spTree>
    <p:extLst>
      <p:ext uri="{BB962C8B-B14F-4D97-AF65-F5344CB8AC3E}">
        <p14:creationId xmlns:p14="http://schemas.microsoft.com/office/powerpoint/2010/main" val="231568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strike="noStrike" spc="-1" dirty="0">
              <a:latin typeface="Arial"/>
            </a:endParaRPr>
          </a:p>
        </p:txBody>
      </p:sp>
      <p:sp>
        <p:nvSpPr>
          <p:cNvPr id="4" name="Slide Number Placeholder 3"/>
          <p:cNvSpPr>
            <a:spLocks noGrp="1"/>
          </p:cNvSpPr>
          <p:nvPr>
            <p:ph type="sldNum" sz="quarter" idx="5"/>
          </p:nvPr>
        </p:nvSpPr>
        <p:spPr/>
        <p:txBody>
          <a:bodyPr/>
          <a:lstStyle/>
          <a:p>
            <a:fld id="{DACC16FB-9D68-C74B-AABD-CDFC2ED74F24}" type="slidenum">
              <a:rPr lang="en-US" smtClean="0"/>
              <a:t>8</a:t>
            </a:fld>
            <a:endParaRPr lang="en-US"/>
          </a:p>
        </p:txBody>
      </p:sp>
    </p:spTree>
    <p:extLst>
      <p:ext uri="{BB962C8B-B14F-4D97-AF65-F5344CB8AC3E}">
        <p14:creationId xmlns:p14="http://schemas.microsoft.com/office/powerpoint/2010/main" val="21290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strike="noStrike" spc="-1" dirty="0">
              <a:latin typeface="Arial"/>
            </a:endParaRPr>
          </a:p>
        </p:txBody>
      </p:sp>
      <p:sp>
        <p:nvSpPr>
          <p:cNvPr id="4" name="Slide Number Placeholder 3"/>
          <p:cNvSpPr>
            <a:spLocks noGrp="1"/>
          </p:cNvSpPr>
          <p:nvPr>
            <p:ph type="sldNum" sz="quarter" idx="5"/>
          </p:nvPr>
        </p:nvSpPr>
        <p:spPr/>
        <p:txBody>
          <a:bodyPr/>
          <a:lstStyle/>
          <a:p>
            <a:fld id="{DACC16FB-9D68-C74B-AABD-CDFC2ED74F24}" type="slidenum">
              <a:rPr lang="en-US" smtClean="0"/>
              <a:t>9</a:t>
            </a:fld>
            <a:endParaRPr lang="en-US"/>
          </a:p>
        </p:txBody>
      </p:sp>
    </p:spTree>
    <p:extLst>
      <p:ext uri="{BB962C8B-B14F-4D97-AF65-F5344CB8AC3E}">
        <p14:creationId xmlns:p14="http://schemas.microsoft.com/office/powerpoint/2010/main" val="2462828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914400" y="2130430"/>
            <a:ext cx="10363200" cy="1470025"/>
          </a:xfrm>
        </p:spPr>
        <p:txBody>
          <a:bodyPr/>
          <a:lstStyle>
            <a:lvl1pPr>
              <a:defRPr/>
            </a:lvl1pPr>
          </a:lstStyle>
          <a:p>
            <a:r>
              <a:rPr lang="en-US"/>
              <a:t>Click to edit Master title style</a:t>
            </a:r>
          </a:p>
        </p:txBody>
      </p:sp>
      <p:sp>
        <p:nvSpPr>
          <p:cNvPr id="13315" name="Rectangle 3"/>
          <p:cNvSpPr>
            <a:spLocks noGrp="1" noChangeArrowheads="1"/>
          </p:cNvSpPr>
          <p:nvPr>
            <p:ph type="subTitle" idx="1"/>
          </p:nvPr>
        </p:nvSpPr>
        <p:spPr>
          <a:xfrm>
            <a:off x="914400" y="3886200"/>
            <a:ext cx="10363200" cy="1752600"/>
          </a:xfrm>
        </p:spPr>
        <p:txBody>
          <a:bodyPr/>
          <a:lstStyle>
            <a:lvl1pPr marL="0" indent="0">
              <a:buFontTx/>
              <a:buNone/>
              <a:defRPr/>
            </a:lvl1pPr>
          </a:lstStyle>
          <a:p>
            <a:r>
              <a:rPr lang="en-US"/>
              <a:t>Click to edit Master subtitle style</a:t>
            </a:r>
          </a:p>
        </p:txBody>
      </p:sp>
      <p:pic>
        <p:nvPicPr>
          <p:cNvPr id="24" name="Picture 23" descr="dias_color_proposals_0142_3D_medium.jpg">
            <a:extLst>
              <a:ext uri="{FF2B5EF4-FFF2-40B4-BE49-F238E27FC236}">
                <a16:creationId xmlns:a16="http://schemas.microsoft.com/office/drawing/2014/main" id="{E99D345F-44D8-4FFA-8EEC-4320A184FF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5980195"/>
            <a:ext cx="1828800" cy="7111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4B124F-D3AE-4AEB-B238-04968465F6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05E198-EA6C-4BFE-A482-9201B0249CD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lstStyle/>
          <a:p>
            <a:r>
              <a:rPr lang="en-US"/>
              <a:t>Click to edit Master title style</a:t>
            </a:r>
          </a:p>
        </p:txBody>
      </p:sp>
      <p:sp>
        <p:nvSpPr>
          <p:cNvPr id="3" name="Chart Placeholder 2"/>
          <p:cNvSpPr>
            <a:spLocks noGrp="1"/>
          </p:cNvSpPr>
          <p:nvPr>
            <p:ph type="chart" sz="half" idx="1"/>
          </p:nvPr>
        </p:nvSpPr>
        <p:spPr>
          <a:xfrm>
            <a:off x="609600" y="1219205"/>
            <a:ext cx="5384800" cy="4906963"/>
          </a:xfrm>
        </p:spPr>
        <p:txBody>
          <a:bodyPr/>
          <a:lstStyle/>
          <a:p>
            <a:r>
              <a:rPr lang="en-US"/>
              <a:t>Click icon to add chart</a:t>
            </a:r>
          </a:p>
        </p:txBody>
      </p:sp>
      <p:sp>
        <p:nvSpPr>
          <p:cNvPr id="4" name="Text Placeholder 3"/>
          <p:cNvSpPr>
            <a:spLocks noGrp="1"/>
          </p:cNvSpPr>
          <p:nvPr>
            <p:ph type="body" sz="half" idx="2"/>
          </p:nvPr>
        </p:nvSpPr>
        <p:spPr>
          <a:xfrm>
            <a:off x="6197600" y="1219205"/>
            <a:ext cx="5384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3251200" cy="476250"/>
          </a:xfrm>
        </p:spPr>
        <p:txBody>
          <a:bodyPr/>
          <a:lstStyle>
            <a:lvl1pPr>
              <a:defRPr/>
            </a:lvl1pPr>
          </a:lstStyle>
          <a:p>
            <a:fld id="{1C2F872F-421D-4B65-AAA3-129D049C92A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lstStyle/>
          <a:p>
            <a:r>
              <a:rPr lang="en-US"/>
              <a:t>Click to edit Master title style</a:t>
            </a:r>
          </a:p>
        </p:txBody>
      </p:sp>
      <p:sp>
        <p:nvSpPr>
          <p:cNvPr id="3" name="Text Placeholder 2"/>
          <p:cNvSpPr>
            <a:spLocks noGrp="1"/>
          </p:cNvSpPr>
          <p:nvPr>
            <p:ph type="body" sz="half" idx="1"/>
          </p:nvPr>
        </p:nvSpPr>
        <p:spPr>
          <a:xfrm>
            <a:off x="609600" y="1219205"/>
            <a:ext cx="5384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5"/>
            <a:ext cx="5384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3251200" cy="476250"/>
          </a:xfrm>
        </p:spPr>
        <p:txBody>
          <a:bodyPr/>
          <a:lstStyle>
            <a:lvl1pPr>
              <a:defRPr/>
            </a:lvl1pPr>
          </a:lstStyle>
          <a:p>
            <a:fld id="{3B99274B-176E-435C-8857-84979719B9C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lstStyle/>
          <a:p>
            <a:r>
              <a:rPr lang="en-US"/>
              <a:t>Click to edit Master title style</a:t>
            </a:r>
          </a:p>
        </p:txBody>
      </p:sp>
      <p:sp>
        <p:nvSpPr>
          <p:cNvPr id="3" name="Chart Placeholder 2"/>
          <p:cNvSpPr>
            <a:spLocks noGrp="1"/>
          </p:cNvSpPr>
          <p:nvPr>
            <p:ph type="chart" idx="1"/>
          </p:nvPr>
        </p:nvSpPr>
        <p:spPr>
          <a:xfrm>
            <a:off x="609600" y="1219205"/>
            <a:ext cx="10972800" cy="4906963"/>
          </a:xfrm>
        </p:spPr>
        <p:txBody>
          <a:bodyPr/>
          <a:lstStyle/>
          <a:p>
            <a:r>
              <a:rPr lang="en-US"/>
              <a:t>Click icon to add chart</a:t>
            </a:r>
          </a:p>
        </p:txBody>
      </p:sp>
      <p:sp>
        <p:nvSpPr>
          <p:cNvPr id="4" name="Date Placeholder 3"/>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3251200" cy="476250"/>
          </a:xfrm>
        </p:spPr>
        <p:txBody>
          <a:bodyPr/>
          <a:lstStyle>
            <a:lvl1pPr>
              <a:defRPr/>
            </a:lvl1pPr>
          </a:lstStyle>
          <a:p>
            <a:fld id="{E783343F-3840-485D-A731-06527D2D3B63}"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ight - Title Only">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504686EF-8243-4BCF-91A8-6200F0A2C43B}"/>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bwMode="auto">
          <a:xfrm>
            <a:off x="6694964" y="290627"/>
            <a:ext cx="5101904" cy="1538174"/>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687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fr-FR"/>
              <a:t>Cliquez pour modifier les styles du texte du masque</a:t>
            </a:r>
          </a:p>
          <a:p>
            <a:pPr marL="0" marR="0" lvl="1" indent="0" fontAlgn="auto">
              <a:lnSpc>
                <a:spcPct val="95000"/>
              </a:lnSpc>
              <a:spcBef>
                <a:spcPts val="600"/>
              </a:spcBef>
              <a:spcAft>
                <a:spcPts val="0"/>
              </a:spcAft>
              <a:buClrTx/>
              <a:buSzTx/>
              <a:buFont typeface="System Font Regular"/>
              <a:buNone/>
              <a:tabLst/>
            </a:pPr>
            <a:r>
              <a:rPr lang="fr-FR"/>
              <a:t>Deuxième niveau</a:t>
            </a:r>
          </a:p>
          <a:p>
            <a:pPr marL="0" marR="0" lvl="2" indent="0" fontAlgn="auto">
              <a:lnSpc>
                <a:spcPct val="95000"/>
              </a:lnSpc>
              <a:spcBef>
                <a:spcPts val="600"/>
              </a:spcBef>
              <a:spcAft>
                <a:spcPts val="0"/>
              </a:spcAft>
              <a:buClrTx/>
              <a:buSzTx/>
              <a:buFont typeface="System Font Regular"/>
              <a:buNone/>
              <a:tabLst/>
            </a:pPr>
            <a:r>
              <a:rPr lang="fr-FR"/>
              <a:t>Troisième niveau</a:t>
            </a:r>
          </a:p>
          <a:p>
            <a:pPr marL="0" marR="0" lvl="3" indent="0" fontAlgn="auto">
              <a:lnSpc>
                <a:spcPct val="95000"/>
              </a:lnSpc>
              <a:spcBef>
                <a:spcPts val="600"/>
              </a:spcBef>
              <a:spcAft>
                <a:spcPts val="0"/>
              </a:spcAft>
              <a:buClrTx/>
              <a:buSzTx/>
              <a:buFont typeface="System Font Regular"/>
              <a:buNone/>
              <a:tabLst/>
            </a:pPr>
            <a:r>
              <a:rPr lang="fr-FR"/>
              <a:t>Quatrième niveau</a:t>
            </a:r>
          </a:p>
          <a:p>
            <a:pPr marL="0" marR="0" lvl="4" indent="0" fontAlgn="auto">
              <a:lnSpc>
                <a:spcPct val="95000"/>
              </a:lnSpc>
              <a:spcBef>
                <a:spcPts val="600"/>
              </a:spcBef>
              <a:spcAft>
                <a:spcPts val="0"/>
              </a:spcAft>
              <a:buClrTx/>
              <a:buSzTx/>
              <a:buFont typeface="System Font Regular"/>
              <a:buNone/>
              <a:tabLst/>
            </a:pPr>
            <a:r>
              <a:rPr lang="fr-FR"/>
              <a:t>Cinquième niveau</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26653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ight - Title 2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p:blipFill>
        <p:spPr>
          <a:xfrm>
            <a:off x="6694964" y="290625"/>
            <a:ext cx="5101904" cy="1537222"/>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59600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B54189-C436-47D0-AC37-8484B13A8E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en-US"/>
              <a:t>Click to edit Master text styles</a:t>
            </a:r>
          </a:p>
        </p:txBody>
      </p:sp>
      <p:sp>
        <p:nvSpPr>
          <p:cNvPr id="4" name="Date Placeholder 3"/>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F5F9E2-ACF0-4066-8FCC-6FF3D74F209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19205"/>
            <a:ext cx="5384800" cy="4906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5"/>
            <a:ext cx="5384800" cy="4906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1462274-4D91-4102-8B2B-567009310D1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78409BE-044C-40FD-B391-8DFF2F79F7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3E970BD-9972-4D08-B83E-9264E792A2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43FC239-7393-457C-9CC3-689C6419CA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C460BC-0006-4CBA-B4E4-B3FFD2C25EC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a:xfrm>
            <a:off x="4775200" y="6172200"/>
            <a:ext cx="28448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874E61-B26F-43A7-8A14-05F02F28A8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792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09600" y="1219205"/>
            <a:ext cx="10972800" cy="4906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737600" y="6245225"/>
            <a:ext cx="32512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solidFill>
                  <a:schemeClr val="bg1">
                    <a:lumMod val="50000"/>
                  </a:schemeClr>
                </a:solidFill>
              </a:defRPr>
            </a:lvl1pPr>
          </a:lstStyle>
          <a:p>
            <a:fld id="{E150ECFD-5807-44D9-AF3B-3260B807F6AB}" type="slidenum">
              <a:rPr lang="en-US" smtClean="0"/>
              <a:pPr/>
              <a:t>‹#›</a:t>
            </a:fld>
            <a:endParaRPr lang="en-US" dirty="0"/>
          </a:p>
        </p:txBody>
      </p:sp>
      <p:grpSp>
        <p:nvGrpSpPr>
          <p:cNvPr id="1242" name="Group 218"/>
          <p:cNvGrpSpPr>
            <a:grpSpLocks/>
          </p:cNvGrpSpPr>
          <p:nvPr userDrawn="1"/>
        </p:nvGrpSpPr>
        <p:grpSpPr bwMode="auto">
          <a:xfrm>
            <a:off x="3" y="0"/>
            <a:ext cx="12212855" cy="331712"/>
            <a:chOff x="4608" y="240"/>
            <a:chExt cx="362" cy="189"/>
          </a:xfrm>
          <a:solidFill>
            <a:srgbClr val="B51F1F"/>
          </a:solidFill>
        </p:grpSpPr>
        <p:sp>
          <p:nvSpPr>
            <p:cNvPr id="1235" name="Freeform 211"/>
            <p:cNvSpPr>
              <a:spLocks noChangeAspect="1"/>
            </p:cNvSpPr>
            <p:nvPr userDrawn="1"/>
          </p:nvSpPr>
          <p:spPr bwMode="auto">
            <a:xfrm>
              <a:off x="4608" y="240"/>
              <a:ext cx="215" cy="189"/>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grpFill/>
            <a:ln w="9525">
              <a:noFill/>
              <a:round/>
              <a:headEnd/>
              <a:tailEnd/>
            </a:ln>
          </p:spPr>
          <p:txBody>
            <a:bodyPr/>
            <a:lstStyle/>
            <a:p>
              <a:endParaRPr lang="en-US" sz="1800"/>
            </a:p>
          </p:txBody>
        </p:sp>
        <p:sp>
          <p:nvSpPr>
            <p:cNvPr id="1236" name="Freeform 212"/>
            <p:cNvSpPr>
              <a:spLocks noChangeAspect="1"/>
            </p:cNvSpPr>
            <p:nvPr userDrawn="1"/>
          </p:nvSpPr>
          <p:spPr bwMode="auto">
            <a:xfrm>
              <a:off x="4752" y="240"/>
              <a:ext cx="218" cy="189"/>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grpFill/>
            <a:ln w="9525">
              <a:noFill/>
              <a:round/>
              <a:headEnd/>
              <a:tailEnd/>
            </a:ln>
          </p:spPr>
          <p:txBody>
            <a:bodyPr/>
            <a:lstStyle/>
            <a:p>
              <a:endParaRPr lang="en-US" sz="1800"/>
            </a:p>
          </p:txBody>
        </p:sp>
      </p:grpSp>
      <p:pic>
        <p:nvPicPr>
          <p:cNvPr id="3" name="Picture 2">
            <a:extLst>
              <a:ext uri="{FF2B5EF4-FFF2-40B4-BE49-F238E27FC236}">
                <a16:creationId xmlns:a16="http://schemas.microsoft.com/office/drawing/2014/main" id="{00B27BC0-81A3-48F2-A640-796FDBE3B94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815091" y="-137335"/>
            <a:ext cx="1397767" cy="605168"/>
          </a:xfrm>
          <a:prstGeom prst="rect">
            <a:avLst/>
          </a:prstGeom>
        </p:spPr>
      </p:pic>
      <p:pic>
        <p:nvPicPr>
          <p:cNvPr id="31" name="Picture 30" descr="dias_color_proposals_0142_3D_medium.jpg">
            <a:extLst>
              <a:ext uri="{FF2B5EF4-FFF2-40B4-BE49-F238E27FC236}">
                <a16:creationId xmlns:a16="http://schemas.microsoft.com/office/drawing/2014/main" id="{F308F401-E937-4568-AA24-D72F1992AB45}"/>
              </a:ext>
            </a:extLst>
          </p:cNvPr>
          <p:cNvPicPr>
            <a:picLocks noChangeAspect="1"/>
          </p:cNvPicPr>
          <p:nvPr userDrawn="1"/>
        </p:nvPicPr>
        <p:blipFill>
          <a:blip r:embed="rId20" cstate="print">
            <a:extLst>
              <a:ext uri="{BEBA8EAE-BF5A-486C-A8C5-ECC9F3942E4B}">
                <a14:imgProps xmlns:a14="http://schemas.microsoft.com/office/drawing/2010/main">
                  <a14:imgLayer r:embed="rId21">
                    <a14:imgEffect>
                      <a14:backgroundRemoval t="4094" b="83041" l="1591" r="98182">
                        <a14:foregroundMark x1="6818" y1="70175" x2="15000" y2="16959"/>
                        <a14:foregroundMark x1="34318" y1="71930" x2="34318" y2="40936"/>
                        <a14:foregroundMark x1="34545" y1="19298" x2="34545" y2="11111"/>
                        <a14:foregroundMark x1="32273" y1="9942" x2="32273" y2="9942"/>
                        <a14:foregroundMark x1="42955" y1="74854" x2="53409" y2="15789"/>
                        <a14:foregroundMark x1="64318" y1="74269" x2="53636" y2="15789"/>
                        <a14:foregroundMark x1="50455" y1="57895" x2="54318" y2="52632"/>
                        <a14:backgroundMark x1="15909" y1="32749" x2="11591" y2="65497"/>
                        <a14:backgroundMark x1="22273" y1="12865" x2="29773" y2="61404"/>
                        <a14:backgroundMark x1="57955" y1="11696" x2="67500" y2="68421"/>
                        <a14:backgroundMark x1="47273" y1="76023" x2="59318" y2="76023"/>
                        <a14:backgroundMark x1="50847" y1="46739" x2="52966" y2="34783"/>
                      </a14:backgroundRemoval>
                    </a14:imgEffect>
                  </a14:imgLayer>
                </a14:imgProps>
              </a:ext>
              <a:ext uri="{28A0092B-C50C-407E-A947-70E740481C1C}">
                <a14:useLocalDpi xmlns:a14="http://schemas.microsoft.com/office/drawing/2010/main" val="0"/>
              </a:ext>
            </a:extLst>
          </a:blip>
          <a:stretch>
            <a:fillRect/>
          </a:stretch>
        </p:blipFill>
        <p:spPr>
          <a:xfrm>
            <a:off x="9601200" y="-21019"/>
            <a:ext cx="1066800" cy="4148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dt="0"/>
  <p:txStyles>
    <p:titleStyle>
      <a:lvl1pPr algn="ctr" rtl="0" eaLnBrk="1" fontAlgn="base" hangingPunct="1">
        <a:spcBef>
          <a:spcPct val="0"/>
        </a:spcBef>
        <a:spcAft>
          <a:spcPct val="0"/>
        </a:spcAft>
        <a:defRPr sz="3300">
          <a:solidFill>
            <a:schemeClr val="tx2"/>
          </a:solidFill>
          <a:latin typeface="+mj-lt"/>
          <a:ea typeface="+mj-ea"/>
          <a:cs typeface="+mj-cs"/>
        </a:defRPr>
      </a:lvl1pPr>
      <a:lvl2pPr algn="l" rtl="0" eaLnBrk="1" fontAlgn="base" hangingPunct="1">
        <a:spcBef>
          <a:spcPct val="0"/>
        </a:spcBef>
        <a:spcAft>
          <a:spcPct val="0"/>
        </a:spcAft>
        <a:defRPr sz="3300">
          <a:solidFill>
            <a:schemeClr val="tx2"/>
          </a:solidFill>
          <a:latin typeface="Calibri" pitchFamily="34" charset="0"/>
          <a:cs typeface="Arial" charset="0"/>
        </a:defRPr>
      </a:lvl2pPr>
      <a:lvl3pPr algn="l" rtl="0" eaLnBrk="1" fontAlgn="base" hangingPunct="1">
        <a:spcBef>
          <a:spcPct val="0"/>
        </a:spcBef>
        <a:spcAft>
          <a:spcPct val="0"/>
        </a:spcAft>
        <a:defRPr sz="3300">
          <a:solidFill>
            <a:schemeClr val="tx2"/>
          </a:solidFill>
          <a:latin typeface="Calibri" pitchFamily="34" charset="0"/>
          <a:cs typeface="Arial" charset="0"/>
        </a:defRPr>
      </a:lvl3pPr>
      <a:lvl4pPr algn="l" rtl="0" eaLnBrk="1" fontAlgn="base" hangingPunct="1">
        <a:spcBef>
          <a:spcPct val="0"/>
        </a:spcBef>
        <a:spcAft>
          <a:spcPct val="0"/>
        </a:spcAft>
        <a:defRPr sz="3300">
          <a:solidFill>
            <a:schemeClr val="tx2"/>
          </a:solidFill>
          <a:latin typeface="Calibri" pitchFamily="34" charset="0"/>
          <a:cs typeface="Arial" charset="0"/>
        </a:defRPr>
      </a:lvl4pPr>
      <a:lvl5pPr algn="l" rtl="0" eaLnBrk="1" fontAlgn="base" hangingPunct="1">
        <a:spcBef>
          <a:spcPct val="0"/>
        </a:spcBef>
        <a:spcAft>
          <a:spcPct val="0"/>
        </a:spcAft>
        <a:defRPr sz="3300">
          <a:solidFill>
            <a:schemeClr val="tx2"/>
          </a:solidFill>
          <a:latin typeface="Calibri" pitchFamily="34" charset="0"/>
          <a:cs typeface="Arial" charset="0"/>
        </a:defRPr>
      </a:lvl5pPr>
      <a:lvl6pPr marL="342892" algn="l" rtl="0" eaLnBrk="1" fontAlgn="base" hangingPunct="1">
        <a:spcBef>
          <a:spcPct val="0"/>
        </a:spcBef>
        <a:spcAft>
          <a:spcPct val="0"/>
        </a:spcAft>
        <a:defRPr sz="3300">
          <a:solidFill>
            <a:schemeClr val="tx2"/>
          </a:solidFill>
          <a:latin typeface="Calibri" pitchFamily="34" charset="0"/>
          <a:cs typeface="Arial" charset="0"/>
        </a:defRPr>
      </a:lvl6pPr>
      <a:lvl7pPr marL="685783" algn="l" rtl="0" eaLnBrk="1" fontAlgn="base" hangingPunct="1">
        <a:spcBef>
          <a:spcPct val="0"/>
        </a:spcBef>
        <a:spcAft>
          <a:spcPct val="0"/>
        </a:spcAft>
        <a:defRPr sz="3300">
          <a:solidFill>
            <a:schemeClr val="tx2"/>
          </a:solidFill>
          <a:latin typeface="Calibri" pitchFamily="34" charset="0"/>
          <a:cs typeface="Arial" charset="0"/>
        </a:defRPr>
      </a:lvl7pPr>
      <a:lvl8pPr marL="1028675" algn="l" rtl="0" eaLnBrk="1" fontAlgn="base" hangingPunct="1">
        <a:spcBef>
          <a:spcPct val="0"/>
        </a:spcBef>
        <a:spcAft>
          <a:spcPct val="0"/>
        </a:spcAft>
        <a:defRPr sz="3300">
          <a:solidFill>
            <a:schemeClr val="tx2"/>
          </a:solidFill>
          <a:latin typeface="Calibri" pitchFamily="34" charset="0"/>
          <a:cs typeface="Arial" charset="0"/>
        </a:defRPr>
      </a:lvl8pPr>
      <a:lvl9pPr marL="1371566" algn="l" rtl="0" eaLnBrk="1" fontAlgn="base" hangingPunct="1">
        <a:spcBef>
          <a:spcPct val="0"/>
        </a:spcBef>
        <a:spcAft>
          <a:spcPct val="0"/>
        </a:spcAft>
        <a:defRPr sz="3300">
          <a:solidFill>
            <a:schemeClr val="tx2"/>
          </a:solidFill>
          <a:latin typeface="Calibri" pitchFamily="34" charset="0"/>
          <a:cs typeface="Arial" charset="0"/>
        </a:defRPr>
      </a:lvl9pPr>
    </p:titleStyle>
    <p:bodyStyle>
      <a:lvl1pPr marL="257168" indent="-257168" algn="l" rtl="0" eaLnBrk="1" fontAlgn="base" hangingPunct="1">
        <a:spcBef>
          <a:spcPct val="20000"/>
        </a:spcBef>
        <a:spcAft>
          <a:spcPct val="0"/>
        </a:spcAft>
        <a:buChar char="•"/>
        <a:defRPr sz="2400">
          <a:solidFill>
            <a:schemeClr val="tx1"/>
          </a:solidFill>
          <a:latin typeface="+mn-lt"/>
          <a:ea typeface="+mn-ea"/>
          <a:cs typeface="+mn-cs"/>
        </a:defRPr>
      </a:lvl1pPr>
      <a:lvl2pPr marL="557199" indent="-214308" algn="l" rtl="0" eaLnBrk="1" fontAlgn="base" hangingPunct="1">
        <a:spcBef>
          <a:spcPct val="20000"/>
        </a:spcBef>
        <a:spcAft>
          <a:spcPct val="0"/>
        </a:spcAft>
        <a:buChar char="–"/>
        <a:defRPr sz="1800">
          <a:solidFill>
            <a:schemeClr val="tx1"/>
          </a:solidFill>
          <a:latin typeface="+mn-lt"/>
          <a:cs typeface="+mn-cs"/>
        </a:defRPr>
      </a:lvl2pPr>
      <a:lvl3pPr marL="857228" indent="-171446" algn="l" rtl="0" eaLnBrk="1" fontAlgn="base" hangingPunct="1">
        <a:spcBef>
          <a:spcPct val="20000"/>
        </a:spcBef>
        <a:spcAft>
          <a:spcPct val="0"/>
        </a:spcAft>
        <a:buChar char="•"/>
        <a:defRPr>
          <a:solidFill>
            <a:schemeClr val="tx1"/>
          </a:solidFill>
          <a:latin typeface="+mn-lt"/>
          <a:cs typeface="+mn-cs"/>
        </a:defRPr>
      </a:lvl3pPr>
      <a:lvl4pPr marL="1200120" indent="-171446" algn="l" rtl="0" eaLnBrk="1" fontAlgn="base" hangingPunct="1">
        <a:spcBef>
          <a:spcPct val="20000"/>
        </a:spcBef>
        <a:spcAft>
          <a:spcPct val="0"/>
        </a:spcAft>
        <a:buChar char="–"/>
        <a:defRPr>
          <a:solidFill>
            <a:schemeClr val="tx1"/>
          </a:solidFill>
          <a:latin typeface="+mn-lt"/>
          <a:cs typeface="+mn-cs"/>
        </a:defRPr>
      </a:lvl4pPr>
      <a:lvl5pPr marL="1543012" indent="-171446" algn="l" rtl="0" eaLnBrk="1" fontAlgn="base" hangingPunct="1">
        <a:spcBef>
          <a:spcPct val="20000"/>
        </a:spcBef>
        <a:spcAft>
          <a:spcPct val="0"/>
        </a:spcAft>
        <a:buChar char="»"/>
        <a:defRPr>
          <a:solidFill>
            <a:schemeClr val="tx1"/>
          </a:solidFill>
          <a:latin typeface="+mn-lt"/>
          <a:cs typeface="+mn-cs"/>
        </a:defRPr>
      </a:lvl5pPr>
      <a:lvl6pPr marL="1885903" indent="-171446" algn="l" rtl="0" eaLnBrk="1" fontAlgn="base" hangingPunct="1">
        <a:spcBef>
          <a:spcPct val="20000"/>
        </a:spcBef>
        <a:spcAft>
          <a:spcPct val="0"/>
        </a:spcAft>
        <a:buChar char="»"/>
        <a:defRPr>
          <a:solidFill>
            <a:schemeClr val="tx1"/>
          </a:solidFill>
          <a:latin typeface="+mn-lt"/>
          <a:cs typeface="+mn-cs"/>
        </a:defRPr>
      </a:lvl6pPr>
      <a:lvl7pPr marL="2228795" indent="-171446" algn="l" rtl="0" eaLnBrk="1" fontAlgn="base" hangingPunct="1">
        <a:spcBef>
          <a:spcPct val="20000"/>
        </a:spcBef>
        <a:spcAft>
          <a:spcPct val="0"/>
        </a:spcAft>
        <a:buChar char="»"/>
        <a:defRPr>
          <a:solidFill>
            <a:schemeClr val="tx1"/>
          </a:solidFill>
          <a:latin typeface="+mn-lt"/>
          <a:cs typeface="+mn-cs"/>
        </a:defRPr>
      </a:lvl7pPr>
      <a:lvl8pPr marL="2571686" indent="-171446" algn="l" rtl="0" eaLnBrk="1" fontAlgn="base" hangingPunct="1">
        <a:spcBef>
          <a:spcPct val="20000"/>
        </a:spcBef>
        <a:spcAft>
          <a:spcPct val="0"/>
        </a:spcAft>
        <a:buChar char="»"/>
        <a:defRPr>
          <a:solidFill>
            <a:schemeClr val="tx1"/>
          </a:solidFill>
          <a:latin typeface="+mn-lt"/>
          <a:cs typeface="+mn-cs"/>
        </a:defRPr>
      </a:lvl8pPr>
      <a:lvl9pPr marL="2914577" indent="-171446"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130429"/>
            <a:ext cx="9144000" cy="1470025"/>
          </a:xfrm>
        </p:spPr>
        <p:txBody>
          <a:bodyPr/>
          <a:lstStyle/>
          <a:p>
            <a:r>
              <a:rPr lang="fr-CH" sz="4000" dirty="0"/>
              <a:t>Efficient </a:t>
            </a:r>
            <a:r>
              <a:rPr lang="fr-CH" sz="4000" dirty="0" err="1"/>
              <a:t>Property</a:t>
            </a:r>
            <a:r>
              <a:rPr lang="fr-CH" sz="4000" dirty="0"/>
              <a:t> Projections of Graph </a:t>
            </a:r>
            <a:r>
              <a:rPr lang="fr-CH" sz="4000" dirty="0" err="1"/>
              <a:t>Queries</a:t>
            </a:r>
            <a:r>
              <a:rPr lang="fr-CH" sz="4000" dirty="0"/>
              <a:t> over </a:t>
            </a:r>
            <a:r>
              <a:rPr lang="fr-CH" sz="4000" dirty="0" err="1"/>
              <a:t>Relational</a:t>
            </a:r>
            <a:r>
              <a:rPr lang="fr-CH" sz="4000" dirty="0"/>
              <a:t> Data</a:t>
            </a:r>
            <a:endParaRPr lang="el-GR" sz="4000" dirty="0"/>
          </a:p>
        </p:txBody>
      </p:sp>
      <p:pic>
        <p:nvPicPr>
          <p:cNvPr id="3" name="Picture 2">
            <a:extLst>
              <a:ext uri="{FF2B5EF4-FFF2-40B4-BE49-F238E27FC236}">
                <a16:creationId xmlns:a16="http://schemas.microsoft.com/office/drawing/2014/main" id="{C2C7B0C0-E36F-4C49-AAEA-5A11B750F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5943600"/>
            <a:ext cx="1600200" cy="647700"/>
          </a:xfrm>
          <a:prstGeom prst="rect">
            <a:avLst/>
          </a:prstGeom>
        </p:spPr>
      </p:pic>
    </p:spTree>
    <p:extLst>
      <p:ext uri="{BB962C8B-B14F-4D97-AF65-F5344CB8AC3E}">
        <p14:creationId xmlns:p14="http://schemas.microsoft.com/office/powerpoint/2010/main" val="69560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Shape 1">
            <a:extLst>
              <a:ext uri="{FF2B5EF4-FFF2-40B4-BE49-F238E27FC236}">
                <a16:creationId xmlns:a16="http://schemas.microsoft.com/office/drawing/2014/main" id="{6FA84C4F-B8EF-A84E-A9D7-E88403829C87}"/>
              </a:ext>
            </a:extLst>
          </p:cNvPr>
          <p:cNvSpPr txBox="1"/>
          <p:nvPr/>
        </p:nvSpPr>
        <p:spPr>
          <a:xfrm>
            <a:off x="766800" y="1541880"/>
            <a:ext cx="10670760" cy="2390040"/>
          </a:xfrm>
          <a:prstGeom prst="rect">
            <a:avLst/>
          </a:prstGeom>
          <a:noFill/>
          <a:ln>
            <a:noFill/>
          </a:ln>
        </p:spPr>
        <p:txBody>
          <a:bodyPr lIns="0" tIns="0" rIns="0" bIns="0"/>
          <a:lstStyle/>
          <a:p>
            <a:pPr>
              <a:lnSpc>
                <a:spcPct val="95000"/>
              </a:lnSpc>
              <a:spcBef>
                <a:spcPts val="601"/>
              </a:spcBef>
            </a:pPr>
            <a:endParaRPr lang="en-US" sz="2800" b="0" strike="noStrike" spc="-1" dirty="0">
              <a:solidFill>
                <a:srgbClr val="312D2A"/>
              </a:solidFill>
              <a:latin typeface="Oracle Sans"/>
            </a:endParaRPr>
          </a:p>
          <a:p>
            <a:pPr marL="365760" lvl="1" indent="-182520">
              <a:lnSpc>
                <a:spcPct val="115000"/>
              </a:lnSpc>
              <a:spcBef>
                <a:spcPts val="601"/>
              </a:spcBef>
              <a:buClr>
                <a:srgbClr val="312D2A"/>
              </a:buClr>
              <a:buFont typeface="Arial"/>
              <a:buChar char="•"/>
            </a:pPr>
            <a:r>
              <a:rPr lang="en-US" sz="2800" b="0" strike="noStrike" spc="-1" dirty="0">
                <a:solidFill>
                  <a:srgbClr val="312D2A"/>
                </a:solidFill>
                <a:latin typeface="Oracle Sans"/>
                <a:ea typeface="Noto Sans CJK SC Regular"/>
              </a:rPr>
              <a:t>First step toward dealing with efficient property projections with controlled memory footprint</a:t>
            </a:r>
          </a:p>
          <a:p>
            <a:pPr marL="1296000" lvl="2" indent="-288000">
              <a:lnSpc>
                <a:spcPct val="100000"/>
              </a:lnSpc>
              <a:spcBef>
                <a:spcPts val="850"/>
              </a:spcBef>
              <a:buClr>
                <a:srgbClr val="000000"/>
              </a:buClr>
              <a:buSzPct val="120000"/>
              <a:buFont typeface="OpenSymbol"/>
              <a:buChar char="-"/>
            </a:pPr>
            <a:r>
              <a:rPr lang="en-US" sz="2800" spc="-1" dirty="0">
                <a:solidFill>
                  <a:srgbClr val="312D2A"/>
                </a:solidFill>
                <a:latin typeface="Oracle Sans Light"/>
                <a:ea typeface="Noto Sans CJK SC Regular"/>
              </a:rPr>
              <a:t>Exploits the structure of the graph</a:t>
            </a:r>
            <a:endParaRPr lang="en-US" sz="2800" spc="-1" dirty="0">
              <a:solidFill>
                <a:srgbClr val="312D2A"/>
              </a:solidFill>
              <a:latin typeface="Oracle Sans Light"/>
            </a:endParaRPr>
          </a:p>
          <a:p>
            <a:pPr marL="1296000" lvl="2" indent="-288000">
              <a:lnSpc>
                <a:spcPct val="100000"/>
              </a:lnSpc>
              <a:spcBef>
                <a:spcPts val="850"/>
              </a:spcBef>
              <a:buClr>
                <a:srgbClr val="000000"/>
              </a:buClr>
              <a:buSzPct val="120000"/>
              <a:buFont typeface="OpenSymbol"/>
              <a:buChar char="-"/>
            </a:pPr>
            <a:r>
              <a:rPr lang="en-US" sz="2800" spc="-1" dirty="0">
                <a:solidFill>
                  <a:srgbClr val="312D2A"/>
                </a:solidFill>
                <a:latin typeface="Oracle Sans Light"/>
                <a:ea typeface="Noto Sans CJK SC Regular"/>
              </a:rPr>
              <a:t>Leveraging efficient caching mechanisms</a:t>
            </a:r>
            <a:endParaRPr lang="en-US" sz="2800" spc="-1" dirty="0">
              <a:solidFill>
                <a:srgbClr val="312D2A"/>
              </a:solidFill>
              <a:latin typeface="Oracle Sans Light"/>
            </a:endParaRPr>
          </a:p>
          <a:p>
            <a:pPr marL="640440" lvl="2">
              <a:lnSpc>
                <a:spcPct val="115000"/>
              </a:lnSpc>
              <a:spcBef>
                <a:spcPts val="601"/>
              </a:spcBef>
              <a:buClr>
                <a:srgbClr val="312D2A"/>
              </a:buClr>
            </a:pPr>
            <a:endParaRPr lang="en-US" sz="2800" b="0" strike="noStrike" spc="-1" dirty="0">
              <a:solidFill>
                <a:srgbClr val="312D2A"/>
              </a:solidFill>
              <a:latin typeface="Oracle Sans Light"/>
            </a:endParaRPr>
          </a:p>
        </p:txBody>
      </p:sp>
      <p:sp>
        <p:nvSpPr>
          <p:cNvPr id="12" name="TextShape 2">
            <a:extLst>
              <a:ext uri="{FF2B5EF4-FFF2-40B4-BE49-F238E27FC236}">
                <a16:creationId xmlns:a16="http://schemas.microsoft.com/office/drawing/2014/main" id="{5F2DB18A-C086-8244-A61C-B72B86FFD616}"/>
              </a:ext>
            </a:extLst>
          </p:cNvPr>
          <p:cNvSpPr txBox="1"/>
          <p:nvPr/>
        </p:nvSpPr>
        <p:spPr>
          <a:xfrm>
            <a:off x="762120" y="6423840"/>
            <a:ext cx="365400" cy="365400"/>
          </a:xfrm>
          <a:prstGeom prst="rect">
            <a:avLst/>
          </a:prstGeom>
          <a:noFill/>
          <a:ln>
            <a:noFill/>
          </a:ln>
        </p:spPr>
        <p:txBody>
          <a:bodyPr lIns="0" tIns="0" rIns="0" bIns="0" anchor="ctr"/>
          <a:lstStyle/>
          <a:p>
            <a:pPr>
              <a:lnSpc>
                <a:spcPct val="100000"/>
              </a:lnSpc>
            </a:pPr>
            <a:fld id="{E8D69D5F-3A89-4DC4-A12B-4995DE8BA518}" type="slidenum">
              <a:rPr lang="en-US" sz="1000" b="0" strike="noStrike" spc="-1">
                <a:solidFill>
                  <a:srgbClr val="8B8580"/>
                </a:solidFill>
                <a:latin typeface="Oracle Sans"/>
              </a:rPr>
              <a:t>10</a:t>
            </a:fld>
            <a:endParaRPr lang="en-US" sz="1000" b="0" strike="noStrike" spc="-1">
              <a:latin typeface="Times New Roman"/>
            </a:endParaRPr>
          </a:p>
        </p:txBody>
      </p:sp>
      <p:sp>
        <p:nvSpPr>
          <p:cNvPr id="14" name="TextShape 4">
            <a:extLst>
              <a:ext uri="{FF2B5EF4-FFF2-40B4-BE49-F238E27FC236}">
                <a16:creationId xmlns:a16="http://schemas.microsoft.com/office/drawing/2014/main" id="{F2A32D4C-406F-3C4F-A8DE-A2CE403E1E59}"/>
              </a:ext>
            </a:extLst>
          </p:cNvPr>
          <p:cNvSpPr txBox="1"/>
          <p:nvPr/>
        </p:nvSpPr>
        <p:spPr>
          <a:xfrm>
            <a:off x="767880" y="509040"/>
            <a:ext cx="10670760" cy="822600"/>
          </a:xfrm>
          <a:prstGeom prst="rect">
            <a:avLst/>
          </a:prstGeom>
          <a:noFill/>
          <a:ln>
            <a:noFill/>
          </a:ln>
        </p:spPr>
        <p:txBody>
          <a:bodyPr lIns="0" tIns="0" rIns="0" bIns="0" anchor="b"/>
          <a:lstStyle/>
          <a:p>
            <a:pPr>
              <a:lnSpc>
                <a:spcPct val="95000"/>
              </a:lnSpc>
            </a:pPr>
            <a:r>
              <a:rPr lang="en-US" sz="3200" b="1" strike="noStrike" spc="-1" dirty="0">
                <a:solidFill>
                  <a:srgbClr val="312D2A"/>
                </a:solidFill>
                <a:latin typeface="Oracle Sans"/>
              </a:rPr>
              <a:t>Conclusion</a:t>
            </a:r>
            <a:endParaRPr lang="en-US" sz="3200" b="0" strike="noStrike" spc="-1" dirty="0">
              <a:solidFill>
                <a:srgbClr val="312D2A"/>
              </a:solidFill>
              <a:latin typeface="Oracle Sans"/>
            </a:endParaRPr>
          </a:p>
        </p:txBody>
      </p:sp>
      <p:sp>
        <p:nvSpPr>
          <p:cNvPr id="2" name="TextBox 1">
            <a:extLst>
              <a:ext uri="{FF2B5EF4-FFF2-40B4-BE49-F238E27FC236}">
                <a16:creationId xmlns:a16="http://schemas.microsoft.com/office/drawing/2014/main" id="{1C96E217-859B-4D18-9F9A-4D76D9C06B1F}"/>
              </a:ext>
            </a:extLst>
          </p:cNvPr>
          <p:cNvSpPr txBox="1"/>
          <p:nvPr/>
        </p:nvSpPr>
        <p:spPr>
          <a:xfrm>
            <a:off x="9144000" y="5867400"/>
            <a:ext cx="2381101" cy="707886"/>
          </a:xfrm>
          <a:prstGeom prst="rect">
            <a:avLst/>
          </a:prstGeom>
          <a:noFill/>
        </p:spPr>
        <p:txBody>
          <a:bodyPr wrap="none" rtlCol="0">
            <a:spAutoFit/>
          </a:bodyPr>
          <a:lstStyle/>
          <a:p>
            <a:r>
              <a:rPr lang="en-US" sz="4000" b="1" dirty="0">
                <a:solidFill>
                  <a:srgbClr val="FF0000"/>
                </a:solidFill>
              </a:rPr>
              <a:t>Thank You</a:t>
            </a:r>
            <a:endParaRPr lang="en-CH" sz="4000" b="1" dirty="0">
              <a:solidFill>
                <a:srgbClr val="FF0000"/>
              </a:solidFill>
            </a:endParaRPr>
          </a:p>
        </p:txBody>
      </p:sp>
    </p:spTree>
    <p:extLst>
      <p:ext uri="{BB962C8B-B14F-4D97-AF65-F5344CB8AC3E}">
        <p14:creationId xmlns:p14="http://schemas.microsoft.com/office/powerpoint/2010/main" val="4160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F98F0C-BD29-4FF8-9CE2-613C82DC4936}"/>
              </a:ext>
            </a:extLst>
          </p:cNvPr>
          <p:cNvSpPr>
            <a:spLocks noGrp="1"/>
          </p:cNvSpPr>
          <p:nvPr>
            <p:ph type="sldNum" sz="quarter" idx="4"/>
          </p:nvPr>
        </p:nvSpPr>
        <p:spPr/>
        <p:txBody>
          <a:bodyPr/>
          <a:lstStyle/>
          <a:p>
            <a:fld id="{345D60D9-5372-5F40-9443-0F9AE5BDC3C8}" type="slidenum">
              <a:rPr lang="en-US" smtClean="0"/>
              <a:pPr/>
              <a:t>2</a:t>
            </a:fld>
            <a:endParaRPr lang="en-US" dirty="0"/>
          </a:p>
        </p:txBody>
      </p:sp>
      <p:sp>
        <p:nvSpPr>
          <p:cNvPr id="8" name="TextShape 1">
            <a:extLst>
              <a:ext uri="{FF2B5EF4-FFF2-40B4-BE49-F238E27FC236}">
                <a16:creationId xmlns:a16="http://schemas.microsoft.com/office/drawing/2014/main" id="{206D1544-6ACE-A64C-AEAF-1EEAA79C2A46}"/>
              </a:ext>
            </a:extLst>
          </p:cNvPr>
          <p:cNvSpPr txBox="1"/>
          <p:nvPr/>
        </p:nvSpPr>
        <p:spPr>
          <a:xfrm>
            <a:off x="149640" y="386647"/>
            <a:ext cx="10670760" cy="822600"/>
          </a:xfrm>
          <a:prstGeom prst="rect">
            <a:avLst/>
          </a:prstGeom>
          <a:noFill/>
          <a:ln>
            <a:noFill/>
          </a:ln>
        </p:spPr>
        <p:txBody>
          <a:bodyPr lIns="0" tIns="0" rIns="0" bIns="0" anchor="b"/>
          <a:lstStyle/>
          <a:p>
            <a:pPr>
              <a:lnSpc>
                <a:spcPct val="95000"/>
              </a:lnSpc>
            </a:pPr>
            <a:r>
              <a:rPr lang="en-US" sz="3200" b="1" strike="noStrike" spc="-1" dirty="0">
                <a:solidFill>
                  <a:srgbClr val="312D2A"/>
                </a:solidFill>
                <a:latin typeface="Oracle Sans"/>
              </a:rPr>
              <a:t>Motivation</a:t>
            </a:r>
            <a:endParaRPr lang="en-US" sz="3200" b="0" strike="noStrike" spc="-1" dirty="0">
              <a:solidFill>
                <a:srgbClr val="312D2A"/>
              </a:solidFill>
              <a:latin typeface="Oracle Sans"/>
            </a:endParaRPr>
          </a:p>
        </p:txBody>
      </p:sp>
      <p:sp>
        <p:nvSpPr>
          <p:cNvPr id="10" name="TextShape 3">
            <a:extLst>
              <a:ext uri="{FF2B5EF4-FFF2-40B4-BE49-F238E27FC236}">
                <a16:creationId xmlns:a16="http://schemas.microsoft.com/office/drawing/2014/main" id="{5788B3A7-94AC-154E-A06B-788F8C919D67}"/>
              </a:ext>
            </a:extLst>
          </p:cNvPr>
          <p:cNvSpPr txBox="1"/>
          <p:nvPr/>
        </p:nvSpPr>
        <p:spPr>
          <a:xfrm>
            <a:off x="762120" y="6423840"/>
            <a:ext cx="365400" cy="365400"/>
          </a:xfrm>
          <a:prstGeom prst="rect">
            <a:avLst/>
          </a:prstGeom>
          <a:noFill/>
          <a:ln>
            <a:noFill/>
          </a:ln>
        </p:spPr>
        <p:txBody>
          <a:bodyPr lIns="0" tIns="0" rIns="0" bIns="0" anchor="ctr"/>
          <a:lstStyle/>
          <a:p>
            <a:pPr>
              <a:lnSpc>
                <a:spcPct val="100000"/>
              </a:lnSpc>
            </a:pPr>
            <a:fld id="{6A5DC6A1-8B31-4A6A-AD86-71D9E1603575}" type="slidenum">
              <a:rPr lang="en-US" sz="1000" b="0" strike="noStrike" spc="-1">
                <a:solidFill>
                  <a:srgbClr val="8B8580"/>
                </a:solidFill>
                <a:latin typeface="Oracle Sans"/>
              </a:rPr>
              <a:t>2</a:t>
            </a:fld>
            <a:endParaRPr lang="en-US" sz="1000" b="0" strike="noStrike" spc="-1">
              <a:latin typeface="Times New Roman"/>
            </a:endParaRPr>
          </a:p>
        </p:txBody>
      </p:sp>
      <p:sp>
        <p:nvSpPr>
          <p:cNvPr id="2" name="ZoneTexte 1">
            <a:extLst>
              <a:ext uri="{FF2B5EF4-FFF2-40B4-BE49-F238E27FC236}">
                <a16:creationId xmlns:a16="http://schemas.microsoft.com/office/drawing/2014/main" id="{FE4C4AA3-A3E0-2044-B6E1-B2FE50C83449}"/>
              </a:ext>
            </a:extLst>
          </p:cNvPr>
          <p:cNvSpPr txBox="1"/>
          <p:nvPr/>
        </p:nvSpPr>
        <p:spPr>
          <a:xfrm>
            <a:off x="1752600" y="6167735"/>
            <a:ext cx="9260072" cy="461665"/>
          </a:xfrm>
          <a:prstGeom prst="rect">
            <a:avLst/>
          </a:prstGeom>
          <a:noFill/>
          <a:ln>
            <a:noFill/>
          </a:ln>
        </p:spPr>
        <p:txBody>
          <a:bodyPr wrap="square" rtlCol="0">
            <a:spAutoFit/>
          </a:bodyPr>
          <a:lstStyle/>
          <a:p>
            <a:pPr algn="ctr"/>
            <a:r>
              <a:rPr lang="fr-FR" b="1" dirty="0" err="1">
                <a:solidFill>
                  <a:srgbClr val="C00000"/>
                </a:solidFill>
              </a:rPr>
              <a:t>Require</a:t>
            </a:r>
            <a:r>
              <a:rPr lang="fr-FR" b="1" dirty="0">
                <a:solidFill>
                  <a:srgbClr val="C00000"/>
                </a:solidFill>
              </a:rPr>
              <a:t> graph engines </a:t>
            </a:r>
            <a:r>
              <a:rPr lang="fr-FR" b="1" dirty="0" err="1">
                <a:solidFill>
                  <a:srgbClr val="C00000"/>
                </a:solidFill>
              </a:rPr>
              <a:t>that</a:t>
            </a:r>
            <a:r>
              <a:rPr lang="fr-FR" b="1" dirty="0">
                <a:solidFill>
                  <a:srgbClr val="C00000"/>
                </a:solidFill>
              </a:rPr>
              <a:t> can </a:t>
            </a:r>
            <a:r>
              <a:rPr lang="fr-FR" b="1" dirty="0" err="1">
                <a:solidFill>
                  <a:srgbClr val="C00000"/>
                </a:solidFill>
              </a:rPr>
              <a:t>operate</a:t>
            </a:r>
            <a:r>
              <a:rPr lang="fr-FR" b="1" dirty="0">
                <a:solidFill>
                  <a:srgbClr val="C00000"/>
                </a:solidFill>
              </a:rPr>
              <a:t> </a:t>
            </a:r>
            <a:r>
              <a:rPr lang="fr-FR" b="1" dirty="0" err="1">
                <a:solidFill>
                  <a:srgbClr val="C00000"/>
                </a:solidFill>
              </a:rPr>
              <a:t>directly</a:t>
            </a:r>
            <a:r>
              <a:rPr lang="fr-FR" b="1" dirty="0">
                <a:solidFill>
                  <a:srgbClr val="C00000"/>
                </a:solidFill>
              </a:rPr>
              <a:t> over </a:t>
            </a:r>
            <a:r>
              <a:rPr lang="fr-FR" b="1" dirty="0" err="1">
                <a:solidFill>
                  <a:srgbClr val="C00000"/>
                </a:solidFill>
              </a:rPr>
              <a:t>relational</a:t>
            </a:r>
            <a:r>
              <a:rPr lang="fr-FR" b="1" dirty="0">
                <a:solidFill>
                  <a:srgbClr val="C00000"/>
                </a:solidFill>
              </a:rPr>
              <a:t> data</a:t>
            </a:r>
          </a:p>
        </p:txBody>
      </p:sp>
      <p:pic>
        <p:nvPicPr>
          <p:cNvPr id="5" name="Picture 4">
            <a:extLst>
              <a:ext uri="{FF2B5EF4-FFF2-40B4-BE49-F238E27FC236}">
                <a16:creationId xmlns:a16="http://schemas.microsoft.com/office/drawing/2014/main" id="{88FCE38A-E0AB-4876-BAC7-76ABDDE0C0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415" y="2139411"/>
            <a:ext cx="1792405" cy="364680"/>
          </a:xfrm>
          <a:prstGeom prst="rect">
            <a:avLst/>
          </a:prstGeom>
        </p:spPr>
      </p:pic>
      <p:pic>
        <p:nvPicPr>
          <p:cNvPr id="7" name="Picture 6">
            <a:extLst>
              <a:ext uri="{FF2B5EF4-FFF2-40B4-BE49-F238E27FC236}">
                <a16:creationId xmlns:a16="http://schemas.microsoft.com/office/drawing/2014/main" id="{3CF10A3C-A780-4221-9F9A-58FEE5E8B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047" y="4931762"/>
            <a:ext cx="1520120" cy="799289"/>
          </a:xfrm>
          <a:prstGeom prst="rect">
            <a:avLst/>
          </a:prstGeom>
        </p:spPr>
      </p:pic>
      <p:pic>
        <p:nvPicPr>
          <p:cNvPr id="13" name="Picture 12">
            <a:extLst>
              <a:ext uri="{FF2B5EF4-FFF2-40B4-BE49-F238E27FC236}">
                <a16:creationId xmlns:a16="http://schemas.microsoft.com/office/drawing/2014/main" id="{7F7A847D-5BE5-4A82-9A96-E7F633654F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0928" y="4346479"/>
            <a:ext cx="1035813" cy="1242975"/>
          </a:xfrm>
          <a:prstGeom prst="rect">
            <a:avLst/>
          </a:prstGeom>
        </p:spPr>
      </p:pic>
      <p:pic>
        <p:nvPicPr>
          <p:cNvPr id="15" name="Picture 14">
            <a:extLst>
              <a:ext uri="{FF2B5EF4-FFF2-40B4-BE49-F238E27FC236}">
                <a16:creationId xmlns:a16="http://schemas.microsoft.com/office/drawing/2014/main" id="{83FE483C-E5C9-4251-8F24-DDE7003CDC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66" y="4109674"/>
            <a:ext cx="1861581" cy="675574"/>
          </a:xfrm>
          <a:prstGeom prst="rect">
            <a:avLst/>
          </a:prstGeom>
        </p:spPr>
      </p:pic>
      <p:pic>
        <p:nvPicPr>
          <p:cNvPr id="17" name="Picture 16">
            <a:extLst>
              <a:ext uri="{FF2B5EF4-FFF2-40B4-BE49-F238E27FC236}">
                <a16:creationId xmlns:a16="http://schemas.microsoft.com/office/drawing/2014/main" id="{83A1A63F-CD4F-428E-BBCB-E1A173F30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2335" y="3236062"/>
            <a:ext cx="1686953" cy="935951"/>
          </a:xfrm>
          <a:prstGeom prst="rect">
            <a:avLst/>
          </a:prstGeom>
        </p:spPr>
      </p:pic>
      <p:pic>
        <p:nvPicPr>
          <p:cNvPr id="19" name="Picture 18">
            <a:extLst>
              <a:ext uri="{FF2B5EF4-FFF2-40B4-BE49-F238E27FC236}">
                <a16:creationId xmlns:a16="http://schemas.microsoft.com/office/drawing/2014/main" id="{63D2F9F9-190F-4A5D-8308-6D8F16B3D7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0948" y="2557425"/>
            <a:ext cx="1792405" cy="716962"/>
          </a:xfrm>
          <a:prstGeom prst="rect">
            <a:avLst/>
          </a:prstGeom>
        </p:spPr>
      </p:pic>
      <p:pic>
        <p:nvPicPr>
          <p:cNvPr id="21" name="Picture 20">
            <a:extLst>
              <a:ext uri="{FF2B5EF4-FFF2-40B4-BE49-F238E27FC236}">
                <a16:creationId xmlns:a16="http://schemas.microsoft.com/office/drawing/2014/main" id="{FC039937-1B90-4619-A997-236A44CCB6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566" y="2843409"/>
            <a:ext cx="1519343" cy="1022103"/>
          </a:xfrm>
          <a:prstGeom prst="rect">
            <a:avLst/>
          </a:prstGeom>
        </p:spPr>
      </p:pic>
      <p:sp>
        <p:nvSpPr>
          <p:cNvPr id="22" name="TextBox 21">
            <a:extLst>
              <a:ext uri="{FF2B5EF4-FFF2-40B4-BE49-F238E27FC236}">
                <a16:creationId xmlns:a16="http://schemas.microsoft.com/office/drawing/2014/main" id="{EBD850B0-AAE5-4925-80FF-688B466E936A}"/>
              </a:ext>
            </a:extLst>
          </p:cNvPr>
          <p:cNvSpPr txBox="1"/>
          <p:nvPr/>
        </p:nvSpPr>
        <p:spPr>
          <a:xfrm flipH="1">
            <a:off x="105565" y="1594707"/>
            <a:ext cx="4923633" cy="400110"/>
          </a:xfrm>
          <a:prstGeom prst="rect">
            <a:avLst/>
          </a:prstGeom>
          <a:noFill/>
        </p:spPr>
        <p:txBody>
          <a:bodyPr wrap="square" rtlCol="0">
            <a:spAutoFit/>
          </a:bodyPr>
          <a:lstStyle/>
          <a:p>
            <a:r>
              <a:rPr lang="en-US" sz="2000" b="1" dirty="0"/>
              <a:t>Native Graph Processing Systems</a:t>
            </a:r>
            <a:endParaRPr lang="en-CH" sz="2000" b="1" dirty="0"/>
          </a:p>
        </p:txBody>
      </p:sp>
      <p:graphicFrame>
        <p:nvGraphicFramePr>
          <p:cNvPr id="23" name="Table 22">
            <a:extLst>
              <a:ext uri="{FF2B5EF4-FFF2-40B4-BE49-F238E27FC236}">
                <a16:creationId xmlns:a16="http://schemas.microsoft.com/office/drawing/2014/main" id="{31ED910D-56B6-4FCF-9A20-BDBBD5B98022}"/>
              </a:ext>
            </a:extLst>
          </p:cNvPr>
          <p:cNvGraphicFramePr>
            <a:graphicFrameLocks noGrp="1"/>
          </p:cNvGraphicFramePr>
          <p:nvPr>
            <p:extLst>
              <p:ext uri="{D42A27DB-BD31-4B8C-83A1-F6EECF244321}">
                <p14:modId xmlns:p14="http://schemas.microsoft.com/office/powerpoint/2010/main" val="3988733037"/>
              </p:ext>
            </p:extLst>
          </p:nvPr>
        </p:nvGraphicFramePr>
        <p:xfrm>
          <a:off x="8077200" y="2583150"/>
          <a:ext cx="1118477" cy="135154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3479642457"/>
                    </a:ext>
                  </a:extLst>
                </a:gridCol>
                <a:gridCol w="661277">
                  <a:extLst>
                    <a:ext uri="{9D8B030D-6E8A-4147-A177-3AD203B41FA5}">
                      <a16:colId xmlns:a16="http://schemas.microsoft.com/office/drawing/2014/main" val="74338408"/>
                    </a:ext>
                  </a:extLst>
                </a:gridCol>
              </a:tblGrid>
              <a:tr h="437142">
                <a:tc>
                  <a:txBody>
                    <a:bodyPr/>
                    <a:lstStyle/>
                    <a:p>
                      <a:r>
                        <a:rPr lang="en-US" sz="1400" b="0" dirty="0"/>
                        <a:t>aid</a:t>
                      </a:r>
                      <a:endParaRPr lang="en-CH" sz="1400" b="0" dirty="0"/>
                    </a:p>
                  </a:txBody>
                  <a:tcPr/>
                </a:tc>
                <a:tc>
                  <a:txBody>
                    <a:bodyPr/>
                    <a:lstStyle/>
                    <a:p>
                      <a:r>
                        <a:rPr lang="en-US" sz="1400" b="0" dirty="0"/>
                        <a:t>name</a:t>
                      </a:r>
                      <a:endParaRPr lang="en-CH" sz="1400" b="0" dirty="0"/>
                    </a:p>
                  </a:txBody>
                  <a:tcPr/>
                </a:tc>
                <a:extLst>
                  <a:ext uri="{0D108BD9-81ED-4DB2-BD59-A6C34878D82A}">
                    <a16:rowId xmlns:a16="http://schemas.microsoft.com/office/drawing/2014/main" val="2201619559"/>
                  </a:ext>
                </a:extLst>
              </a:tr>
              <a:tr h="257143">
                <a:tc>
                  <a:txBody>
                    <a:bodyPr/>
                    <a:lstStyle/>
                    <a:p>
                      <a:endParaRPr lang="en-CH" sz="1400" dirty="0"/>
                    </a:p>
                  </a:txBody>
                  <a:tcPr/>
                </a:tc>
                <a:tc>
                  <a:txBody>
                    <a:bodyPr/>
                    <a:lstStyle/>
                    <a:p>
                      <a:endParaRPr lang="en-CH" sz="1400"/>
                    </a:p>
                  </a:txBody>
                  <a:tcPr/>
                </a:tc>
                <a:extLst>
                  <a:ext uri="{0D108BD9-81ED-4DB2-BD59-A6C34878D82A}">
                    <a16:rowId xmlns:a16="http://schemas.microsoft.com/office/drawing/2014/main" val="1062146285"/>
                  </a:ext>
                </a:extLst>
              </a:tr>
              <a:tr h="257143">
                <a:tc>
                  <a:txBody>
                    <a:bodyPr/>
                    <a:lstStyle/>
                    <a:p>
                      <a:endParaRPr lang="en-CH" sz="1400" dirty="0"/>
                    </a:p>
                  </a:txBody>
                  <a:tcPr/>
                </a:tc>
                <a:tc>
                  <a:txBody>
                    <a:bodyPr/>
                    <a:lstStyle/>
                    <a:p>
                      <a:endParaRPr lang="en-CH" sz="1400"/>
                    </a:p>
                  </a:txBody>
                  <a:tcPr/>
                </a:tc>
                <a:extLst>
                  <a:ext uri="{0D108BD9-81ED-4DB2-BD59-A6C34878D82A}">
                    <a16:rowId xmlns:a16="http://schemas.microsoft.com/office/drawing/2014/main" val="112251477"/>
                  </a:ext>
                </a:extLst>
              </a:tr>
              <a:tr h="257143">
                <a:tc>
                  <a:txBody>
                    <a:bodyPr/>
                    <a:lstStyle/>
                    <a:p>
                      <a:endParaRPr lang="en-CH" sz="1400" dirty="0"/>
                    </a:p>
                  </a:txBody>
                  <a:tcPr/>
                </a:tc>
                <a:tc>
                  <a:txBody>
                    <a:bodyPr/>
                    <a:lstStyle/>
                    <a:p>
                      <a:endParaRPr lang="en-CH" sz="1400" dirty="0"/>
                    </a:p>
                  </a:txBody>
                  <a:tcPr/>
                </a:tc>
                <a:extLst>
                  <a:ext uri="{0D108BD9-81ED-4DB2-BD59-A6C34878D82A}">
                    <a16:rowId xmlns:a16="http://schemas.microsoft.com/office/drawing/2014/main" val="3389458095"/>
                  </a:ext>
                </a:extLst>
              </a:tr>
            </a:tbl>
          </a:graphicData>
        </a:graphic>
      </p:graphicFrame>
      <p:graphicFrame>
        <p:nvGraphicFramePr>
          <p:cNvPr id="24" name="Table 23">
            <a:extLst>
              <a:ext uri="{FF2B5EF4-FFF2-40B4-BE49-F238E27FC236}">
                <a16:creationId xmlns:a16="http://schemas.microsoft.com/office/drawing/2014/main" id="{B98CF59A-C2E7-42D8-8A95-0140436EA84A}"/>
              </a:ext>
            </a:extLst>
          </p:cNvPr>
          <p:cNvGraphicFramePr>
            <a:graphicFrameLocks noGrp="1"/>
          </p:cNvGraphicFramePr>
          <p:nvPr>
            <p:extLst>
              <p:ext uri="{D42A27DB-BD31-4B8C-83A1-F6EECF244321}">
                <p14:modId xmlns:p14="http://schemas.microsoft.com/office/powerpoint/2010/main" val="1793719501"/>
              </p:ext>
            </p:extLst>
          </p:nvPr>
        </p:nvGraphicFramePr>
        <p:xfrm>
          <a:off x="9368497" y="2615792"/>
          <a:ext cx="1118477" cy="1219200"/>
        </p:xfrm>
        <a:graphic>
          <a:graphicData uri="http://schemas.openxmlformats.org/drawingml/2006/table">
            <a:tbl>
              <a:tblPr firstRow="1" bandRow="1">
                <a:tableStyleId>{5C22544A-7EE6-4342-B048-85BDC9FD1C3A}</a:tableStyleId>
              </a:tblPr>
              <a:tblGrid>
                <a:gridCol w="481920">
                  <a:extLst>
                    <a:ext uri="{9D8B030D-6E8A-4147-A177-3AD203B41FA5}">
                      <a16:colId xmlns:a16="http://schemas.microsoft.com/office/drawing/2014/main" val="3479642457"/>
                    </a:ext>
                  </a:extLst>
                </a:gridCol>
                <a:gridCol w="636557">
                  <a:extLst>
                    <a:ext uri="{9D8B030D-6E8A-4147-A177-3AD203B41FA5}">
                      <a16:colId xmlns:a16="http://schemas.microsoft.com/office/drawing/2014/main" val="74338408"/>
                    </a:ext>
                  </a:extLst>
                </a:gridCol>
              </a:tblGrid>
              <a:tr h="293935">
                <a:tc>
                  <a:txBody>
                    <a:bodyPr/>
                    <a:lstStyle/>
                    <a:p>
                      <a:r>
                        <a:rPr lang="en-US" sz="1400" b="0" dirty="0" err="1"/>
                        <a:t>pid</a:t>
                      </a:r>
                      <a:endParaRPr lang="en-CH" sz="1400" b="0" dirty="0"/>
                    </a:p>
                  </a:txBody>
                  <a:tcPr/>
                </a:tc>
                <a:tc>
                  <a:txBody>
                    <a:bodyPr/>
                    <a:lstStyle/>
                    <a:p>
                      <a:r>
                        <a:rPr lang="en-US" sz="1400" b="0" dirty="0"/>
                        <a:t>title</a:t>
                      </a:r>
                      <a:endParaRPr lang="en-CH" sz="1400" b="0" dirty="0"/>
                    </a:p>
                  </a:txBody>
                  <a:tcPr/>
                </a:tc>
                <a:extLst>
                  <a:ext uri="{0D108BD9-81ED-4DB2-BD59-A6C34878D82A}">
                    <a16:rowId xmlns:a16="http://schemas.microsoft.com/office/drawing/2014/main" val="2201619559"/>
                  </a:ext>
                </a:extLst>
              </a:tr>
              <a:tr h="293935">
                <a:tc>
                  <a:txBody>
                    <a:bodyPr/>
                    <a:lstStyle/>
                    <a:p>
                      <a:endParaRPr lang="en-CH" sz="1400" dirty="0"/>
                    </a:p>
                  </a:txBody>
                  <a:tcPr/>
                </a:tc>
                <a:tc>
                  <a:txBody>
                    <a:bodyPr/>
                    <a:lstStyle/>
                    <a:p>
                      <a:endParaRPr lang="en-CH" sz="1400" dirty="0"/>
                    </a:p>
                  </a:txBody>
                  <a:tcPr/>
                </a:tc>
                <a:extLst>
                  <a:ext uri="{0D108BD9-81ED-4DB2-BD59-A6C34878D82A}">
                    <a16:rowId xmlns:a16="http://schemas.microsoft.com/office/drawing/2014/main" val="1062146285"/>
                  </a:ext>
                </a:extLst>
              </a:tr>
              <a:tr h="293935">
                <a:tc>
                  <a:txBody>
                    <a:bodyPr/>
                    <a:lstStyle/>
                    <a:p>
                      <a:endParaRPr lang="en-CH" sz="1400"/>
                    </a:p>
                  </a:txBody>
                  <a:tcPr/>
                </a:tc>
                <a:tc>
                  <a:txBody>
                    <a:bodyPr/>
                    <a:lstStyle/>
                    <a:p>
                      <a:endParaRPr lang="en-CH" sz="1400"/>
                    </a:p>
                  </a:txBody>
                  <a:tcPr/>
                </a:tc>
                <a:extLst>
                  <a:ext uri="{0D108BD9-81ED-4DB2-BD59-A6C34878D82A}">
                    <a16:rowId xmlns:a16="http://schemas.microsoft.com/office/drawing/2014/main" val="112251477"/>
                  </a:ext>
                </a:extLst>
              </a:tr>
              <a:tr h="293935">
                <a:tc>
                  <a:txBody>
                    <a:bodyPr/>
                    <a:lstStyle/>
                    <a:p>
                      <a:endParaRPr lang="en-CH" sz="1400" dirty="0"/>
                    </a:p>
                  </a:txBody>
                  <a:tcPr/>
                </a:tc>
                <a:tc>
                  <a:txBody>
                    <a:bodyPr/>
                    <a:lstStyle/>
                    <a:p>
                      <a:endParaRPr lang="en-CH" sz="1400" dirty="0"/>
                    </a:p>
                  </a:txBody>
                  <a:tcPr/>
                </a:tc>
                <a:extLst>
                  <a:ext uri="{0D108BD9-81ED-4DB2-BD59-A6C34878D82A}">
                    <a16:rowId xmlns:a16="http://schemas.microsoft.com/office/drawing/2014/main" val="3389458095"/>
                  </a:ext>
                </a:extLst>
              </a:tr>
            </a:tbl>
          </a:graphicData>
        </a:graphic>
      </p:graphicFrame>
      <p:grpSp>
        <p:nvGrpSpPr>
          <p:cNvPr id="31" name="Group 30">
            <a:extLst>
              <a:ext uri="{FF2B5EF4-FFF2-40B4-BE49-F238E27FC236}">
                <a16:creationId xmlns:a16="http://schemas.microsoft.com/office/drawing/2014/main" id="{988D844E-AA91-4DCE-ACE1-66A8C390D8A0}"/>
              </a:ext>
            </a:extLst>
          </p:cNvPr>
          <p:cNvGrpSpPr/>
          <p:nvPr/>
        </p:nvGrpSpPr>
        <p:grpSpPr>
          <a:xfrm>
            <a:off x="8014532" y="2196888"/>
            <a:ext cx="4071902" cy="2266222"/>
            <a:chOff x="5820809" y="3631474"/>
            <a:chExt cx="5387122" cy="2298298"/>
          </a:xfrm>
        </p:grpSpPr>
        <p:sp>
          <p:nvSpPr>
            <p:cNvPr id="25" name="Rectangle 24">
              <a:extLst>
                <a:ext uri="{FF2B5EF4-FFF2-40B4-BE49-F238E27FC236}">
                  <a16:creationId xmlns:a16="http://schemas.microsoft.com/office/drawing/2014/main" id="{48839556-2907-47D6-B967-79DE04ABFA0C}"/>
                </a:ext>
              </a:extLst>
            </p:cNvPr>
            <p:cNvSpPr/>
            <p:nvPr/>
          </p:nvSpPr>
          <p:spPr>
            <a:xfrm>
              <a:off x="5820809" y="3631474"/>
              <a:ext cx="5387122" cy="1778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6" name="TextBox 25">
              <a:extLst>
                <a:ext uri="{FF2B5EF4-FFF2-40B4-BE49-F238E27FC236}">
                  <a16:creationId xmlns:a16="http://schemas.microsoft.com/office/drawing/2014/main" id="{62EBC626-DD5B-4B0F-8D6A-180A82BFB20A}"/>
                </a:ext>
              </a:extLst>
            </p:cNvPr>
            <p:cNvSpPr txBox="1"/>
            <p:nvPr/>
          </p:nvSpPr>
          <p:spPr>
            <a:xfrm>
              <a:off x="6761151" y="5469393"/>
              <a:ext cx="2548875" cy="460379"/>
            </a:xfrm>
            <a:prstGeom prst="rect">
              <a:avLst/>
            </a:prstGeom>
            <a:noFill/>
          </p:spPr>
          <p:txBody>
            <a:bodyPr wrap="none" rtlCol="0">
              <a:spAutoFit/>
            </a:bodyPr>
            <a:lstStyle/>
            <a:p>
              <a:r>
                <a:rPr lang="en-US" sz="2200" b="1" dirty="0"/>
                <a:t>Relational Database</a:t>
              </a:r>
              <a:endParaRPr lang="en-CH" sz="2200" b="1" dirty="0"/>
            </a:p>
          </p:txBody>
        </p:sp>
      </p:grpSp>
      <p:sp>
        <p:nvSpPr>
          <p:cNvPr id="27" name="TextBox 26">
            <a:extLst>
              <a:ext uri="{FF2B5EF4-FFF2-40B4-BE49-F238E27FC236}">
                <a16:creationId xmlns:a16="http://schemas.microsoft.com/office/drawing/2014/main" id="{F36B177E-3143-42BE-BFCD-C513FC50E678}"/>
              </a:ext>
            </a:extLst>
          </p:cNvPr>
          <p:cNvSpPr txBox="1"/>
          <p:nvPr/>
        </p:nvSpPr>
        <p:spPr>
          <a:xfrm>
            <a:off x="8153767" y="2209800"/>
            <a:ext cx="914033" cy="400110"/>
          </a:xfrm>
          <a:prstGeom prst="rect">
            <a:avLst/>
          </a:prstGeom>
          <a:noFill/>
        </p:spPr>
        <p:txBody>
          <a:bodyPr wrap="none" rtlCol="0">
            <a:spAutoFit/>
          </a:bodyPr>
          <a:lstStyle/>
          <a:p>
            <a:r>
              <a:rPr lang="en-US" sz="2000" dirty="0"/>
              <a:t>Author</a:t>
            </a:r>
            <a:endParaRPr lang="en-CH" sz="2000" dirty="0"/>
          </a:p>
        </p:txBody>
      </p:sp>
      <p:sp>
        <p:nvSpPr>
          <p:cNvPr id="28" name="TextBox 27">
            <a:extLst>
              <a:ext uri="{FF2B5EF4-FFF2-40B4-BE49-F238E27FC236}">
                <a16:creationId xmlns:a16="http://schemas.microsoft.com/office/drawing/2014/main" id="{9B75A7FC-B95F-46B7-A95F-1D1319FD2A5A}"/>
              </a:ext>
            </a:extLst>
          </p:cNvPr>
          <p:cNvSpPr txBox="1"/>
          <p:nvPr/>
        </p:nvSpPr>
        <p:spPr>
          <a:xfrm>
            <a:off x="9220200" y="2209800"/>
            <a:ext cx="1348767" cy="400110"/>
          </a:xfrm>
          <a:prstGeom prst="rect">
            <a:avLst/>
          </a:prstGeom>
          <a:noFill/>
        </p:spPr>
        <p:txBody>
          <a:bodyPr wrap="none" rtlCol="0">
            <a:spAutoFit/>
          </a:bodyPr>
          <a:lstStyle/>
          <a:p>
            <a:r>
              <a:rPr lang="en-US" sz="2000" dirty="0"/>
              <a:t>Publication</a:t>
            </a:r>
            <a:endParaRPr lang="en-CH" sz="2000" dirty="0"/>
          </a:p>
        </p:txBody>
      </p:sp>
      <p:sp>
        <p:nvSpPr>
          <p:cNvPr id="33" name="Arrow: Left 32">
            <a:extLst>
              <a:ext uri="{FF2B5EF4-FFF2-40B4-BE49-F238E27FC236}">
                <a16:creationId xmlns:a16="http://schemas.microsoft.com/office/drawing/2014/main" id="{5032823E-0DA4-4841-AAF1-9416FB0AC496}"/>
              </a:ext>
            </a:extLst>
          </p:cNvPr>
          <p:cNvSpPr/>
          <p:nvPr/>
        </p:nvSpPr>
        <p:spPr>
          <a:xfrm>
            <a:off x="4839639" y="2542681"/>
            <a:ext cx="2272938" cy="566014"/>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CH" dirty="0"/>
          </a:p>
        </p:txBody>
      </p:sp>
      <p:sp>
        <p:nvSpPr>
          <p:cNvPr id="34" name="TextBox 33">
            <a:extLst>
              <a:ext uri="{FF2B5EF4-FFF2-40B4-BE49-F238E27FC236}">
                <a16:creationId xmlns:a16="http://schemas.microsoft.com/office/drawing/2014/main" id="{C47005A0-B2FD-4C53-A796-97031BD40670}"/>
              </a:ext>
            </a:extLst>
          </p:cNvPr>
          <p:cNvSpPr txBox="1"/>
          <p:nvPr/>
        </p:nvSpPr>
        <p:spPr>
          <a:xfrm>
            <a:off x="3620125" y="3291060"/>
            <a:ext cx="4333570" cy="1131079"/>
          </a:xfrm>
          <a:prstGeom prst="rect">
            <a:avLst/>
          </a:prstGeom>
          <a:noFill/>
        </p:spPr>
        <p:txBody>
          <a:bodyPr wrap="square" rtlCol="0">
            <a:spAutoFit/>
          </a:bodyPr>
          <a:lstStyle/>
          <a:p>
            <a:pPr marL="1008000" lvl="2">
              <a:lnSpc>
                <a:spcPct val="100000"/>
              </a:lnSpc>
              <a:spcBef>
                <a:spcPts val="850"/>
              </a:spcBef>
              <a:buClr>
                <a:srgbClr val="000000"/>
              </a:buClr>
              <a:buSzPct val="120000"/>
            </a:pPr>
            <a:r>
              <a:rPr lang="en-US" sz="2000" spc="-1" dirty="0">
                <a:solidFill>
                  <a:srgbClr val="312D2A"/>
                </a:solidFill>
                <a:latin typeface="Oracle Sans Light"/>
              </a:rPr>
              <a:t>Time and Space overheads</a:t>
            </a:r>
          </a:p>
          <a:p>
            <a:pPr marL="1008000" lvl="2">
              <a:lnSpc>
                <a:spcPct val="100000"/>
              </a:lnSpc>
              <a:spcBef>
                <a:spcPts val="850"/>
              </a:spcBef>
              <a:buClr>
                <a:srgbClr val="000000"/>
              </a:buClr>
              <a:buSzPct val="120000"/>
            </a:pPr>
            <a:r>
              <a:rPr lang="en-US" sz="2000" spc="-1" dirty="0">
                <a:latin typeface="Oracle Sans Light"/>
              </a:rPr>
              <a:t>Security and privacy</a:t>
            </a:r>
            <a:r>
              <a:rPr lang="en-US" sz="2000" spc="-1" dirty="0">
                <a:solidFill>
                  <a:schemeClr val="accent1"/>
                </a:solidFill>
                <a:latin typeface="Oracle Sans Light"/>
              </a:rPr>
              <a:t> </a:t>
            </a:r>
            <a:r>
              <a:rPr lang="en-US" sz="2000" spc="-1" dirty="0">
                <a:latin typeface="Oracle Sans Light"/>
              </a:rPr>
              <a:t>concerns</a:t>
            </a:r>
          </a:p>
          <a:p>
            <a:endParaRPr lang="en-CH" sz="2000" dirty="0"/>
          </a:p>
        </p:txBody>
      </p:sp>
      <p:graphicFrame>
        <p:nvGraphicFramePr>
          <p:cNvPr id="29" name="Table 28">
            <a:extLst>
              <a:ext uri="{FF2B5EF4-FFF2-40B4-BE49-F238E27FC236}">
                <a16:creationId xmlns:a16="http://schemas.microsoft.com/office/drawing/2014/main" id="{0657B330-F2FC-4636-8A28-A7A6B20A38FB}"/>
              </a:ext>
            </a:extLst>
          </p:cNvPr>
          <p:cNvGraphicFramePr>
            <a:graphicFrameLocks noGrp="1"/>
          </p:cNvGraphicFramePr>
          <p:nvPr>
            <p:extLst>
              <p:ext uri="{D42A27DB-BD31-4B8C-83A1-F6EECF244321}">
                <p14:modId xmlns:p14="http://schemas.microsoft.com/office/powerpoint/2010/main" val="871533823"/>
              </p:ext>
            </p:extLst>
          </p:nvPr>
        </p:nvGraphicFramePr>
        <p:xfrm>
          <a:off x="10896600" y="2590800"/>
          <a:ext cx="1066800" cy="1219200"/>
        </p:xfrm>
        <a:graphic>
          <a:graphicData uri="http://schemas.openxmlformats.org/drawingml/2006/table">
            <a:tbl>
              <a:tblPr firstRow="1" bandRow="1">
                <a:tableStyleId>{5C22544A-7EE6-4342-B048-85BDC9FD1C3A}</a:tableStyleId>
              </a:tblPr>
              <a:tblGrid>
                <a:gridCol w="526333">
                  <a:extLst>
                    <a:ext uri="{9D8B030D-6E8A-4147-A177-3AD203B41FA5}">
                      <a16:colId xmlns:a16="http://schemas.microsoft.com/office/drawing/2014/main" val="3479642457"/>
                    </a:ext>
                  </a:extLst>
                </a:gridCol>
                <a:gridCol w="540467">
                  <a:extLst>
                    <a:ext uri="{9D8B030D-6E8A-4147-A177-3AD203B41FA5}">
                      <a16:colId xmlns:a16="http://schemas.microsoft.com/office/drawing/2014/main" val="74338408"/>
                    </a:ext>
                  </a:extLst>
                </a:gridCol>
              </a:tblGrid>
              <a:tr h="293935">
                <a:tc>
                  <a:txBody>
                    <a:bodyPr/>
                    <a:lstStyle/>
                    <a:p>
                      <a:r>
                        <a:rPr lang="en-US" sz="1400" b="0" dirty="0"/>
                        <a:t>aid</a:t>
                      </a:r>
                      <a:endParaRPr lang="en-CH" sz="1400" b="0" dirty="0"/>
                    </a:p>
                  </a:txBody>
                  <a:tcPr/>
                </a:tc>
                <a:tc>
                  <a:txBody>
                    <a:bodyPr/>
                    <a:lstStyle/>
                    <a:p>
                      <a:r>
                        <a:rPr lang="en-US" sz="1400" b="0" dirty="0" err="1"/>
                        <a:t>pid</a:t>
                      </a:r>
                      <a:endParaRPr lang="en-CH" sz="1400" b="0" dirty="0"/>
                    </a:p>
                  </a:txBody>
                  <a:tcPr/>
                </a:tc>
                <a:extLst>
                  <a:ext uri="{0D108BD9-81ED-4DB2-BD59-A6C34878D82A}">
                    <a16:rowId xmlns:a16="http://schemas.microsoft.com/office/drawing/2014/main" val="2201619559"/>
                  </a:ext>
                </a:extLst>
              </a:tr>
              <a:tr h="293935">
                <a:tc>
                  <a:txBody>
                    <a:bodyPr/>
                    <a:lstStyle/>
                    <a:p>
                      <a:endParaRPr lang="en-CH" sz="1400" dirty="0"/>
                    </a:p>
                  </a:txBody>
                  <a:tcPr/>
                </a:tc>
                <a:tc>
                  <a:txBody>
                    <a:bodyPr/>
                    <a:lstStyle/>
                    <a:p>
                      <a:endParaRPr lang="en-CH" sz="1400" dirty="0"/>
                    </a:p>
                  </a:txBody>
                  <a:tcPr/>
                </a:tc>
                <a:extLst>
                  <a:ext uri="{0D108BD9-81ED-4DB2-BD59-A6C34878D82A}">
                    <a16:rowId xmlns:a16="http://schemas.microsoft.com/office/drawing/2014/main" val="1062146285"/>
                  </a:ext>
                </a:extLst>
              </a:tr>
              <a:tr h="293935">
                <a:tc>
                  <a:txBody>
                    <a:bodyPr/>
                    <a:lstStyle/>
                    <a:p>
                      <a:endParaRPr lang="en-CH" sz="1400"/>
                    </a:p>
                  </a:txBody>
                  <a:tcPr/>
                </a:tc>
                <a:tc>
                  <a:txBody>
                    <a:bodyPr/>
                    <a:lstStyle/>
                    <a:p>
                      <a:endParaRPr lang="en-CH" sz="1400"/>
                    </a:p>
                  </a:txBody>
                  <a:tcPr/>
                </a:tc>
                <a:extLst>
                  <a:ext uri="{0D108BD9-81ED-4DB2-BD59-A6C34878D82A}">
                    <a16:rowId xmlns:a16="http://schemas.microsoft.com/office/drawing/2014/main" val="112251477"/>
                  </a:ext>
                </a:extLst>
              </a:tr>
              <a:tr h="293935">
                <a:tc>
                  <a:txBody>
                    <a:bodyPr/>
                    <a:lstStyle/>
                    <a:p>
                      <a:endParaRPr lang="en-CH" sz="1400" dirty="0"/>
                    </a:p>
                  </a:txBody>
                  <a:tcPr/>
                </a:tc>
                <a:tc>
                  <a:txBody>
                    <a:bodyPr/>
                    <a:lstStyle/>
                    <a:p>
                      <a:endParaRPr lang="en-CH" sz="1400" dirty="0"/>
                    </a:p>
                  </a:txBody>
                  <a:tcPr/>
                </a:tc>
                <a:extLst>
                  <a:ext uri="{0D108BD9-81ED-4DB2-BD59-A6C34878D82A}">
                    <a16:rowId xmlns:a16="http://schemas.microsoft.com/office/drawing/2014/main" val="3389458095"/>
                  </a:ext>
                </a:extLst>
              </a:tr>
            </a:tbl>
          </a:graphicData>
        </a:graphic>
      </p:graphicFrame>
      <p:sp>
        <p:nvSpPr>
          <p:cNvPr id="30" name="TextBox 29">
            <a:extLst>
              <a:ext uri="{FF2B5EF4-FFF2-40B4-BE49-F238E27FC236}">
                <a16:creationId xmlns:a16="http://schemas.microsoft.com/office/drawing/2014/main" id="{3B1DAEDD-194C-4A55-B74F-2D86BC9F96ED}"/>
              </a:ext>
            </a:extLst>
          </p:cNvPr>
          <p:cNvSpPr txBox="1"/>
          <p:nvPr/>
        </p:nvSpPr>
        <p:spPr>
          <a:xfrm>
            <a:off x="10723214" y="2209800"/>
            <a:ext cx="1316386" cy="400110"/>
          </a:xfrm>
          <a:prstGeom prst="rect">
            <a:avLst/>
          </a:prstGeom>
          <a:noFill/>
        </p:spPr>
        <p:txBody>
          <a:bodyPr wrap="none" rtlCol="0">
            <a:spAutoFit/>
          </a:bodyPr>
          <a:lstStyle/>
          <a:p>
            <a:r>
              <a:rPr lang="en-US" sz="2000" dirty="0" err="1"/>
              <a:t>AuthorPub</a:t>
            </a:r>
            <a:endParaRPr lang="en-CH" sz="2000" dirty="0"/>
          </a:p>
        </p:txBody>
      </p:sp>
    </p:spTree>
    <p:extLst>
      <p:ext uri="{BB962C8B-B14F-4D97-AF65-F5344CB8AC3E}">
        <p14:creationId xmlns:p14="http://schemas.microsoft.com/office/powerpoint/2010/main" val="394277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8" grpId="0"/>
      <p:bldP spid="33" grpId="0" animBg="1"/>
      <p:bldP spid="34"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a:extLst>
              <a:ext uri="{FF2B5EF4-FFF2-40B4-BE49-F238E27FC236}">
                <a16:creationId xmlns:a16="http://schemas.microsoft.com/office/drawing/2014/main" id="{D84CD417-F37A-BA4B-8BF2-4543D3070890}"/>
              </a:ext>
            </a:extLst>
          </p:cNvPr>
          <p:cNvSpPr txBox="1"/>
          <p:nvPr/>
        </p:nvSpPr>
        <p:spPr>
          <a:xfrm>
            <a:off x="762120" y="6423840"/>
            <a:ext cx="365400" cy="365400"/>
          </a:xfrm>
          <a:prstGeom prst="rect">
            <a:avLst/>
          </a:prstGeom>
          <a:noFill/>
          <a:ln>
            <a:noFill/>
          </a:ln>
        </p:spPr>
        <p:txBody>
          <a:bodyPr lIns="0" tIns="0" rIns="0" bIns="0" anchor="ctr"/>
          <a:lstStyle/>
          <a:p>
            <a:pPr>
              <a:lnSpc>
                <a:spcPct val="100000"/>
              </a:lnSpc>
            </a:pPr>
            <a:fld id="{CD2A8176-515E-409A-9309-973F8A264639}" type="slidenum">
              <a:rPr lang="en-US" sz="1000" b="0" strike="noStrike" spc="-1">
                <a:solidFill>
                  <a:srgbClr val="8B8580"/>
                </a:solidFill>
                <a:latin typeface="Oracle Sans"/>
              </a:rPr>
              <a:t>3</a:t>
            </a:fld>
            <a:endParaRPr lang="en-US" sz="1000" b="0" strike="noStrike" spc="-1">
              <a:latin typeface="Times New Roman"/>
            </a:endParaRPr>
          </a:p>
        </p:txBody>
      </p:sp>
      <p:sp>
        <p:nvSpPr>
          <p:cNvPr id="48" name="TextShape 3">
            <a:extLst>
              <a:ext uri="{FF2B5EF4-FFF2-40B4-BE49-F238E27FC236}">
                <a16:creationId xmlns:a16="http://schemas.microsoft.com/office/drawing/2014/main" id="{5CD296CE-1B90-1343-8FE7-E6C043A8CE32}"/>
              </a:ext>
            </a:extLst>
          </p:cNvPr>
          <p:cNvSpPr txBox="1"/>
          <p:nvPr/>
        </p:nvSpPr>
        <p:spPr>
          <a:xfrm>
            <a:off x="234034" y="282330"/>
            <a:ext cx="10670760" cy="822600"/>
          </a:xfrm>
          <a:prstGeom prst="rect">
            <a:avLst/>
          </a:prstGeom>
          <a:noFill/>
          <a:ln>
            <a:noFill/>
          </a:ln>
        </p:spPr>
        <p:txBody>
          <a:bodyPr lIns="0" tIns="0" rIns="0" bIns="0" anchor="b"/>
          <a:lstStyle/>
          <a:p>
            <a:pPr>
              <a:lnSpc>
                <a:spcPct val="95000"/>
              </a:lnSpc>
            </a:pPr>
            <a:r>
              <a:rPr lang="en-US" sz="3200" b="1" spc="-1" dirty="0">
                <a:solidFill>
                  <a:srgbClr val="312D2A"/>
                </a:solidFill>
              </a:rPr>
              <a:t>Current Solution</a:t>
            </a:r>
            <a:r>
              <a:rPr lang="en-US" sz="2400" b="1" spc="-1" dirty="0">
                <a:solidFill>
                  <a:srgbClr val="312D2A"/>
                </a:solidFill>
              </a:rPr>
              <a:t> – Full Materialization</a:t>
            </a:r>
            <a:endParaRPr lang="en-US" sz="2400" spc="-1" dirty="0">
              <a:solidFill>
                <a:srgbClr val="312D2A"/>
              </a:solidFill>
            </a:endParaRPr>
          </a:p>
        </p:txBody>
      </p:sp>
      <p:sp>
        <p:nvSpPr>
          <p:cNvPr id="53" name="Line 8">
            <a:extLst>
              <a:ext uri="{FF2B5EF4-FFF2-40B4-BE49-F238E27FC236}">
                <a16:creationId xmlns:a16="http://schemas.microsoft.com/office/drawing/2014/main" id="{1F7ADFE6-C998-3D4F-91BF-6106EC4CF654}"/>
              </a:ext>
            </a:extLst>
          </p:cNvPr>
          <p:cNvSpPr/>
          <p:nvPr/>
        </p:nvSpPr>
        <p:spPr>
          <a:xfrm>
            <a:off x="7772399" y="508320"/>
            <a:ext cx="4595" cy="5778360"/>
          </a:xfrm>
          <a:prstGeom prst="line">
            <a:avLst/>
          </a:prstGeom>
          <a:ln>
            <a:solidFill>
              <a:srgbClr val="ED1C24"/>
            </a:solidFill>
          </a:ln>
        </p:spPr>
        <p:style>
          <a:lnRef idx="0">
            <a:scrgbClr r="0" g="0" b="0"/>
          </a:lnRef>
          <a:fillRef idx="0">
            <a:scrgbClr r="0" g="0" b="0"/>
          </a:fillRef>
          <a:effectRef idx="0">
            <a:scrgbClr r="0" g="0" b="0"/>
          </a:effectRef>
          <a:fontRef idx="minor"/>
        </p:style>
      </p:sp>
      <p:sp>
        <p:nvSpPr>
          <p:cNvPr id="61" name="CustomShape 16">
            <a:extLst>
              <a:ext uri="{FF2B5EF4-FFF2-40B4-BE49-F238E27FC236}">
                <a16:creationId xmlns:a16="http://schemas.microsoft.com/office/drawing/2014/main" id="{5394AADC-465D-3944-805A-A2AAE37DD491}"/>
              </a:ext>
            </a:extLst>
          </p:cNvPr>
          <p:cNvSpPr/>
          <p:nvPr/>
        </p:nvSpPr>
        <p:spPr>
          <a:xfrm>
            <a:off x="3384360" y="2659320"/>
            <a:ext cx="83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312D2A"/>
                </a:solidFill>
                <a:latin typeface="Oracle Sans"/>
              </a:rPr>
              <a:t>Paths</a:t>
            </a:r>
            <a:endParaRPr lang="en-US" sz="1800" b="0" strike="noStrike" spc="-1" dirty="0">
              <a:latin typeface="Arial"/>
            </a:endParaRPr>
          </a:p>
        </p:txBody>
      </p:sp>
      <p:sp>
        <p:nvSpPr>
          <p:cNvPr id="64" name="CustomShape 19">
            <a:extLst>
              <a:ext uri="{FF2B5EF4-FFF2-40B4-BE49-F238E27FC236}">
                <a16:creationId xmlns:a16="http://schemas.microsoft.com/office/drawing/2014/main" id="{12DE5A03-7892-A245-B4CE-305134775869}"/>
              </a:ext>
            </a:extLst>
          </p:cNvPr>
          <p:cNvSpPr/>
          <p:nvPr/>
        </p:nvSpPr>
        <p:spPr>
          <a:xfrm>
            <a:off x="560160" y="1797120"/>
            <a:ext cx="3840480" cy="729720"/>
          </a:xfrm>
          <a:prstGeom prst="rect">
            <a:avLst/>
          </a:prstGeom>
          <a:noFill/>
          <a:ln>
            <a:solidFill>
              <a:srgbClr val="C7463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312D2A"/>
                </a:solidFill>
                <a:latin typeface="Oracle Sans"/>
              </a:rPr>
              <a:t>SELECT * FROM GRAPH_TABLE(MY_GRAPH </a:t>
            </a:r>
            <a:endParaRPr lang="en-US" sz="1400" b="0" strike="noStrike" spc="-1">
              <a:latin typeface="Arial"/>
            </a:endParaRPr>
          </a:p>
          <a:p>
            <a:pPr>
              <a:lnSpc>
                <a:spcPct val="100000"/>
              </a:lnSpc>
            </a:pPr>
            <a:r>
              <a:rPr lang="en-US" sz="1400" b="1" strike="noStrike" spc="-1">
                <a:solidFill>
                  <a:srgbClr val="5E8AC7"/>
                </a:solidFill>
                <a:latin typeface="Oracle Sans"/>
                <a:ea typeface="Noto Sans CJK SC Regular"/>
              </a:rPr>
              <a:t>MATCH (a is Person) → (b is Car</a:t>
            </a:r>
            <a:r>
              <a:rPr lang="en-US" sz="1400" b="1" strike="noStrike" spc="-1">
                <a:solidFill>
                  <a:srgbClr val="5E8AC7"/>
                </a:solidFill>
                <a:latin typeface="Oracle Sans"/>
              </a:rPr>
              <a:t>)</a:t>
            </a:r>
            <a:endParaRPr lang="en-US" sz="1400" b="0" strike="noStrike" spc="-1">
              <a:latin typeface="Arial"/>
            </a:endParaRPr>
          </a:p>
          <a:p>
            <a:pPr>
              <a:lnSpc>
                <a:spcPct val="100000"/>
              </a:lnSpc>
            </a:pPr>
            <a:r>
              <a:rPr lang="en-US" sz="1400" b="1" strike="noStrike" spc="-1">
                <a:solidFill>
                  <a:srgbClr val="72BF44"/>
                </a:solidFill>
                <a:latin typeface="Oracle Sans"/>
              </a:rPr>
              <a:t>COLUMNS (a.age, b.brand)</a:t>
            </a:r>
            <a:r>
              <a:rPr lang="en-US" sz="1400" b="1" strike="noStrike" spc="-1">
                <a:solidFill>
                  <a:srgbClr val="FF0000"/>
                </a:solidFill>
                <a:latin typeface="Oracle Sans"/>
              </a:rPr>
              <a:t> </a:t>
            </a:r>
            <a:r>
              <a:rPr lang="en-US" sz="1400" b="0" strike="noStrike" spc="-1">
                <a:solidFill>
                  <a:srgbClr val="000000"/>
                </a:solidFill>
                <a:latin typeface="Oracle Sans"/>
              </a:rPr>
              <a:t>) T;</a:t>
            </a:r>
            <a:endParaRPr lang="en-US" sz="1400" b="0" strike="noStrike" spc="-1">
              <a:latin typeface="Arial"/>
            </a:endParaRPr>
          </a:p>
        </p:txBody>
      </p:sp>
      <p:sp>
        <p:nvSpPr>
          <p:cNvPr id="65" name="CustomShape 20">
            <a:extLst>
              <a:ext uri="{FF2B5EF4-FFF2-40B4-BE49-F238E27FC236}">
                <a16:creationId xmlns:a16="http://schemas.microsoft.com/office/drawing/2014/main" id="{9C705EDF-132A-6740-BC79-2F9E83D79D44}"/>
              </a:ext>
            </a:extLst>
          </p:cNvPr>
          <p:cNvSpPr/>
          <p:nvPr/>
        </p:nvSpPr>
        <p:spPr>
          <a:xfrm>
            <a:off x="1049040" y="2579760"/>
            <a:ext cx="289440" cy="33480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66" name="CustomShape 21">
            <a:extLst>
              <a:ext uri="{FF2B5EF4-FFF2-40B4-BE49-F238E27FC236}">
                <a16:creationId xmlns:a16="http://schemas.microsoft.com/office/drawing/2014/main" id="{BC60D764-D520-8E41-98FF-34C29B992319}"/>
              </a:ext>
            </a:extLst>
          </p:cNvPr>
          <p:cNvSpPr/>
          <p:nvPr/>
        </p:nvSpPr>
        <p:spPr>
          <a:xfrm>
            <a:off x="452160" y="2947320"/>
            <a:ext cx="1450440" cy="732240"/>
          </a:xfrm>
          <a:prstGeom prst="rect">
            <a:avLst/>
          </a:prstGeom>
          <a:solidFill>
            <a:srgbClr val="5E8AC7"/>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dirty="0">
                <a:solidFill>
                  <a:srgbClr val="FCFBFA"/>
                </a:solidFill>
                <a:latin typeface="Oracle Sans"/>
              </a:rPr>
              <a:t>Graph Runtime</a:t>
            </a:r>
            <a:endParaRPr lang="en-US" sz="1800" b="0" strike="noStrike" spc="-1" dirty="0">
              <a:latin typeface="Arial"/>
            </a:endParaRPr>
          </a:p>
        </p:txBody>
      </p:sp>
      <p:sp>
        <p:nvSpPr>
          <p:cNvPr id="32" name="CustomShape 6">
            <a:extLst>
              <a:ext uri="{FF2B5EF4-FFF2-40B4-BE49-F238E27FC236}">
                <a16:creationId xmlns:a16="http://schemas.microsoft.com/office/drawing/2014/main" id="{CDB345D2-AAB5-A248-B13E-FF3F603918CE}"/>
              </a:ext>
            </a:extLst>
          </p:cNvPr>
          <p:cNvSpPr/>
          <p:nvPr/>
        </p:nvSpPr>
        <p:spPr>
          <a:xfrm>
            <a:off x="7958160" y="1420200"/>
            <a:ext cx="2011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312D2A"/>
                </a:solidFill>
                <a:latin typeface="Oracle Sans"/>
              </a:rPr>
              <a:t>Person Table</a:t>
            </a:r>
            <a:endParaRPr lang="en-US" sz="1800" b="0" strike="noStrike" spc="-1" dirty="0">
              <a:latin typeface="Arial"/>
            </a:endParaRPr>
          </a:p>
        </p:txBody>
      </p:sp>
      <p:sp>
        <p:nvSpPr>
          <p:cNvPr id="38" name="CustomShape 22">
            <a:extLst>
              <a:ext uri="{FF2B5EF4-FFF2-40B4-BE49-F238E27FC236}">
                <a16:creationId xmlns:a16="http://schemas.microsoft.com/office/drawing/2014/main" id="{26CE1121-AC2E-AF4E-8D96-29D4858187D9}"/>
              </a:ext>
            </a:extLst>
          </p:cNvPr>
          <p:cNvSpPr/>
          <p:nvPr/>
        </p:nvSpPr>
        <p:spPr>
          <a:xfrm>
            <a:off x="7958520" y="3652560"/>
            <a:ext cx="2011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312D2A"/>
                </a:solidFill>
                <a:latin typeface="Oracle Sans"/>
              </a:rPr>
              <a:t>Car Table</a:t>
            </a:r>
            <a:endParaRPr lang="en-US" sz="1800" b="0" strike="noStrike" spc="-1" dirty="0">
              <a:latin typeface="Arial"/>
            </a:endParaRPr>
          </a:p>
        </p:txBody>
      </p:sp>
      <p:grpSp>
        <p:nvGrpSpPr>
          <p:cNvPr id="2" name="Group 1">
            <a:extLst>
              <a:ext uri="{FF2B5EF4-FFF2-40B4-BE49-F238E27FC236}">
                <a16:creationId xmlns:a16="http://schemas.microsoft.com/office/drawing/2014/main" id="{C55828CC-6351-4C9C-8E18-05CFF243CDD5}"/>
              </a:ext>
            </a:extLst>
          </p:cNvPr>
          <p:cNvGrpSpPr/>
          <p:nvPr/>
        </p:nvGrpSpPr>
        <p:grpSpPr>
          <a:xfrm>
            <a:off x="2075040" y="2973960"/>
            <a:ext cx="5873400" cy="3144915"/>
            <a:chOff x="2075040" y="2973960"/>
            <a:chExt cx="5873400" cy="3144915"/>
          </a:xfrm>
        </p:grpSpPr>
        <p:sp>
          <p:nvSpPr>
            <p:cNvPr id="49" name="CustomShape 4">
              <a:extLst>
                <a:ext uri="{FF2B5EF4-FFF2-40B4-BE49-F238E27FC236}">
                  <a16:creationId xmlns:a16="http://schemas.microsoft.com/office/drawing/2014/main" id="{659E96E6-39A3-1645-913A-F340B4E89FA8}"/>
                </a:ext>
              </a:extLst>
            </p:cNvPr>
            <p:cNvSpPr/>
            <p:nvPr/>
          </p:nvSpPr>
          <p:spPr>
            <a:xfrm rot="16200000">
              <a:off x="5592960" y="2986560"/>
              <a:ext cx="289440" cy="67212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54" name="CustomShape 9">
              <a:extLst>
                <a:ext uri="{FF2B5EF4-FFF2-40B4-BE49-F238E27FC236}">
                  <a16:creationId xmlns:a16="http://schemas.microsoft.com/office/drawing/2014/main" id="{9E46B186-8C85-F44D-85E3-B1F25399436B}"/>
                </a:ext>
              </a:extLst>
            </p:cNvPr>
            <p:cNvSpPr/>
            <p:nvPr/>
          </p:nvSpPr>
          <p:spPr>
            <a:xfrm rot="16200000">
              <a:off x="7636320" y="3146040"/>
              <a:ext cx="289440" cy="33480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60" name="CustomShape 15">
              <a:extLst>
                <a:ext uri="{FF2B5EF4-FFF2-40B4-BE49-F238E27FC236}">
                  <a16:creationId xmlns:a16="http://schemas.microsoft.com/office/drawing/2014/main" id="{673214CF-7F06-B841-806E-5CDE593D8CC1}"/>
                </a:ext>
              </a:extLst>
            </p:cNvPr>
            <p:cNvSpPr/>
            <p:nvPr/>
          </p:nvSpPr>
          <p:spPr>
            <a:xfrm rot="16200000">
              <a:off x="2097720" y="3128760"/>
              <a:ext cx="289440" cy="33480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graphicFrame>
          <p:nvGraphicFramePr>
            <p:cNvPr id="62" name="Table 17">
              <a:extLst>
                <a:ext uri="{FF2B5EF4-FFF2-40B4-BE49-F238E27FC236}">
                  <a16:creationId xmlns:a16="http://schemas.microsoft.com/office/drawing/2014/main" id="{10509911-3F35-4340-B4AC-535DFAB7B0A1}"/>
                </a:ext>
              </a:extLst>
            </p:cNvPr>
            <p:cNvGraphicFramePr/>
            <p:nvPr>
              <p:extLst>
                <p:ext uri="{D42A27DB-BD31-4B8C-83A1-F6EECF244321}">
                  <p14:modId xmlns:p14="http://schemas.microsoft.com/office/powerpoint/2010/main" val="554099921"/>
                </p:ext>
              </p:extLst>
            </p:nvPr>
          </p:nvGraphicFramePr>
          <p:xfrm>
            <a:off x="3800520" y="2973960"/>
            <a:ext cx="890280" cy="1464480"/>
          </p:xfrm>
          <a:graphic>
            <a:graphicData uri="http://schemas.openxmlformats.org/drawingml/2006/table">
              <a:tbl>
                <a:tblPr/>
                <a:tblGrid>
                  <a:gridCol w="890280">
                    <a:extLst>
                      <a:ext uri="{9D8B030D-6E8A-4147-A177-3AD203B41FA5}">
                        <a16:colId xmlns:a16="http://schemas.microsoft.com/office/drawing/2014/main" val="20000"/>
                      </a:ext>
                    </a:extLst>
                  </a:gridCol>
                </a:tblGrid>
                <a:tr h="366120">
                  <a:tc>
                    <a:txBody>
                      <a:bodyPr/>
                      <a:lstStyle/>
                      <a:p>
                        <a:pPr algn="ctr">
                          <a:lnSpc>
                            <a:spcPct val="100000"/>
                          </a:lnSpc>
                        </a:pPr>
                        <a:r>
                          <a:rPr lang="en-US" sz="1800" b="1" strike="noStrike" spc="-1" dirty="0">
                            <a:solidFill>
                              <a:srgbClr val="FCFBFA"/>
                            </a:solidFill>
                            <a:latin typeface="Oracle Sans"/>
                          </a:rPr>
                          <a:t>b.id</a:t>
                        </a:r>
                        <a:endParaRPr lang="en-US" sz="1800" b="0" strike="noStrike" spc="-1" dirty="0">
                          <a:latin typeface="Arial"/>
                        </a:endParaRPr>
                      </a:p>
                    </a:txBody>
                    <a:tcPr>
                      <a:lnL w="12240">
                        <a:solidFill>
                          <a:srgbClr val="FCFBFA"/>
                        </a:solidFill>
                      </a:lnL>
                      <a:lnR w="12240">
                        <a:solidFill>
                          <a:srgbClr val="FCFBFA"/>
                        </a:solidFill>
                      </a:lnR>
                      <a:lnT w="12240">
                        <a:solidFill>
                          <a:srgbClr val="FCFBFA"/>
                        </a:solidFill>
                      </a:lnT>
                      <a:lnB w="38160">
                        <a:solidFill>
                          <a:srgbClr val="FCFBFA"/>
                        </a:solidFill>
                      </a:lnB>
                      <a:solidFill>
                        <a:srgbClr val="C74634"/>
                      </a:solidFill>
                    </a:tcPr>
                  </a:tc>
                  <a:extLst>
                    <a:ext uri="{0D108BD9-81ED-4DB2-BD59-A6C34878D82A}">
                      <a16:rowId xmlns:a16="http://schemas.microsoft.com/office/drawing/2014/main" val="10000"/>
                    </a:ext>
                  </a:extLst>
                </a:tr>
                <a:tr h="366120">
                  <a:tc>
                    <a:txBody>
                      <a:bodyPr/>
                      <a:lstStyle/>
                      <a:p>
                        <a:pPr algn="ctr">
                          <a:lnSpc>
                            <a:spcPct val="100000"/>
                          </a:lnSpc>
                        </a:pPr>
                        <a:r>
                          <a:rPr lang="en-US" sz="1800" b="0" strike="noStrike" spc="-1" dirty="0">
                            <a:solidFill>
                              <a:srgbClr val="312D2A"/>
                            </a:solidFill>
                            <a:latin typeface="Oracle Sans"/>
                          </a:rPr>
                          <a:t>4</a:t>
                        </a:r>
                        <a:endParaRPr lang="en-US" sz="1800" b="0" strike="noStrike" spc="-1" dirty="0">
                          <a:latin typeface="Arial"/>
                        </a:endParaRPr>
                      </a:p>
                    </a:txBody>
                    <a:tcPr>
                      <a:lnL w="12240">
                        <a:solidFill>
                          <a:srgbClr val="FCFBFA"/>
                        </a:solidFill>
                      </a:lnL>
                      <a:lnR w="12240">
                        <a:solidFill>
                          <a:srgbClr val="FCFBFA"/>
                        </a:solidFill>
                      </a:lnR>
                      <a:lnT w="38160" cap="flat" cmpd="sng" algn="ctr">
                        <a:solidFill>
                          <a:srgbClr val="FCFBFA"/>
                        </a:solidFill>
                        <a:prstDash val="solid"/>
                        <a:round/>
                        <a:headEnd type="none" w="med" len="med"/>
                        <a:tailEnd type="none" w="med" len="med"/>
                      </a:lnT>
                      <a:lnB w="12240">
                        <a:solidFill>
                          <a:srgbClr val="FCFBFA"/>
                        </a:solidFill>
                      </a:lnB>
                      <a:solidFill>
                        <a:srgbClr val="EACFCD"/>
                      </a:solidFill>
                    </a:tcPr>
                  </a:tc>
                  <a:extLst>
                    <a:ext uri="{0D108BD9-81ED-4DB2-BD59-A6C34878D82A}">
                      <a16:rowId xmlns:a16="http://schemas.microsoft.com/office/drawing/2014/main" val="10001"/>
                    </a:ext>
                  </a:extLst>
                </a:tr>
                <a:tr h="366120">
                  <a:tc>
                    <a:txBody>
                      <a:bodyPr/>
                      <a:lstStyle/>
                      <a:p>
                        <a:pPr algn="ctr">
                          <a:lnSpc>
                            <a:spcPct val="100000"/>
                          </a:lnSpc>
                        </a:pPr>
                        <a:r>
                          <a:rPr lang="en-US" sz="1800" b="0" strike="noStrike" spc="-1">
                            <a:solidFill>
                              <a:srgbClr val="312D2A"/>
                            </a:solidFill>
                            <a:latin typeface="Oracle Sans"/>
                          </a:rPr>
                          <a:t>0</a:t>
                        </a:r>
                        <a:endParaRPr lang="en-US" sz="1800" b="0" strike="noStrike" spc="-1">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2"/>
                    </a:ext>
                  </a:extLst>
                </a:tr>
                <a:tr h="366120">
                  <a:tc>
                    <a:txBody>
                      <a:bodyPr/>
                      <a:lstStyle/>
                      <a:p>
                        <a:pPr algn="ctr"/>
                        <a:r>
                          <a:rPr lang="en-US" sz="1800" b="0" strike="noStrike" spc="-1" dirty="0">
                            <a:solidFill>
                              <a:srgbClr val="312D2A"/>
                            </a:solidFill>
                            <a:latin typeface="Oracle Sans"/>
                          </a:rPr>
                          <a:t>3</a:t>
                        </a:r>
                        <a:endParaRPr lang="en-US" sz="1800" b="0" strike="noStrike" spc="-1" dirty="0">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3"/>
                    </a:ext>
                  </a:extLst>
                </a:tr>
              </a:tbl>
            </a:graphicData>
          </a:graphic>
        </p:graphicFrame>
        <p:graphicFrame>
          <p:nvGraphicFramePr>
            <p:cNvPr id="63" name="Table 18">
              <a:extLst>
                <a:ext uri="{FF2B5EF4-FFF2-40B4-BE49-F238E27FC236}">
                  <a16:creationId xmlns:a16="http://schemas.microsoft.com/office/drawing/2014/main" id="{D9E11DC6-448F-7C4F-A626-4F0B884C3449}"/>
                </a:ext>
              </a:extLst>
            </p:cNvPr>
            <p:cNvGraphicFramePr/>
            <p:nvPr>
              <p:extLst>
                <p:ext uri="{D42A27DB-BD31-4B8C-83A1-F6EECF244321}">
                  <p14:modId xmlns:p14="http://schemas.microsoft.com/office/powerpoint/2010/main" val="4171825770"/>
                </p:ext>
              </p:extLst>
            </p:nvPr>
          </p:nvGraphicFramePr>
          <p:xfrm>
            <a:off x="2864880" y="2974320"/>
            <a:ext cx="800640" cy="1464480"/>
          </p:xfrm>
          <a:graphic>
            <a:graphicData uri="http://schemas.openxmlformats.org/drawingml/2006/table">
              <a:tbl>
                <a:tblPr/>
                <a:tblGrid>
                  <a:gridCol w="800640">
                    <a:extLst>
                      <a:ext uri="{9D8B030D-6E8A-4147-A177-3AD203B41FA5}">
                        <a16:colId xmlns:a16="http://schemas.microsoft.com/office/drawing/2014/main" val="20000"/>
                      </a:ext>
                    </a:extLst>
                  </a:gridCol>
                </a:tblGrid>
                <a:tr h="366120">
                  <a:tc>
                    <a:txBody>
                      <a:bodyPr/>
                      <a:lstStyle/>
                      <a:p>
                        <a:pPr algn="ctr">
                          <a:lnSpc>
                            <a:spcPct val="100000"/>
                          </a:lnSpc>
                        </a:pPr>
                        <a:r>
                          <a:rPr lang="en-US" sz="1800" b="1" strike="noStrike" spc="-1" dirty="0">
                            <a:solidFill>
                              <a:srgbClr val="FCFBFA"/>
                            </a:solidFill>
                            <a:latin typeface="Oracle Sans"/>
                          </a:rPr>
                          <a:t>a.id</a:t>
                        </a:r>
                        <a:endParaRPr lang="en-US" sz="1800" b="0" strike="noStrike" spc="-1" dirty="0">
                          <a:latin typeface="Arial"/>
                        </a:endParaRPr>
                      </a:p>
                    </a:txBody>
                    <a:tcPr>
                      <a:lnL w="12240">
                        <a:solidFill>
                          <a:srgbClr val="FCFBFA"/>
                        </a:solidFill>
                      </a:lnL>
                      <a:lnR w="12240">
                        <a:solidFill>
                          <a:srgbClr val="FCFBFA"/>
                        </a:solidFill>
                      </a:lnR>
                      <a:lnT w="12240">
                        <a:solidFill>
                          <a:srgbClr val="FCFBFA"/>
                        </a:solidFill>
                      </a:lnT>
                      <a:lnB w="38160">
                        <a:solidFill>
                          <a:srgbClr val="FCFBFA"/>
                        </a:solidFill>
                      </a:lnB>
                      <a:solidFill>
                        <a:srgbClr val="C74634"/>
                      </a:solidFill>
                    </a:tcPr>
                  </a:tc>
                  <a:extLst>
                    <a:ext uri="{0D108BD9-81ED-4DB2-BD59-A6C34878D82A}">
                      <a16:rowId xmlns:a16="http://schemas.microsoft.com/office/drawing/2014/main" val="10000"/>
                    </a:ext>
                  </a:extLst>
                </a:tr>
                <a:tr h="366120">
                  <a:tc>
                    <a:txBody>
                      <a:bodyPr/>
                      <a:lstStyle/>
                      <a:p>
                        <a:pPr algn="ctr">
                          <a:lnSpc>
                            <a:spcPct val="100000"/>
                          </a:lnSpc>
                        </a:pPr>
                        <a:r>
                          <a:rPr lang="en-US" sz="1800" b="0" strike="noStrike" spc="-1">
                            <a:solidFill>
                              <a:srgbClr val="312D2A"/>
                            </a:solidFill>
                            <a:latin typeface="Oracle Sans"/>
                          </a:rPr>
                          <a:t>0</a:t>
                        </a:r>
                        <a:endParaRPr lang="en-US" sz="1800" b="0" strike="noStrike" spc="-1">
                          <a:latin typeface="Arial"/>
                        </a:endParaRPr>
                      </a:p>
                    </a:txBody>
                    <a:tcPr>
                      <a:lnL w="12240">
                        <a:solidFill>
                          <a:srgbClr val="FCFBFA"/>
                        </a:solidFill>
                      </a:lnL>
                      <a:lnR w="12240">
                        <a:solidFill>
                          <a:srgbClr val="FCFBFA"/>
                        </a:solidFill>
                      </a:lnR>
                      <a:lnT w="38160" cap="flat" cmpd="sng" algn="ctr">
                        <a:solidFill>
                          <a:srgbClr val="FCFBFA"/>
                        </a:solidFill>
                        <a:prstDash val="solid"/>
                        <a:round/>
                        <a:headEnd type="none" w="med" len="med"/>
                        <a:tailEnd type="none" w="med" len="med"/>
                      </a:lnT>
                      <a:lnB w="12240">
                        <a:solidFill>
                          <a:srgbClr val="FCFBFA"/>
                        </a:solidFill>
                      </a:lnB>
                      <a:solidFill>
                        <a:srgbClr val="EACFCD"/>
                      </a:solidFill>
                    </a:tcPr>
                  </a:tc>
                  <a:extLst>
                    <a:ext uri="{0D108BD9-81ED-4DB2-BD59-A6C34878D82A}">
                      <a16:rowId xmlns:a16="http://schemas.microsoft.com/office/drawing/2014/main" val="10001"/>
                    </a:ext>
                  </a:extLst>
                </a:tr>
                <a:tr h="366120">
                  <a:tc>
                    <a:txBody>
                      <a:bodyPr/>
                      <a:lstStyle/>
                      <a:p>
                        <a:pPr algn="ctr">
                          <a:lnSpc>
                            <a:spcPct val="100000"/>
                          </a:lnSpc>
                        </a:pPr>
                        <a:r>
                          <a:rPr lang="en-US" sz="1800" b="0" strike="noStrike" spc="-1">
                            <a:solidFill>
                              <a:srgbClr val="312D2A"/>
                            </a:solidFill>
                            <a:latin typeface="Oracle Sans"/>
                          </a:rPr>
                          <a:t>1</a:t>
                        </a:r>
                        <a:endParaRPr lang="en-US" sz="1800" b="0" strike="noStrike" spc="-1">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2"/>
                    </a:ext>
                  </a:extLst>
                </a:tr>
                <a:tr h="366120">
                  <a:tc>
                    <a:txBody>
                      <a:bodyPr/>
                      <a:lstStyle/>
                      <a:p>
                        <a:pPr algn="ctr"/>
                        <a:r>
                          <a:rPr lang="en-US" sz="1800" b="0" strike="noStrike" spc="-1" dirty="0">
                            <a:solidFill>
                              <a:srgbClr val="312D2A"/>
                            </a:solidFill>
                            <a:latin typeface="Oracle Sans"/>
                          </a:rPr>
                          <a:t>3</a:t>
                        </a:r>
                        <a:endParaRPr lang="en-US" sz="1800" b="0" strike="noStrike" spc="-1" dirty="0">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3"/>
                    </a:ext>
                  </a:extLst>
                </a:tr>
              </a:tbl>
            </a:graphicData>
          </a:graphic>
        </p:graphicFrame>
        <p:sp>
          <p:nvSpPr>
            <p:cNvPr id="71" name="CustomShape 26">
              <a:extLst>
                <a:ext uri="{FF2B5EF4-FFF2-40B4-BE49-F238E27FC236}">
                  <a16:creationId xmlns:a16="http://schemas.microsoft.com/office/drawing/2014/main" id="{065FA597-BD55-9D47-AB1C-FB9A235348B6}"/>
                </a:ext>
              </a:extLst>
            </p:cNvPr>
            <p:cNvSpPr/>
            <p:nvPr/>
          </p:nvSpPr>
          <p:spPr>
            <a:xfrm rot="5400000">
              <a:off x="6162120" y="4975200"/>
              <a:ext cx="289440" cy="109260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72" name="CustomShape 27">
              <a:extLst>
                <a:ext uri="{FF2B5EF4-FFF2-40B4-BE49-F238E27FC236}">
                  <a16:creationId xmlns:a16="http://schemas.microsoft.com/office/drawing/2014/main" id="{ADA4A390-5387-204E-83B4-8E446BFF1DF2}"/>
                </a:ext>
              </a:extLst>
            </p:cNvPr>
            <p:cNvSpPr/>
            <p:nvPr/>
          </p:nvSpPr>
          <p:spPr>
            <a:xfrm>
              <a:off x="2776766" y="4408380"/>
              <a:ext cx="1893959"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312D2A"/>
                  </a:solidFill>
                  <a:latin typeface="Oracle Sans"/>
                </a:rPr>
                <a:t>Projection output</a:t>
              </a:r>
              <a:endParaRPr lang="en-US" sz="1800" b="0" strike="noStrike" spc="-1" dirty="0">
                <a:latin typeface="Arial"/>
              </a:endParaRPr>
            </a:p>
          </p:txBody>
        </p:sp>
        <p:graphicFrame>
          <p:nvGraphicFramePr>
            <p:cNvPr id="73" name="Table 28">
              <a:extLst>
                <a:ext uri="{FF2B5EF4-FFF2-40B4-BE49-F238E27FC236}">
                  <a16:creationId xmlns:a16="http://schemas.microsoft.com/office/drawing/2014/main" id="{9798C39C-0B77-974F-861E-396323B57885}"/>
                </a:ext>
              </a:extLst>
            </p:cNvPr>
            <p:cNvGraphicFramePr/>
            <p:nvPr>
              <p:extLst>
                <p:ext uri="{D42A27DB-BD31-4B8C-83A1-F6EECF244321}">
                  <p14:modId xmlns:p14="http://schemas.microsoft.com/office/powerpoint/2010/main" val="1802774637"/>
                </p:ext>
              </p:extLst>
            </p:nvPr>
          </p:nvGraphicFramePr>
          <p:xfrm>
            <a:off x="3656880" y="4743361"/>
            <a:ext cx="1128960" cy="1371600"/>
          </p:xfrm>
          <a:graphic>
            <a:graphicData uri="http://schemas.openxmlformats.org/drawingml/2006/table">
              <a:tbl>
                <a:tblPr/>
                <a:tblGrid>
                  <a:gridCol w="1128960">
                    <a:extLst>
                      <a:ext uri="{9D8B030D-6E8A-4147-A177-3AD203B41FA5}">
                        <a16:colId xmlns:a16="http://schemas.microsoft.com/office/drawing/2014/main" val="20000"/>
                      </a:ext>
                    </a:extLst>
                  </a:gridCol>
                </a:tblGrid>
                <a:tr h="352339">
                  <a:tc>
                    <a:txBody>
                      <a:bodyPr/>
                      <a:lstStyle/>
                      <a:p>
                        <a:pPr algn="ctr">
                          <a:lnSpc>
                            <a:spcPct val="100000"/>
                          </a:lnSpc>
                        </a:pPr>
                        <a:r>
                          <a:rPr lang="en-US" sz="1800" b="1" strike="noStrike" spc="-1">
                            <a:solidFill>
                              <a:srgbClr val="FCFBFA"/>
                            </a:solidFill>
                            <a:latin typeface="Oracle Sans"/>
                          </a:rPr>
                          <a:t>b.brand</a:t>
                        </a:r>
                        <a:endParaRPr lang="en-US" sz="1800" b="0" strike="noStrike" spc="-1">
                          <a:latin typeface="Arial"/>
                        </a:endParaRPr>
                      </a:p>
                    </a:txBody>
                    <a:tcPr>
                      <a:lnL w="12240">
                        <a:solidFill>
                          <a:srgbClr val="FCFBFA"/>
                        </a:solidFill>
                      </a:lnL>
                      <a:lnR w="12240">
                        <a:solidFill>
                          <a:srgbClr val="FCFBFA"/>
                        </a:solidFill>
                      </a:lnR>
                      <a:lnT w="12240">
                        <a:solidFill>
                          <a:srgbClr val="FCFBFA"/>
                        </a:solidFill>
                      </a:lnT>
                      <a:lnB w="38160">
                        <a:solidFill>
                          <a:srgbClr val="FCFBFA"/>
                        </a:solidFill>
                      </a:lnB>
                      <a:solidFill>
                        <a:srgbClr val="C74634"/>
                      </a:solidFill>
                    </a:tcPr>
                  </a:tc>
                  <a:extLst>
                    <a:ext uri="{0D108BD9-81ED-4DB2-BD59-A6C34878D82A}">
                      <a16:rowId xmlns:a16="http://schemas.microsoft.com/office/drawing/2014/main" val="10000"/>
                    </a:ext>
                  </a:extLst>
                </a:tr>
                <a:tr h="331174">
                  <a:tc>
                    <a:txBody>
                      <a:bodyPr/>
                      <a:lstStyle/>
                      <a:p>
                        <a:pPr algn="ctr">
                          <a:lnSpc>
                            <a:spcPct val="100000"/>
                          </a:lnSpc>
                        </a:pPr>
                        <a:r>
                          <a:rPr lang="en-US" sz="1600" b="0" strike="noStrike" spc="-1">
                            <a:solidFill>
                              <a:srgbClr val="312D2A"/>
                            </a:solidFill>
                            <a:latin typeface="Oracle Sans"/>
                          </a:rPr>
                          <a:t>Mercedes</a:t>
                        </a:r>
                        <a:endParaRPr lang="en-US" sz="1600" b="0" strike="noStrike" spc="-1">
                          <a:latin typeface="Arial"/>
                        </a:endParaRPr>
                      </a:p>
                    </a:txBody>
                    <a:tcPr>
                      <a:lnL w="12240">
                        <a:solidFill>
                          <a:srgbClr val="FCFBFA"/>
                        </a:solidFill>
                      </a:lnL>
                      <a:lnR w="12240">
                        <a:solidFill>
                          <a:srgbClr val="FCFBFA"/>
                        </a:solidFill>
                      </a:lnR>
                      <a:lnT w="38160" cap="flat" cmpd="sng" algn="ctr">
                        <a:solidFill>
                          <a:srgbClr val="FCFBFA"/>
                        </a:solidFill>
                        <a:prstDash val="solid"/>
                        <a:round/>
                        <a:headEnd type="none" w="med" len="med"/>
                        <a:tailEnd type="none" w="med" len="med"/>
                      </a:lnT>
                      <a:lnB w="12240">
                        <a:solidFill>
                          <a:srgbClr val="FCFBFA"/>
                        </a:solidFill>
                      </a:lnB>
                      <a:solidFill>
                        <a:srgbClr val="EACFCD"/>
                      </a:solidFill>
                    </a:tcPr>
                  </a:tc>
                  <a:extLst>
                    <a:ext uri="{0D108BD9-81ED-4DB2-BD59-A6C34878D82A}">
                      <a16:rowId xmlns:a16="http://schemas.microsoft.com/office/drawing/2014/main" val="10001"/>
                    </a:ext>
                  </a:extLst>
                </a:tr>
                <a:tr h="331174">
                  <a:tc>
                    <a:txBody>
                      <a:bodyPr/>
                      <a:lstStyle/>
                      <a:p>
                        <a:pPr algn="ctr">
                          <a:lnSpc>
                            <a:spcPct val="100000"/>
                          </a:lnSpc>
                        </a:pPr>
                        <a:r>
                          <a:rPr lang="en-US" sz="1600" b="0" strike="noStrike" spc="-1">
                            <a:solidFill>
                              <a:srgbClr val="312D2A"/>
                            </a:solidFill>
                            <a:latin typeface="Oracle Sans"/>
                          </a:rPr>
                          <a:t>Ferrari</a:t>
                        </a:r>
                        <a:endParaRPr lang="en-US" sz="1600" b="0" strike="noStrike" spc="-1">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2"/>
                    </a:ext>
                  </a:extLst>
                </a:tr>
                <a:tr h="331174">
                  <a:tc>
                    <a:txBody>
                      <a:bodyPr/>
                      <a:lstStyle/>
                      <a:p>
                        <a:pPr algn="ctr">
                          <a:lnSpc>
                            <a:spcPct val="100000"/>
                          </a:lnSpc>
                        </a:pPr>
                        <a:r>
                          <a:rPr lang="en-US" sz="1600" b="0" strike="noStrike" spc="-1" dirty="0">
                            <a:solidFill>
                              <a:srgbClr val="312D2A"/>
                            </a:solidFill>
                            <a:latin typeface="Oracle Sans"/>
                          </a:rPr>
                          <a:t>BMW</a:t>
                        </a:r>
                        <a:endParaRPr lang="en-US" sz="1600" b="0" strike="noStrike" spc="-1" dirty="0">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3"/>
                    </a:ext>
                  </a:extLst>
                </a:tr>
              </a:tbl>
            </a:graphicData>
          </a:graphic>
        </p:graphicFrame>
        <p:graphicFrame>
          <p:nvGraphicFramePr>
            <p:cNvPr id="74" name="Table 29">
              <a:extLst>
                <a:ext uri="{FF2B5EF4-FFF2-40B4-BE49-F238E27FC236}">
                  <a16:creationId xmlns:a16="http://schemas.microsoft.com/office/drawing/2014/main" id="{1F4FEA35-0729-4E47-8321-2998799744DE}"/>
                </a:ext>
              </a:extLst>
            </p:cNvPr>
            <p:cNvGraphicFramePr/>
            <p:nvPr>
              <p:extLst>
                <p:ext uri="{D42A27DB-BD31-4B8C-83A1-F6EECF244321}">
                  <p14:modId xmlns:p14="http://schemas.microsoft.com/office/powerpoint/2010/main" val="1488781356"/>
                </p:ext>
              </p:extLst>
            </p:nvPr>
          </p:nvGraphicFramePr>
          <p:xfrm>
            <a:off x="2795671" y="4743720"/>
            <a:ext cx="800640" cy="1375155"/>
          </p:xfrm>
          <a:graphic>
            <a:graphicData uri="http://schemas.openxmlformats.org/drawingml/2006/table">
              <a:tbl>
                <a:tblPr/>
                <a:tblGrid>
                  <a:gridCol w="800640">
                    <a:extLst>
                      <a:ext uri="{9D8B030D-6E8A-4147-A177-3AD203B41FA5}">
                        <a16:colId xmlns:a16="http://schemas.microsoft.com/office/drawing/2014/main" val="20000"/>
                      </a:ext>
                    </a:extLst>
                  </a:gridCol>
                </a:tblGrid>
                <a:tr h="336465">
                  <a:tc>
                    <a:txBody>
                      <a:bodyPr/>
                      <a:lstStyle/>
                      <a:p>
                        <a:pPr algn="ctr">
                          <a:lnSpc>
                            <a:spcPct val="100000"/>
                          </a:lnSpc>
                        </a:pPr>
                        <a:r>
                          <a:rPr lang="en-US" sz="1800" b="1" strike="noStrike" spc="-1">
                            <a:solidFill>
                              <a:srgbClr val="FCFBFA"/>
                            </a:solidFill>
                            <a:latin typeface="Oracle Sans"/>
                          </a:rPr>
                          <a:t>a.age</a:t>
                        </a:r>
                        <a:endParaRPr lang="en-US" sz="1800" b="0" strike="noStrike" spc="-1">
                          <a:latin typeface="Arial"/>
                        </a:endParaRPr>
                      </a:p>
                    </a:txBody>
                    <a:tcPr>
                      <a:lnL w="12240">
                        <a:solidFill>
                          <a:srgbClr val="FCFBFA"/>
                        </a:solidFill>
                      </a:lnL>
                      <a:lnR w="12240">
                        <a:solidFill>
                          <a:srgbClr val="FCFBFA"/>
                        </a:solidFill>
                      </a:lnR>
                      <a:lnT w="12240">
                        <a:solidFill>
                          <a:srgbClr val="FCFBFA"/>
                        </a:solidFill>
                      </a:lnT>
                      <a:lnB w="38160">
                        <a:solidFill>
                          <a:srgbClr val="FCFBFA"/>
                        </a:solidFill>
                      </a:lnB>
                      <a:solidFill>
                        <a:srgbClr val="C74634"/>
                      </a:solidFill>
                    </a:tcPr>
                  </a:tc>
                  <a:extLst>
                    <a:ext uri="{0D108BD9-81ED-4DB2-BD59-A6C34878D82A}">
                      <a16:rowId xmlns:a16="http://schemas.microsoft.com/office/drawing/2014/main" val="10000"/>
                    </a:ext>
                  </a:extLst>
                </a:tr>
                <a:tr h="336465">
                  <a:tc>
                    <a:txBody>
                      <a:bodyPr/>
                      <a:lstStyle/>
                      <a:p>
                        <a:pPr algn="ctr">
                          <a:lnSpc>
                            <a:spcPct val="100000"/>
                          </a:lnSpc>
                        </a:pPr>
                        <a:r>
                          <a:rPr lang="en-US" sz="1600" b="0" strike="noStrike" spc="-1">
                            <a:solidFill>
                              <a:srgbClr val="312D2A"/>
                            </a:solidFill>
                            <a:latin typeface="Oracle Sans"/>
                          </a:rPr>
                          <a:t>32</a:t>
                        </a:r>
                        <a:endParaRPr lang="en-US" sz="1600" b="0" strike="noStrike" spc="-1">
                          <a:latin typeface="Arial"/>
                        </a:endParaRPr>
                      </a:p>
                    </a:txBody>
                    <a:tcPr>
                      <a:lnL w="12240">
                        <a:solidFill>
                          <a:srgbClr val="FCFBFA"/>
                        </a:solidFill>
                      </a:lnL>
                      <a:lnR w="12240">
                        <a:solidFill>
                          <a:srgbClr val="FCFBFA"/>
                        </a:solidFill>
                      </a:lnR>
                      <a:lnT w="38160" cap="flat" cmpd="sng" algn="ctr">
                        <a:solidFill>
                          <a:srgbClr val="FCFBFA"/>
                        </a:solidFill>
                        <a:prstDash val="solid"/>
                        <a:round/>
                        <a:headEnd type="none" w="med" len="med"/>
                        <a:tailEnd type="none" w="med" len="med"/>
                      </a:lnT>
                      <a:lnB w="12240">
                        <a:solidFill>
                          <a:srgbClr val="FCFBFA"/>
                        </a:solidFill>
                      </a:lnB>
                      <a:solidFill>
                        <a:srgbClr val="EACFCD"/>
                      </a:solidFill>
                    </a:tcPr>
                  </a:tc>
                  <a:extLst>
                    <a:ext uri="{0D108BD9-81ED-4DB2-BD59-A6C34878D82A}">
                      <a16:rowId xmlns:a16="http://schemas.microsoft.com/office/drawing/2014/main" val="10001"/>
                    </a:ext>
                  </a:extLst>
                </a:tr>
                <a:tr h="336465">
                  <a:tc>
                    <a:txBody>
                      <a:bodyPr/>
                      <a:lstStyle/>
                      <a:p>
                        <a:pPr algn="ctr">
                          <a:lnSpc>
                            <a:spcPct val="100000"/>
                          </a:lnSpc>
                        </a:pPr>
                        <a:r>
                          <a:rPr lang="en-US" sz="1600" b="0" strike="noStrike" spc="-1">
                            <a:solidFill>
                              <a:srgbClr val="312D2A"/>
                            </a:solidFill>
                            <a:latin typeface="Oracle Sans"/>
                          </a:rPr>
                          <a:t>43</a:t>
                        </a:r>
                        <a:endParaRPr lang="en-US" sz="1600" b="0" strike="noStrike" spc="-1">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2"/>
                    </a:ext>
                  </a:extLst>
                </a:tr>
                <a:tr h="336465">
                  <a:tc>
                    <a:txBody>
                      <a:bodyPr/>
                      <a:lstStyle/>
                      <a:p>
                        <a:pPr algn="ctr">
                          <a:lnSpc>
                            <a:spcPct val="100000"/>
                          </a:lnSpc>
                        </a:pPr>
                        <a:r>
                          <a:rPr lang="en-US" sz="1600" b="0" strike="noStrike" spc="-1" dirty="0">
                            <a:solidFill>
                              <a:srgbClr val="312D2A"/>
                            </a:solidFill>
                            <a:latin typeface="Oracle Sans"/>
                          </a:rPr>
                          <a:t>56</a:t>
                        </a:r>
                        <a:endParaRPr lang="en-US" sz="1600" b="0" strike="noStrike" spc="-1" dirty="0">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3"/>
                    </a:ext>
                  </a:extLst>
                </a:tr>
              </a:tbl>
            </a:graphicData>
          </a:graphic>
        </p:graphicFrame>
        <p:sp>
          <p:nvSpPr>
            <p:cNvPr id="42" name="CustomShape 22">
              <a:extLst>
                <a:ext uri="{FF2B5EF4-FFF2-40B4-BE49-F238E27FC236}">
                  <a16:creationId xmlns:a16="http://schemas.microsoft.com/office/drawing/2014/main" id="{D2BF89A4-8999-47CE-94ED-8E3538D92226}"/>
                </a:ext>
              </a:extLst>
            </p:cNvPr>
            <p:cNvSpPr/>
            <p:nvPr/>
          </p:nvSpPr>
          <p:spPr>
            <a:xfrm>
              <a:off x="6141525" y="3063507"/>
              <a:ext cx="1404330" cy="642693"/>
            </a:xfrm>
            <a:prstGeom prst="rect">
              <a:avLst/>
            </a:prstGeom>
            <a:solidFill>
              <a:srgbClr val="0070C0"/>
            </a:solidFill>
            <a:ln>
              <a:solidFill>
                <a:srgbClr val="2C5967"/>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chemeClr val="bg1"/>
                  </a:solidFill>
                  <a:latin typeface="Oracle Sans"/>
                </a:rPr>
                <a:t>Array lookups by id’s</a:t>
              </a:r>
              <a:endParaRPr lang="en-US" sz="1600" b="0" strike="noStrike" spc="-1" dirty="0">
                <a:solidFill>
                  <a:schemeClr val="bg1"/>
                </a:solidFill>
                <a:latin typeface="Arial"/>
              </a:endParaRPr>
            </a:p>
          </p:txBody>
        </p:sp>
      </p:grpSp>
      <p:grpSp>
        <p:nvGrpSpPr>
          <p:cNvPr id="3" name="Group 2">
            <a:extLst>
              <a:ext uri="{FF2B5EF4-FFF2-40B4-BE49-F238E27FC236}">
                <a16:creationId xmlns:a16="http://schemas.microsoft.com/office/drawing/2014/main" id="{CFF5CBB2-A137-4E7B-984F-8309F4AB85F7}"/>
              </a:ext>
            </a:extLst>
          </p:cNvPr>
          <p:cNvGrpSpPr/>
          <p:nvPr/>
        </p:nvGrpSpPr>
        <p:grpSpPr>
          <a:xfrm>
            <a:off x="8046720" y="916261"/>
            <a:ext cx="3824397" cy="5370419"/>
            <a:chOff x="8046720" y="916261"/>
            <a:chExt cx="3824397" cy="5370419"/>
          </a:xfrm>
        </p:grpSpPr>
        <p:graphicFrame>
          <p:nvGraphicFramePr>
            <p:cNvPr id="33" name="Table 10">
              <a:extLst>
                <a:ext uri="{FF2B5EF4-FFF2-40B4-BE49-F238E27FC236}">
                  <a16:creationId xmlns:a16="http://schemas.microsoft.com/office/drawing/2014/main" id="{13E20173-C06C-AA46-9841-67205B3AED6D}"/>
                </a:ext>
              </a:extLst>
            </p:cNvPr>
            <p:cNvGraphicFramePr/>
            <p:nvPr>
              <p:extLst>
                <p:ext uri="{D42A27DB-BD31-4B8C-83A1-F6EECF244321}">
                  <p14:modId xmlns:p14="http://schemas.microsoft.com/office/powerpoint/2010/main" val="4153886882"/>
                </p:ext>
              </p:extLst>
            </p:nvPr>
          </p:nvGraphicFramePr>
          <p:xfrm>
            <a:off x="8107200" y="1817280"/>
            <a:ext cx="481117" cy="1784160"/>
          </p:xfrm>
          <a:graphic>
            <a:graphicData uri="http://schemas.openxmlformats.org/drawingml/2006/table">
              <a:tbl>
                <a:tblPr/>
                <a:tblGrid>
                  <a:gridCol w="481117">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id</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1" strike="noStrike" spc="-1" dirty="0">
                            <a:solidFill>
                              <a:schemeClr val="accent2">
                                <a:lumMod val="75000"/>
                              </a:schemeClr>
                            </a:solidFill>
                            <a:latin typeface="Oracle Sans"/>
                          </a:rPr>
                          <a:t>0</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1" strike="noStrike" spc="-1" dirty="0">
                            <a:solidFill>
                              <a:schemeClr val="accent2">
                                <a:lumMod val="75000"/>
                              </a:schemeClr>
                            </a:solidFill>
                            <a:latin typeface="Oracle Sans"/>
                          </a:rPr>
                          <a:t>1</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2</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1" strike="noStrike" spc="-1" dirty="0">
                            <a:latin typeface="Oracle Sans"/>
                          </a:rPr>
                          <a:t>3</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bl>
            </a:graphicData>
          </a:graphic>
        </p:graphicFrame>
        <p:graphicFrame>
          <p:nvGraphicFramePr>
            <p:cNvPr id="34" name="Table 11">
              <a:extLst>
                <a:ext uri="{FF2B5EF4-FFF2-40B4-BE49-F238E27FC236}">
                  <a16:creationId xmlns:a16="http://schemas.microsoft.com/office/drawing/2014/main" id="{094FB358-3F9A-1847-BAAA-8EBF4E2EBF1E}"/>
                </a:ext>
              </a:extLst>
            </p:cNvPr>
            <p:cNvGraphicFramePr/>
            <p:nvPr>
              <p:extLst>
                <p:ext uri="{D42A27DB-BD31-4B8C-83A1-F6EECF244321}">
                  <p14:modId xmlns:p14="http://schemas.microsoft.com/office/powerpoint/2010/main" val="1976236118"/>
                </p:ext>
              </p:extLst>
            </p:nvPr>
          </p:nvGraphicFramePr>
          <p:xfrm>
            <a:off x="8657460" y="1812874"/>
            <a:ext cx="613080" cy="1784160"/>
          </p:xfrm>
          <a:graphic>
            <a:graphicData uri="http://schemas.openxmlformats.org/drawingml/2006/table">
              <a:tbl>
                <a:tblPr/>
                <a:tblGrid>
                  <a:gridCol w="613080">
                    <a:extLst>
                      <a:ext uri="{9D8B030D-6E8A-4147-A177-3AD203B41FA5}">
                        <a16:colId xmlns:a16="http://schemas.microsoft.com/office/drawing/2014/main" val="20000"/>
                      </a:ext>
                    </a:extLst>
                  </a:gridCol>
                </a:tblGrid>
                <a:tr h="342223">
                  <a:tc>
                    <a:txBody>
                      <a:bodyPr/>
                      <a:lstStyle/>
                      <a:p>
                        <a:r>
                          <a:rPr lang="en-US" sz="1800" b="0" strike="noStrike" spc="-1" dirty="0">
                            <a:latin typeface="Oracle Sans"/>
                          </a:rPr>
                          <a:t>age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1" strike="noStrike" spc="-1" dirty="0">
                            <a:solidFill>
                              <a:schemeClr val="accent2">
                                <a:lumMod val="75000"/>
                              </a:schemeClr>
                            </a:solidFill>
                            <a:latin typeface="Oracle Sans"/>
                          </a:rPr>
                          <a:t>32</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1" strike="noStrike" spc="-1" dirty="0">
                            <a:solidFill>
                              <a:schemeClr val="accent2">
                                <a:lumMod val="75000"/>
                              </a:schemeClr>
                            </a:solidFill>
                            <a:latin typeface="Oracle Sans"/>
                          </a:rPr>
                          <a:t>43</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23</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1" strike="noStrike" spc="-1" dirty="0">
                            <a:latin typeface="Oracle Sans"/>
                          </a:rPr>
                          <a:t>56</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bl>
            </a:graphicData>
          </a:graphic>
        </p:graphicFrame>
        <p:graphicFrame>
          <p:nvGraphicFramePr>
            <p:cNvPr id="35" name="Table 12">
              <a:extLst>
                <a:ext uri="{FF2B5EF4-FFF2-40B4-BE49-F238E27FC236}">
                  <a16:creationId xmlns:a16="http://schemas.microsoft.com/office/drawing/2014/main" id="{3E679C98-AAA9-5049-89C4-BF8DC2DE7421}"/>
                </a:ext>
              </a:extLst>
            </p:cNvPr>
            <p:cNvGraphicFramePr/>
            <p:nvPr>
              <p:extLst>
                <p:ext uri="{D42A27DB-BD31-4B8C-83A1-F6EECF244321}">
                  <p14:modId xmlns:p14="http://schemas.microsoft.com/office/powerpoint/2010/main" val="1638702793"/>
                </p:ext>
              </p:extLst>
            </p:nvPr>
          </p:nvGraphicFramePr>
          <p:xfrm>
            <a:off x="9344554" y="1817109"/>
            <a:ext cx="831960" cy="1784160"/>
          </p:xfrm>
          <a:graphic>
            <a:graphicData uri="http://schemas.openxmlformats.org/drawingml/2006/table">
              <a:tbl>
                <a:tblPr/>
                <a:tblGrid>
                  <a:gridCol w="831960">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name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0" strike="noStrike" spc="-1">
                            <a:latin typeface="Oracle Sans"/>
                          </a:rPr>
                          <a:t>Joe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0" strike="noStrike" spc="-1">
                            <a:latin typeface="Oracle Sans"/>
                          </a:rPr>
                          <a:t>Bob</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Alice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0" strike="noStrike" spc="-1" dirty="0">
                            <a:latin typeface="Oracle Sans"/>
                          </a:rPr>
                          <a:t>John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bl>
            </a:graphicData>
          </a:graphic>
        </p:graphicFrame>
        <p:graphicFrame>
          <p:nvGraphicFramePr>
            <p:cNvPr id="36" name="Table 13">
              <a:extLst>
                <a:ext uri="{FF2B5EF4-FFF2-40B4-BE49-F238E27FC236}">
                  <a16:creationId xmlns:a16="http://schemas.microsoft.com/office/drawing/2014/main" id="{C82D4268-584B-5542-AE88-2A2D0739A7B6}"/>
                </a:ext>
              </a:extLst>
            </p:cNvPr>
            <p:cNvGraphicFramePr/>
            <p:nvPr>
              <p:extLst>
                <p:ext uri="{D42A27DB-BD31-4B8C-83A1-F6EECF244321}">
                  <p14:modId xmlns:p14="http://schemas.microsoft.com/office/powerpoint/2010/main" val="1770924060"/>
                </p:ext>
              </p:extLst>
            </p:nvPr>
          </p:nvGraphicFramePr>
          <p:xfrm>
            <a:off x="10264714" y="1823760"/>
            <a:ext cx="1280160" cy="1784160"/>
          </p:xfrm>
          <a:graphic>
            <a:graphicData uri="http://schemas.openxmlformats.org/drawingml/2006/table">
              <a:tbl>
                <a:tblPr/>
                <a:tblGrid>
                  <a:gridCol w="1280160">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city</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0" strike="noStrike" spc="-1">
                            <a:latin typeface="Oracle Sans"/>
                          </a:rPr>
                          <a:t>Lausanne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0" strike="noStrike" spc="-1">
                            <a:latin typeface="Oracle Sans"/>
                          </a:rPr>
                          <a:t>New York</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Geneva</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0" strike="noStrike" spc="-1" dirty="0">
                            <a:latin typeface="Oracle Sans"/>
                          </a:rPr>
                          <a:t>Zurich</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bl>
            </a:graphicData>
          </a:graphic>
        </p:graphicFrame>
        <p:sp>
          <p:nvSpPr>
            <p:cNvPr id="37" name="CustomShape 14">
              <a:extLst>
                <a:ext uri="{FF2B5EF4-FFF2-40B4-BE49-F238E27FC236}">
                  <a16:creationId xmlns:a16="http://schemas.microsoft.com/office/drawing/2014/main" id="{7F7D6C81-8C00-B446-B9E5-DC6312E5257C}"/>
                </a:ext>
              </a:extLst>
            </p:cNvPr>
            <p:cNvSpPr/>
            <p:nvPr/>
          </p:nvSpPr>
          <p:spPr>
            <a:xfrm>
              <a:off x="8046720" y="1768320"/>
              <a:ext cx="3585119" cy="1889280"/>
            </a:xfrm>
            <a:prstGeom prst="rect">
              <a:avLst/>
            </a:prstGeom>
            <a:noFill/>
            <a:ln>
              <a:solidFill>
                <a:srgbClr val="ED1C24"/>
              </a:solidFill>
              <a:prstDash val="dash"/>
            </a:ln>
          </p:spPr>
          <p:style>
            <a:lnRef idx="0">
              <a:scrgbClr r="0" g="0" b="0"/>
            </a:lnRef>
            <a:fillRef idx="0">
              <a:scrgbClr r="0" g="0" b="0"/>
            </a:fillRef>
            <a:effectRef idx="0">
              <a:scrgbClr r="0" g="0" b="0"/>
            </a:effectRef>
            <a:fontRef idx="minor"/>
          </p:style>
        </p:sp>
        <p:graphicFrame>
          <p:nvGraphicFramePr>
            <p:cNvPr id="39" name="Table 23">
              <a:extLst>
                <a:ext uri="{FF2B5EF4-FFF2-40B4-BE49-F238E27FC236}">
                  <a16:creationId xmlns:a16="http://schemas.microsoft.com/office/drawing/2014/main" id="{325D4673-95D8-6B4A-9B5C-1103CE12B43D}"/>
                </a:ext>
              </a:extLst>
            </p:cNvPr>
            <p:cNvGraphicFramePr/>
            <p:nvPr>
              <p:extLst>
                <p:ext uri="{D42A27DB-BD31-4B8C-83A1-F6EECF244321}">
                  <p14:modId xmlns:p14="http://schemas.microsoft.com/office/powerpoint/2010/main" val="930752714"/>
                </p:ext>
              </p:extLst>
            </p:nvPr>
          </p:nvGraphicFramePr>
          <p:xfrm>
            <a:off x="8150040" y="4068360"/>
            <a:ext cx="481117" cy="2138040"/>
          </p:xfrm>
          <a:graphic>
            <a:graphicData uri="http://schemas.openxmlformats.org/drawingml/2006/table">
              <a:tbl>
                <a:tblPr/>
                <a:tblGrid>
                  <a:gridCol w="481117">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id</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1" strike="noStrike" spc="-1" dirty="0">
                            <a:solidFill>
                              <a:schemeClr val="accent2">
                                <a:lumMod val="75000"/>
                              </a:schemeClr>
                            </a:solidFill>
                            <a:latin typeface="Oracle Sans"/>
                          </a:rPr>
                          <a:t>0</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0" strike="noStrike" spc="-1">
                            <a:latin typeface="Oracle Sans"/>
                          </a:rPr>
                          <a:t>1</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2</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1" strike="noStrike" spc="-1" dirty="0">
                            <a:solidFill>
                              <a:schemeClr val="accent2">
                                <a:lumMod val="75000"/>
                              </a:schemeClr>
                            </a:solidFill>
                            <a:latin typeface="Oracle Sans"/>
                          </a:rPr>
                          <a:t>3</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r h="353880">
                  <a:tc>
                    <a:txBody>
                      <a:bodyPr/>
                      <a:lstStyle/>
                      <a:p>
                        <a:r>
                          <a:rPr lang="en-US" sz="1600" b="1" strike="noStrike" spc="-1" dirty="0">
                            <a:solidFill>
                              <a:schemeClr val="accent2">
                                <a:lumMod val="75000"/>
                              </a:schemeClr>
                            </a:solidFill>
                            <a:latin typeface="Oracle Sans"/>
                          </a:rPr>
                          <a:t>4</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5"/>
                    </a:ext>
                  </a:extLst>
                </a:tr>
              </a:tbl>
            </a:graphicData>
          </a:graphic>
        </p:graphicFrame>
        <p:graphicFrame>
          <p:nvGraphicFramePr>
            <p:cNvPr id="40" name="Table 24">
              <a:extLst>
                <a:ext uri="{FF2B5EF4-FFF2-40B4-BE49-F238E27FC236}">
                  <a16:creationId xmlns:a16="http://schemas.microsoft.com/office/drawing/2014/main" id="{A508B950-30AA-364A-8E9E-A4BA347606F1}"/>
                </a:ext>
              </a:extLst>
            </p:cNvPr>
            <p:cNvGraphicFramePr/>
            <p:nvPr>
              <p:extLst>
                <p:ext uri="{D42A27DB-BD31-4B8C-83A1-F6EECF244321}">
                  <p14:modId xmlns:p14="http://schemas.microsoft.com/office/powerpoint/2010/main" val="373110144"/>
                </p:ext>
              </p:extLst>
            </p:nvPr>
          </p:nvGraphicFramePr>
          <p:xfrm>
            <a:off x="8681580" y="4068360"/>
            <a:ext cx="1177920" cy="2138040"/>
          </p:xfrm>
          <a:graphic>
            <a:graphicData uri="http://schemas.openxmlformats.org/drawingml/2006/table">
              <a:tbl>
                <a:tblPr/>
                <a:tblGrid>
                  <a:gridCol w="1177920">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brand</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1" strike="noStrike" spc="-1" dirty="0">
                            <a:solidFill>
                              <a:schemeClr val="accent2">
                                <a:lumMod val="75000"/>
                              </a:schemeClr>
                            </a:solidFill>
                            <a:latin typeface="Oracle Sans"/>
                          </a:rPr>
                          <a:t>Ferrari</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0" strike="noStrike" spc="-1">
                            <a:latin typeface="Oracle Sans"/>
                          </a:rPr>
                          <a:t>Renault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Toyota</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1" strike="noStrike" spc="-1" dirty="0">
                            <a:solidFill>
                              <a:schemeClr val="accent2">
                                <a:lumMod val="75000"/>
                              </a:schemeClr>
                            </a:solidFill>
                            <a:latin typeface="Oracle Sans"/>
                          </a:rPr>
                          <a:t>BMW</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r h="353880">
                  <a:tc>
                    <a:txBody>
                      <a:bodyPr/>
                      <a:lstStyle/>
                      <a:p>
                        <a:r>
                          <a:rPr lang="en-US" sz="1600" b="1" strike="noStrike" spc="-1" dirty="0">
                            <a:solidFill>
                              <a:schemeClr val="accent2">
                                <a:lumMod val="75000"/>
                              </a:schemeClr>
                            </a:solidFill>
                            <a:latin typeface="Oracle Sans"/>
                          </a:rPr>
                          <a:t>Mercedes</a:t>
                        </a:r>
                        <a:endParaRPr lang="en-US" sz="1600" b="0" strike="noStrike" spc="-1" dirty="0">
                          <a:solidFill>
                            <a:schemeClr val="accent2">
                              <a:lumMod val="75000"/>
                            </a:schemeClr>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5"/>
                    </a:ext>
                  </a:extLst>
                </a:tr>
              </a:tbl>
            </a:graphicData>
          </a:graphic>
        </p:graphicFrame>
        <p:sp>
          <p:nvSpPr>
            <p:cNvPr id="41" name="CustomShape 25">
              <a:extLst>
                <a:ext uri="{FF2B5EF4-FFF2-40B4-BE49-F238E27FC236}">
                  <a16:creationId xmlns:a16="http://schemas.microsoft.com/office/drawing/2014/main" id="{EDCF8705-FEC7-704D-AD5A-9DEC59E97CBF}"/>
                </a:ext>
              </a:extLst>
            </p:cNvPr>
            <p:cNvSpPr/>
            <p:nvPr/>
          </p:nvSpPr>
          <p:spPr>
            <a:xfrm>
              <a:off x="8047080" y="4000680"/>
              <a:ext cx="1922751" cy="2286000"/>
            </a:xfrm>
            <a:prstGeom prst="rect">
              <a:avLst/>
            </a:prstGeom>
            <a:noFill/>
            <a:ln>
              <a:solidFill>
                <a:srgbClr val="ED1C24"/>
              </a:solidFill>
              <a:prstDash val="dash"/>
            </a:ln>
          </p:spPr>
          <p:style>
            <a:lnRef idx="0">
              <a:scrgbClr r="0" g="0" b="0"/>
            </a:lnRef>
            <a:fillRef idx="0">
              <a:scrgbClr r="0" g="0" b="0"/>
            </a:fillRef>
            <a:effectRef idx="0">
              <a:scrgbClr r="0" g="0" b="0"/>
            </a:effectRef>
            <a:fontRef idx="minor"/>
          </p:style>
        </p:sp>
        <p:sp>
          <p:nvSpPr>
            <p:cNvPr id="43" name="CustomShape 5">
              <a:extLst>
                <a:ext uri="{FF2B5EF4-FFF2-40B4-BE49-F238E27FC236}">
                  <a16:creationId xmlns:a16="http://schemas.microsoft.com/office/drawing/2014/main" id="{99B9ADC7-0020-46BC-A2F3-3F7EECB63432}"/>
                </a:ext>
              </a:extLst>
            </p:cNvPr>
            <p:cNvSpPr/>
            <p:nvPr/>
          </p:nvSpPr>
          <p:spPr>
            <a:xfrm>
              <a:off x="8419797" y="916261"/>
              <a:ext cx="3451320" cy="364680"/>
            </a:xfrm>
            <a:prstGeom prst="rect">
              <a:avLst/>
            </a:prstGeom>
            <a:noFill/>
            <a:ln>
              <a:solidFill>
                <a:srgbClr val="C74634"/>
              </a:solidFill>
            </a:ln>
          </p:spPr>
          <p:style>
            <a:lnRef idx="0">
              <a:scrgbClr r="0" g="0" b="0"/>
            </a:lnRef>
            <a:fillRef idx="0">
              <a:scrgbClr r="0" g="0" b="0"/>
            </a:fillRef>
            <a:effectRef idx="0">
              <a:scrgbClr r="0" g="0" b="0"/>
            </a:effectRef>
            <a:fontRef idx="minor"/>
          </p:style>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sz="1800" b="0" strike="noStrike" spc="-1" dirty="0">
                  <a:solidFill>
                    <a:srgbClr val="312D2A"/>
                  </a:solidFill>
                  <a:latin typeface="Oracle Sans"/>
                </a:rPr>
                <a:t>In-Memory columnar storage</a:t>
              </a:r>
              <a:endParaRPr lang="en-US" sz="1800" b="0" strike="noStrike" spc="-1" dirty="0">
                <a:latin typeface="Arial"/>
              </a:endParaRPr>
            </a:p>
          </p:txBody>
        </p:sp>
      </p:grpSp>
      <p:sp>
        <p:nvSpPr>
          <p:cNvPr id="31" name="ZoneTexte 1">
            <a:extLst>
              <a:ext uri="{FF2B5EF4-FFF2-40B4-BE49-F238E27FC236}">
                <a16:creationId xmlns:a16="http://schemas.microsoft.com/office/drawing/2014/main" id="{D4905730-7FAB-40EB-90FB-E192DD347DFA}"/>
              </a:ext>
            </a:extLst>
          </p:cNvPr>
          <p:cNvSpPr txBox="1"/>
          <p:nvPr/>
        </p:nvSpPr>
        <p:spPr>
          <a:xfrm>
            <a:off x="2342879" y="6376713"/>
            <a:ext cx="7833635" cy="461665"/>
          </a:xfrm>
          <a:prstGeom prst="rect">
            <a:avLst/>
          </a:prstGeom>
          <a:noFill/>
          <a:ln>
            <a:noFill/>
          </a:ln>
        </p:spPr>
        <p:txBody>
          <a:bodyPr wrap="square" rtlCol="0">
            <a:spAutoFit/>
          </a:bodyPr>
          <a:lstStyle/>
          <a:p>
            <a:pPr algn="ctr"/>
            <a:r>
              <a:rPr lang="fr-FR" b="1" dirty="0">
                <a:solidFill>
                  <a:srgbClr val="C00000"/>
                </a:solidFill>
              </a:rPr>
              <a:t>Low </a:t>
            </a:r>
            <a:r>
              <a:rPr lang="fr-FR" b="1" dirty="0" err="1">
                <a:solidFill>
                  <a:srgbClr val="C00000"/>
                </a:solidFill>
              </a:rPr>
              <a:t>execution</a:t>
            </a:r>
            <a:r>
              <a:rPr lang="fr-FR" b="1" dirty="0">
                <a:solidFill>
                  <a:srgbClr val="C00000"/>
                </a:solidFill>
              </a:rPr>
              <a:t> times but </a:t>
            </a:r>
            <a:r>
              <a:rPr lang="fr-FR" b="1" dirty="0" err="1">
                <a:solidFill>
                  <a:srgbClr val="C00000"/>
                </a:solidFill>
              </a:rPr>
              <a:t>very</a:t>
            </a:r>
            <a:r>
              <a:rPr lang="fr-FR" b="1" dirty="0">
                <a:solidFill>
                  <a:srgbClr val="C00000"/>
                </a:solidFill>
              </a:rPr>
              <a:t> high memory </a:t>
            </a:r>
            <a:r>
              <a:rPr lang="fr-FR" b="1" dirty="0" err="1">
                <a:solidFill>
                  <a:srgbClr val="C00000"/>
                </a:solidFill>
              </a:rPr>
              <a:t>footprint</a:t>
            </a:r>
            <a:r>
              <a:rPr lang="fr-FR" b="1" dirty="0">
                <a:solidFill>
                  <a:srgbClr val="C00000"/>
                </a:solidFill>
              </a:rPr>
              <a:t>!</a:t>
            </a:r>
          </a:p>
        </p:txBody>
      </p:sp>
      <p:pic>
        <p:nvPicPr>
          <p:cNvPr id="5" name="Picture 4">
            <a:extLst>
              <a:ext uri="{FF2B5EF4-FFF2-40B4-BE49-F238E27FC236}">
                <a16:creationId xmlns:a16="http://schemas.microsoft.com/office/drawing/2014/main" id="{07D4E371-583C-4620-919C-C1CEEA717D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324" y="4495664"/>
            <a:ext cx="1865076" cy="1600336"/>
          </a:xfrm>
          <a:prstGeom prst="rect">
            <a:avLst/>
          </a:prstGeom>
        </p:spPr>
      </p:pic>
      <p:sp>
        <p:nvSpPr>
          <p:cNvPr id="6" name="Arrow: Up-Down 5">
            <a:extLst>
              <a:ext uri="{FF2B5EF4-FFF2-40B4-BE49-F238E27FC236}">
                <a16:creationId xmlns:a16="http://schemas.microsoft.com/office/drawing/2014/main" id="{B6655362-D0C1-4443-9B27-BBF453AF3F18}"/>
              </a:ext>
            </a:extLst>
          </p:cNvPr>
          <p:cNvSpPr/>
          <p:nvPr/>
        </p:nvSpPr>
        <p:spPr>
          <a:xfrm>
            <a:off x="1049040" y="3834900"/>
            <a:ext cx="246360" cy="4323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51242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2" grpId="0"/>
      <p:bldP spid="38"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a:extLst>
              <a:ext uri="{FF2B5EF4-FFF2-40B4-BE49-F238E27FC236}">
                <a16:creationId xmlns:a16="http://schemas.microsoft.com/office/drawing/2014/main" id="{D84CD417-F37A-BA4B-8BF2-4543D3070890}"/>
              </a:ext>
            </a:extLst>
          </p:cNvPr>
          <p:cNvSpPr txBox="1"/>
          <p:nvPr/>
        </p:nvSpPr>
        <p:spPr>
          <a:xfrm>
            <a:off x="762120" y="6423840"/>
            <a:ext cx="365400" cy="365400"/>
          </a:xfrm>
          <a:prstGeom prst="rect">
            <a:avLst/>
          </a:prstGeom>
          <a:noFill/>
          <a:ln>
            <a:noFill/>
          </a:ln>
        </p:spPr>
        <p:txBody>
          <a:bodyPr lIns="0" tIns="0" rIns="0" bIns="0" anchor="ctr"/>
          <a:lstStyle/>
          <a:p>
            <a:pPr>
              <a:lnSpc>
                <a:spcPct val="100000"/>
              </a:lnSpc>
            </a:pPr>
            <a:fld id="{CD2A8176-515E-409A-9309-973F8A264639}" type="slidenum">
              <a:rPr lang="en-US" sz="1000" b="0" strike="noStrike" spc="-1">
                <a:solidFill>
                  <a:srgbClr val="8B8580"/>
                </a:solidFill>
                <a:latin typeface="Oracle Sans"/>
              </a:rPr>
              <a:t>4</a:t>
            </a:fld>
            <a:endParaRPr lang="en-US" sz="1000" b="0" strike="noStrike" spc="-1">
              <a:latin typeface="Times New Roman"/>
            </a:endParaRPr>
          </a:p>
        </p:txBody>
      </p:sp>
      <p:sp>
        <p:nvSpPr>
          <p:cNvPr id="48" name="TextShape 3">
            <a:extLst>
              <a:ext uri="{FF2B5EF4-FFF2-40B4-BE49-F238E27FC236}">
                <a16:creationId xmlns:a16="http://schemas.microsoft.com/office/drawing/2014/main" id="{5CD296CE-1B90-1343-8FE7-E6C043A8CE32}"/>
              </a:ext>
            </a:extLst>
          </p:cNvPr>
          <p:cNvSpPr txBox="1"/>
          <p:nvPr/>
        </p:nvSpPr>
        <p:spPr>
          <a:xfrm>
            <a:off x="234034" y="282330"/>
            <a:ext cx="10670760" cy="822600"/>
          </a:xfrm>
          <a:prstGeom prst="rect">
            <a:avLst/>
          </a:prstGeom>
          <a:noFill/>
          <a:ln>
            <a:noFill/>
          </a:ln>
        </p:spPr>
        <p:txBody>
          <a:bodyPr lIns="0" tIns="0" rIns="0" bIns="0" anchor="b"/>
          <a:lstStyle/>
          <a:p>
            <a:pPr>
              <a:lnSpc>
                <a:spcPct val="95000"/>
              </a:lnSpc>
            </a:pPr>
            <a:r>
              <a:rPr lang="en-US" sz="3200" b="1" spc="-1" dirty="0">
                <a:solidFill>
                  <a:srgbClr val="312D2A"/>
                </a:solidFill>
              </a:rPr>
              <a:t>Other Extreme Solution:  Batch Processing</a:t>
            </a:r>
            <a:endParaRPr lang="en-US" spc="-1" dirty="0">
              <a:solidFill>
                <a:srgbClr val="312D2A"/>
              </a:solidFill>
            </a:endParaRPr>
          </a:p>
        </p:txBody>
      </p:sp>
      <p:sp>
        <p:nvSpPr>
          <p:cNvPr id="49" name="CustomShape 4">
            <a:extLst>
              <a:ext uri="{FF2B5EF4-FFF2-40B4-BE49-F238E27FC236}">
                <a16:creationId xmlns:a16="http://schemas.microsoft.com/office/drawing/2014/main" id="{659E96E6-39A3-1645-913A-F340B4E89FA8}"/>
              </a:ext>
            </a:extLst>
          </p:cNvPr>
          <p:cNvSpPr/>
          <p:nvPr/>
        </p:nvSpPr>
        <p:spPr>
          <a:xfrm rot="16200000">
            <a:off x="5068140" y="2986560"/>
            <a:ext cx="289440" cy="67212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53" name="Line 8">
            <a:extLst>
              <a:ext uri="{FF2B5EF4-FFF2-40B4-BE49-F238E27FC236}">
                <a16:creationId xmlns:a16="http://schemas.microsoft.com/office/drawing/2014/main" id="{1F7ADFE6-C998-3D4F-91BF-6106EC4CF654}"/>
              </a:ext>
            </a:extLst>
          </p:cNvPr>
          <p:cNvSpPr/>
          <p:nvPr/>
        </p:nvSpPr>
        <p:spPr>
          <a:xfrm flipH="1">
            <a:off x="7726283" y="508320"/>
            <a:ext cx="46117" cy="5698080"/>
          </a:xfrm>
          <a:prstGeom prst="line">
            <a:avLst/>
          </a:prstGeom>
          <a:ln>
            <a:solidFill>
              <a:srgbClr val="ED1C24"/>
            </a:solidFill>
          </a:ln>
        </p:spPr>
        <p:style>
          <a:lnRef idx="0">
            <a:scrgbClr r="0" g="0" b="0"/>
          </a:lnRef>
          <a:fillRef idx="0">
            <a:scrgbClr r="0" g="0" b="0"/>
          </a:fillRef>
          <a:effectRef idx="0">
            <a:scrgbClr r="0" g="0" b="0"/>
          </a:effectRef>
          <a:fontRef idx="minor"/>
        </p:style>
      </p:sp>
      <p:sp>
        <p:nvSpPr>
          <p:cNvPr id="54" name="CustomShape 9">
            <a:extLst>
              <a:ext uri="{FF2B5EF4-FFF2-40B4-BE49-F238E27FC236}">
                <a16:creationId xmlns:a16="http://schemas.microsoft.com/office/drawing/2014/main" id="{9E46B186-8C85-F44D-85E3-B1F25399436B}"/>
              </a:ext>
            </a:extLst>
          </p:cNvPr>
          <p:cNvSpPr/>
          <p:nvPr/>
        </p:nvSpPr>
        <p:spPr>
          <a:xfrm rot="16200000">
            <a:off x="7636320" y="3146040"/>
            <a:ext cx="289440" cy="33480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60" name="CustomShape 15">
            <a:extLst>
              <a:ext uri="{FF2B5EF4-FFF2-40B4-BE49-F238E27FC236}">
                <a16:creationId xmlns:a16="http://schemas.microsoft.com/office/drawing/2014/main" id="{673214CF-7F06-B841-806E-5CDE593D8CC1}"/>
              </a:ext>
            </a:extLst>
          </p:cNvPr>
          <p:cNvSpPr/>
          <p:nvPr/>
        </p:nvSpPr>
        <p:spPr>
          <a:xfrm rot="16200000">
            <a:off x="2097720" y="3128760"/>
            <a:ext cx="289440" cy="33480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61" name="CustomShape 16">
            <a:extLst>
              <a:ext uri="{FF2B5EF4-FFF2-40B4-BE49-F238E27FC236}">
                <a16:creationId xmlns:a16="http://schemas.microsoft.com/office/drawing/2014/main" id="{5394AADC-465D-3944-805A-A2AAE37DD491}"/>
              </a:ext>
            </a:extLst>
          </p:cNvPr>
          <p:cNvSpPr/>
          <p:nvPr/>
        </p:nvSpPr>
        <p:spPr>
          <a:xfrm>
            <a:off x="3384360" y="2659320"/>
            <a:ext cx="83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312D2A"/>
                </a:solidFill>
                <a:latin typeface="Oracle Sans"/>
              </a:rPr>
              <a:t>Paths</a:t>
            </a:r>
            <a:endParaRPr lang="en-US" sz="1800" b="0" strike="noStrike" spc="-1">
              <a:latin typeface="Arial"/>
            </a:endParaRPr>
          </a:p>
        </p:txBody>
      </p:sp>
      <p:graphicFrame>
        <p:nvGraphicFramePr>
          <p:cNvPr id="62" name="Table 17">
            <a:extLst>
              <a:ext uri="{FF2B5EF4-FFF2-40B4-BE49-F238E27FC236}">
                <a16:creationId xmlns:a16="http://schemas.microsoft.com/office/drawing/2014/main" id="{10509911-3F35-4340-B4AC-535DFAB7B0A1}"/>
              </a:ext>
            </a:extLst>
          </p:cNvPr>
          <p:cNvGraphicFramePr/>
          <p:nvPr/>
        </p:nvGraphicFramePr>
        <p:xfrm>
          <a:off x="3800520" y="2973960"/>
          <a:ext cx="890280" cy="1464480"/>
        </p:xfrm>
        <a:graphic>
          <a:graphicData uri="http://schemas.openxmlformats.org/drawingml/2006/table">
            <a:tbl>
              <a:tblPr/>
              <a:tblGrid>
                <a:gridCol w="890280">
                  <a:extLst>
                    <a:ext uri="{9D8B030D-6E8A-4147-A177-3AD203B41FA5}">
                      <a16:colId xmlns:a16="http://schemas.microsoft.com/office/drawing/2014/main" val="20000"/>
                    </a:ext>
                  </a:extLst>
                </a:gridCol>
              </a:tblGrid>
              <a:tr h="366120">
                <a:tc>
                  <a:txBody>
                    <a:bodyPr/>
                    <a:lstStyle/>
                    <a:p>
                      <a:pPr algn="ctr">
                        <a:lnSpc>
                          <a:spcPct val="100000"/>
                        </a:lnSpc>
                      </a:pPr>
                      <a:r>
                        <a:rPr lang="en-US" sz="1800" b="1" strike="noStrike" spc="-1" dirty="0">
                          <a:solidFill>
                            <a:srgbClr val="FCFBFA"/>
                          </a:solidFill>
                          <a:latin typeface="Oracle Sans"/>
                        </a:rPr>
                        <a:t>b.id</a:t>
                      </a:r>
                      <a:endParaRPr lang="en-US" sz="1800" b="0" strike="noStrike" spc="-1" dirty="0">
                        <a:latin typeface="Arial"/>
                      </a:endParaRPr>
                    </a:p>
                  </a:txBody>
                  <a:tcPr>
                    <a:lnL w="12240">
                      <a:solidFill>
                        <a:srgbClr val="FCFBFA"/>
                      </a:solidFill>
                    </a:lnL>
                    <a:lnR w="12240">
                      <a:solidFill>
                        <a:srgbClr val="FCFBFA"/>
                      </a:solidFill>
                    </a:lnR>
                    <a:lnT w="12240">
                      <a:solidFill>
                        <a:srgbClr val="FCFBFA"/>
                      </a:solidFill>
                    </a:lnT>
                    <a:lnB w="38160">
                      <a:solidFill>
                        <a:srgbClr val="FCFBFA"/>
                      </a:solidFill>
                    </a:lnB>
                    <a:solidFill>
                      <a:srgbClr val="C74634"/>
                    </a:solidFill>
                  </a:tcPr>
                </a:tc>
                <a:extLst>
                  <a:ext uri="{0D108BD9-81ED-4DB2-BD59-A6C34878D82A}">
                    <a16:rowId xmlns:a16="http://schemas.microsoft.com/office/drawing/2014/main" val="10000"/>
                  </a:ext>
                </a:extLst>
              </a:tr>
              <a:tr h="366120">
                <a:tc>
                  <a:txBody>
                    <a:bodyPr/>
                    <a:lstStyle/>
                    <a:p>
                      <a:pPr algn="ctr">
                        <a:lnSpc>
                          <a:spcPct val="100000"/>
                        </a:lnSpc>
                      </a:pPr>
                      <a:r>
                        <a:rPr lang="en-US" sz="1800" b="0" strike="noStrike" spc="-1" dirty="0">
                          <a:solidFill>
                            <a:srgbClr val="312D2A"/>
                          </a:solidFill>
                          <a:latin typeface="Oracle Sans"/>
                        </a:rPr>
                        <a:t>4</a:t>
                      </a:r>
                      <a:endParaRPr lang="en-US" sz="1800" b="0" strike="noStrike" spc="-1" dirty="0">
                        <a:latin typeface="Arial"/>
                      </a:endParaRPr>
                    </a:p>
                  </a:txBody>
                  <a:tcPr>
                    <a:lnL w="12240">
                      <a:solidFill>
                        <a:srgbClr val="FCFBFA"/>
                      </a:solidFill>
                    </a:lnL>
                    <a:lnR w="12240">
                      <a:solidFill>
                        <a:srgbClr val="FCFBFA"/>
                      </a:solidFill>
                    </a:lnR>
                    <a:lnT w="38160" cap="flat" cmpd="sng" algn="ctr">
                      <a:solidFill>
                        <a:srgbClr val="FCFBFA"/>
                      </a:solidFill>
                      <a:prstDash val="solid"/>
                      <a:round/>
                      <a:headEnd type="none" w="med" len="med"/>
                      <a:tailEnd type="none" w="med" len="med"/>
                    </a:lnT>
                    <a:lnB w="12240">
                      <a:solidFill>
                        <a:srgbClr val="FCFBFA"/>
                      </a:solidFill>
                    </a:lnB>
                    <a:solidFill>
                      <a:srgbClr val="EACFCD"/>
                    </a:solidFill>
                  </a:tcPr>
                </a:tc>
                <a:extLst>
                  <a:ext uri="{0D108BD9-81ED-4DB2-BD59-A6C34878D82A}">
                    <a16:rowId xmlns:a16="http://schemas.microsoft.com/office/drawing/2014/main" val="10001"/>
                  </a:ext>
                </a:extLst>
              </a:tr>
              <a:tr h="366120">
                <a:tc>
                  <a:txBody>
                    <a:bodyPr/>
                    <a:lstStyle/>
                    <a:p>
                      <a:pPr algn="ctr">
                        <a:lnSpc>
                          <a:spcPct val="100000"/>
                        </a:lnSpc>
                      </a:pPr>
                      <a:r>
                        <a:rPr lang="en-US" sz="1800" b="0" strike="noStrike" spc="-1">
                          <a:solidFill>
                            <a:srgbClr val="312D2A"/>
                          </a:solidFill>
                          <a:latin typeface="Oracle Sans"/>
                        </a:rPr>
                        <a:t>0</a:t>
                      </a:r>
                      <a:endParaRPr lang="en-US" sz="1800" b="0" strike="noStrike" spc="-1">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2"/>
                  </a:ext>
                </a:extLst>
              </a:tr>
              <a:tr h="366120">
                <a:tc>
                  <a:txBody>
                    <a:bodyPr/>
                    <a:lstStyle/>
                    <a:p>
                      <a:pPr algn="ctr"/>
                      <a:r>
                        <a:rPr lang="en-US" sz="1800" b="0" strike="noStrike" spc="-1" dirty="0">
                          <a:solidFill>
                            <a:srgbClr val="312D2A"/>
                          </a:solidFill>
                          <a:latin typeface="Oracle Sans"/>
                        </a:rPr>
                        <a:t>3</a:t>
                      </a:r>
                      <a:endParaRPr lang="en-US" sz="1800" b="0" strike="noStrike" spc="-1" dirty="0">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3"/>
                  </a:ext>
                </a:extLst>
              </a:tr>
            </a:tbl>
          </a:graphicData>
        </a:graphic>
      </p:graphicFrame>
      <p:graphicFrame>
        <p:nvGraphicFramePr>
          <p:cNvPr id="63" name="Table 18">
            <a:extLst>
              <a:ext uri="{FF2B5EF4-FFF2-40B4-BE49-F238E27FC236}">
                <a16:creationId xmlns:a16="http://schemas.microsoft.com/office/drawing/2014/main" id="{D9E11DC6-448F-7C4F-A626-4F0B884C3449}"/>
              </a:ext>
            </a:extLst>
          </p:cNvPr>
          <p:cNvGraphicFramePr/>
          <p:nvPr/>
        </p:nvGraphicFramePr>
        <p:xfrm>
          <a:off x="2864880" y="2974320"/>
          <a:ext cx="800640" cy="1464480"/>
        </p:xfrm>
        <a:graphic>
          <a:graphicData uri="http://schemas.openxmlformats.org/drawingml/2006/table">
            <a:tbl>
              <a:tblPr/>
              <a:tblGrid>
                <a:gridCol w="800640">
                  <a:extLst>
                    <a:ext uri="{9D8B030D-6E8A-4147-A177-3AD203B41FA5}">
                      <a16:colId xmlns:a16="http://schemas.microsoft.com/office/drawing/2014/main" val="20000"/>
                    </a:ext>
                  </a:extLst>
                </a:gridCol>
              </a:tblGrid>
              <a:tr h="366120">
                <a:tc>
                  <a:txBody>
                    <a:bodyPr/>
                    <a:lstStyle/>
                    <a:p>
                      <a:pPr algn="ctr">
                        <a:lnSpc>
                          <a:spcPct val="100000"/>
                        </a:lnSpc>
                      </a:pPr>
                      <a:r>
                        <a:rPr lang="en-US" sz="1800" b="1" strike="noStrike" spc="-1" dirty="0">
                          <a:solidFill>
                            <a:srgbClr val="FCFBFA"/>
                          </a:solidFill>
                          <a:latin typeface="Oracle Sans"/>
                        </a:rPr>
                        <a:t>a.id</a:t>
                      </a:r>
                      <a:endParaRPr lang="en-US" sz="1800" b="0" strike="noStrike" spc="-1" dirty="0">
                        <a:latin typeface="Arial"/>
                      </a:endParaRPr>
                    </a:p>
                  </a:txBody>
                  <a:tcPr>
                    <a:lnL w="12240">
                      <a:solidFill>
                        <a:srgbClr val="FCFBFA"/>
                      </a:solidFill>
                    </a:lnL>
                    <a:lnR w="12240">
                      <a:solidFill>
                        <a:srgbClr val="FCFBFA"/>
                      </a:solidFill>
                    </a:lnR>
                    <a:lnT w="12240">
                      <a:solidFill>
                        <a:srgbClr val="FCFBFA"/>
                      </a:solidFill>
                    </a:lnT>
                    <a:lnB w="38160">
                      <a:solidFill>
                        <a:srgbClr val="FCFBFA"/>
                      </a:solidFill>
                    </a:lnB>
                    <a:solidFill>
                      <a:srgbClr val="C74634"/>
                    </a:solidFill>
                  </a:tcPr>
                </a:tc>
                <a:extLst>
                  <a:ext uri="{0D108BD9-81ED-4DB2-BD59-A6C34878D82A}">
                    <a16:rowId xmlns:a16="http://schemas.microsoft.com/office/drawing/2014/main" val="10000"/>
                  </a:ext>
                </a:extLst>
              </a:tr>
              <a:tr h="366120">
                <a:tc>
                  <a:txBody>
                    <a:bodyPr/>
                    <a:lstStyle/>
                    <a:p>
                      <a:pPr algn="ctr">
                        <a:lnSpc>
                          <a:spcPct val="100000"/>
                        </a:lnSpc>
                      </a:pPr>
                      <a:r>
                        <a:rPr lang="en-US" sz="1800" b="0" strike="noStrike" spc="-1">
                          <a:solidFill>
                            <a:srgbClr val="312D2A"/>
                          </a:solidFill>
                          <a:latin typeface="Oracle Sans"/>
                        </a:rPr>
                        <a:t>0</a:t>
                      </a:r>
                      <a:endParaRPr lang="en-US" sz="1800" b="0" strike="noStrike" spc="-1">
                        <a:latin typeface="Arial"/>
                      </a:endParaRPr>
                    </a:p>
                  </a:txBody>
                  <a:tcPr>
                    <a:lnL w="12240">
                      <a:solidFill>
                        <a:srgbClr val="FCFBFA"/>
                      </a:solidFill>
                    </a:lnL>
                    <a:lnR w="12240">
                      <a:solidFill>
                        <a:srgbClr val="FCFBFA"/>
                      </a:solidFill>
                    </a:lnR>
                    <a:lnT w="38160" cap="flat" cmpd="sng" algn="ctr">
                      <a:solidFill>
                        <a:srgbClr val="FCFBFA"/>
                      </a:solidFill>
                      <a:prstDash val="solid"/>
                      <a:round/>
                      <a:headEnd type="none" w="med" len="med"/>
                      <a:tailEnd type="none" w="med" len="med"/>
                    </a:lnT>
                    <a:lnB w="12240">
                      <a:solidFill>
                        <a:srgbClr val="FCFBFA"/>
                      </a:solidFill>
                    </a:lnB>
                    <a:solidFill>
                      <a:srgbClr val="EACFCD"/>
                    </a:solidFill>
                  </a:tcPr>
                </a:tc>
                <a:extLst>
                  <a:ext uri="{0D108BD9-81ED-4DB2-BD59-A6C34878D82A}">
                    <a16:rowId xmlns:a16="http://schemas.microsoft.com/office/drawing/2014/main" val="10001"/>
                  </a:ext>
                </a:extLst>
              </a:tr>
              <a:tr h="366120">
                <a:tc>
                  <a:txBody>
                    <a:bodyPr/>
                    <a:lstStyle/>
                    <a:p>
                      <a:pPr algn="ctr">
                        <a:lnSpc>
                          <a:spcPct val="100000"/>
                        </a:lnSpc>
                      </a:pPr>
                      <a:r>
                        <a:rPr lang="en-US" sz="1800" b="0" strike="noStrike" spc="-1">
                          <a:solidFill>
                            <a:srgbClr val="312D2A"/>
                          </a:solidFill>
                          <a:latin typeface="Oracle Sans"/>
                        </a:rPr>
                        <a:t>1</a:t>
                      </a:r>
                      <a:endParaRPr lang="en-US" sz="1800" b="0" strike="noStrike" spc="-1">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2"/>
                  </a:ext>
                </a:extLst>
              </a:tr>
              <a:tr h="366120">
                <a:tc>
                  <a:txBody>
                    <a:bodyPr/>
                    <a:lstStyle/>
                    <a:p>
                      <a:pPr algn="ctr"/>
                      <a:r>
                        <a:rPr lang="en-US" sz="1800" b="0" strike="noStrike" spc="-1" dirty="0">
                          <a:solidFill>
                            <a:srgbClr val="312D2A"/>
                          </a:solidFill>
                          <a:latin typeface="Oracle Sans"/>
                        </a:rPr>
                        <a:t>3</a:t>
                      </a:r>
                      <a:endParaRPr lang="en-US" sz="1800" b="0" strike="noStrike" spc="-1" dirty="0">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3"/>
                  </a:ext>
                </a:extLst>
              </a:tr>
            </a:tbl>
          </a:graphicData>
        </a:graphic>
      </p:graphicFrame>
      <p:sp>
        <p:nvSpPr>
          <p:cNvPr id="64" name="CustomShape 19">
            <a:extLst>
              <a:ext uri="{FF2B5EF4-FFF2-40B4-BE49-F238E27FC236}">
                <a16:creationId xmlns:a16="http://schemas.microsoft.com/office/drawing/2014/main" id="{12DE5A03-7892-A245-B4CE-305134775869}"/>
              </a:ext>
            </a:extLst>
          </p:cNvPr>
          <p:cNvSpPr/>
          <p:nvPr/>
        </p:nvSpPr>
        <p:spPr>
          <a:xfrm>
            <a:off x="560160" y="1797120"/>
            <a:ext cx="3840480" cy="729720"/>
          </a:xfrm>
          <a:prstGeom prst="rect">
            <a:avLst/>
          </a:prstGeom>
          <a:noFill/>
          <a:ln>
            <a:solidFill>
              <a:srgbClr val="C74634"/>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312D2A"/>
                </a:solidFill>
                <a:latin typeface="Oracle Sans"/>
              </a:rPr>
              <a:t>SELECT * FROM GRAPH_TABLE(MY_GRAPH </a:t>
            </a:r>
            <a:endParaRPr lang="en-US" sz="1400" b="0" strike="noStrike" spc="-1">
              <a:latin typeface="Arial"/>
            </a:endParaRPr>
          </a:p>
          <a:p>
            <a:pPr>
              <a:lnSpc>
                <a:spcPct val="100000"/>
              </a:lnSpc>
            </a:pPr>
            <a:r>
              <a:rPr lang="en-US" sz="1400" b="1" strike="noStrike" spc="-1">
                <a:solidFill>
                  <a:srgbClr val="5E8AC7"/>
                </a:solidFill>
                <a:latin typeface="Oracle Sans"/>
                <a:ea typeface="Noto Sans CJK SC Regular"/>
              </a:rPr>
              <a:t>MATCH (a is Person) → (b is Car</a:t>
            </a:r>
            <a:r>
              <a:rPr lang="en-US" sz="1400" b="1" strike="noStrike" spc="-1">
                <a:solidFill>
                  <a:srgbClr val="5E8AC7"/>
                </a:solidFill>
                <a:latin typeface="Oracle Sans"/>
              </a:rPr>
              <a:t>)</a:t>
            </a:r>
            <a:endParaRPr lang="en-US" sz="1400" b="0" strike="noStrike" spc="-1">
              <a:latin typeface="Arial"/>
            </a:endParaRPr>
          </a:p>
          <a:p>
            <a:pPr>
              <a:lnSpc>
                <a:spcPct val="100000"/>
              </a:lnSpc>
            </a:pPr>
            <a:r>
              <a:rPr lang="en-US" sz="1400" b="1" strike="noStrike" spc="-1">
                <a:solidFill>
                  <a:srgbClr val="72BF44"/>
                </a:solidFill>
                <a:latin typeface="Oracle Sans"/>
              </a:rPr>
              <a:t>COLUMNS (a.age, b.brand)</a:t>
            </a:r>
            <a:r>
              <a:rPr lang="en-US" sz="1400" b="1" strike="noStrike" spc="-1">
                <a:solidFill>
                  <a:srgbClr val="FF0000"/>
                </a:solidFill>
                <a:latin typeface="Oracle Sans"/>
              </a:rPr>
              <a:t> </a:t>
            </a:r>
            <a:r>
              <a:rPr lang="en-US" sz="1400" b="0" strike="noStrike" spc="-1">
                <a:solidFill>
                  <a:srgbClr val="000000"/>
                </a:solidFill>
                <a:latin typeface="Oracle Sans"/>
              </a:rPr>
              <a:t>) T;</a:t>
            </a:r>
            <a:endParaRPr lang="en-US" sz="1400" b="0" strike="noStrike" spc="-1">
              <a:latin typeface="Arial"/>
            </a:endParaRPr>
          </a:p>
        </p:txBody>
      </p:sp>
      <p:sp>
        <p:nvSpPr>
          <p:cNvPr id="65" name="CustomShape 20">
            <a:extLst>
              <a:ext uri="{FF2B5EF4-FFF2-40B4-BE49-F238E27FC236}">
                <a16:creationId xmlns:a16="http://schemas.microsoft.com/office/drawing/2014/main" id="{9C705EDF-132A-6740-BC79-2F9E83D79D44}"/>
              </a:ext>
            </a:extLst>
          </p:cNvPr>
          <p:cNvSpPr/>
          <p:nvPr/>
        </p:nvSpPr>
        <p:spPr>
          <a:xfrm>
            <a:off x="1049040" y="2579760"/>
            <a:ext cx="289440" cy="33480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66" name="CustomShape 21">
            <a:extLst>
              <a:ext uri="{FF2B5EF4-FFF2-40B4-BE49-F238E27FC236}">
                <a16:creationId xmlns:a16="http://schemas.microsoft.com/office/drawing/2014/main" id="{BC60D764-D520-8E41-98FF-34C29B992319}"/>
              </a:ext>
            </a:extLst>
          </p:cNvPr>
          <p:cNvSpPr/>
          <p:nvPr/>
        </p:nvSpPr>
        <p:spPr>
          <a:xfrm>
            <a:off x="452160" y="2947320"/>
            <a:ext cx="1450440" cy="732240"/>
          </a:xfrm>
          <a:prstGeom prst="rect">
            <a:avLst/>
          </a:prstGeom>
          <a:solidFill>
            <a:srgbClr val="5E8AC7"/>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dirty="0">
                <a:solidFill>
                  <a:srgbClr val="FCFBFA"/>
                </a:solidFill>
                <a:latin typeface="Oracle Sans"/>
              </a:rPr>
              <a:t>Query Runtime</a:t>
            </a:r>
            <a:endParaRPr lang="en-US" sz="1800" b="0" strike="noStrike" spc="-1" dirty="0">
              <a:latin typeface="Arial"/>
            </a:endParaRPr>
          </a:p>
        </p:txBody>
      </p:sp>
      <p:sp>
        <p:nvSpPr>
          <p:cNvPr id="71" name="CustomShape 26">
            <a:extLst>
              <a:ext uri="{FF2B5EF4-FFF2-40B4-BE49-F238E27FC236}">
                <a16:creationId xmlns:a16="http://schemas.microsoft.com/office/drawing/2014/main" id="{065FA597-BD55-9D47-AB1C-FB9A235348B6}"/>
              </a:ext>
            </a:extLst>
          </p:cNvPr>
          <p:cNvSpPr/>
          <p:nvPr/>
        </p:nvSpPr>
        <p:spPr>
          <a:xfrm rot="5400000">
            <a:off x="6162120" y="4975200"/>
            <a:ext cx="289440" cy="1092600"/>
          </a:xfrm>
          <a:prstGeom prst="downArrow">
            <a:avLst>
              <a:gd name="adj1" fmla="val 50000"/>
              <a:gd name="adj2" fmla="val 50000"/>
            </a:avLst>
          </a:prstGeom>
          <a:solidFill>
            <a:srgbClr val="312D2A"/>
          </a:solidFill>
          <a:ln w="12600">
            <a:noFill/>
          </a:ln>
        </p:spPr>
        <p:style>
          <a:lnRef idx="0">
            <a:scrgbClr r="0" g="0" b="0"/>
          </a:lnRef>
          <a:fillRef idx="0">
            <a:scrgbClr r="0" g="0" b="0"/>
          </a:fillRef>
          <a:effectRef idx="0">
            <a:scrgbClr r="0" g="0" b="0"/>
          </a:effectRef>
          <a:fontRef idx="minor"/>
        </p:style>
      </p:sp>
      <p:sp>
        <p:nvSpPr>
          <p:cNvPr id="72" name="CustomShape 27">
            <a:extLst>
              <a:ext uri="{FF2B5EF4-FFF2-40B4-BE49-F238E27FC236}">
                <a16:creationId xmlns:a16="http://schemas.microsoft.com/office/drawing/2014/main" id="{ADA4A390-5387-204E-83B4-8E446BFF1DF2}"/>
              </a:ext>
            </a:extLst>
          </p:cNvPr>
          <p:cNvSpPr/>
          <p:nvPr/>
        </p:nvSpPr>
        <p:spPr>
          <a:xfrm>
            <a:off x="2776766" y="4408380"/>
            <a:ext cx="1893959"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312D2A"/>
                </a:solidFill>
                <a:latin typeface="Oracle Sans"/>
              </a:rPr>
              <a:t>Projection output</a:t>
            </a:r>
            <a:endParaRPr lang="en-US" sz="1800" b="0" strike="noStrike" spc="-1" dirty="0">
              <a:latin typeface="Arial"/>
            </a:endParaRPr>
          </a:p>
        </p:txBody>
      </p:sp>
      <p:graphicFrame>
        <p:nvGraphicFramePr>
          <p:cNvPr id="73" name="Table 28">
            <a:extLst>
              <a:ext uri="{FF2B5EF4-FFF2-40B4-BE49-F238E27FC236}">
                <a16:creationId xmlns:a16="http://schemas.microsoft.com/office/drawing/2014/main" id="{9798C39C-0B77-974F-861E-396323B57885}"/>
              </a:ext>
            </a:extLst>
          </p:cNvPr>
          <p:cNvGraphicFramePr/>
          <p:nvPr/>
        </p:nvGraphicFramePr>
        <p:xfrm>
          <a:off x="3656880" y="4743361"/>
          <a:ext cx="1128960" cy="1371600"/>
        </p:xfrm>
        <a:graphic>
          <a:graphicData uri="http://schemas.openxmlformats.org/drawingml/2006/table">
            <a:tbl>
              <a:tblPr/>
              <a:tblGrid>
                <a:gridCol w="1128960">
                  <a:extLst>
                    <a:ext uri="{9D8B030D-6E8A-4147-A177-3AD203B41FA5}">
                      <a16:colId xmlns:a16="http://schemas.microsoft.com/office/drawing/2014/main" val="20000"/>
                    </a:ext>
                  </a:extLst>
                </a:gridCol>
              </a:tblGrid>
              <a:tr h="352339">
                <a:tc>
                  <a:txBody>
                    <a:bodyPr/>
                    <a:lstStyle/>
                    <a:p>
                      <a:pPr algn="ctr">
                        <a:lnSpc>
                          <a:spcPct val="100000"/>
                        </a:lnSpc>
                      </a:pPr>
                      <a:r>
                        <a:rPr lang="en-US" sz="1800" b="1" strike="noStrike" spc="-1">
                          <a:solidFill>
                            <a:srgbClr val="FCFBFA"/>
                          </a:solidFill>
                          <a:latin typeface="Oracle Sans"/>
                        </a:rPr>
                        <a:t>b.brand</a:t>
                      </a:r>
                      <a:endParaRPr lang="en-US" sz="1800" b="0" strike="noStrike" spc="-1">
                        <a:latin typeface="Arial"/>
                      </a:endParaRPr>
                    </a:p>
                  </a:txBody>
                  <a:tcPr>
                    <a:lnL w="12240">
                      <a:solidFill>
                        <a:srgbClr val="FCFBFA"/>
                      </a:solidFill>
                    </a:lnL>
                    <a:lnR w="12240">
                      <a:solidFill>
                        <a:srgbClr val="FCFBFA"/>
                      </a:solidFill>
                    </a:lnR>
                    <a:lnT w="12240">
                      <a:solidFill>
                        <a:srgbClr val="FCFBFA"/>
                      </a:solidFill>
                    </a:lnT>
                    <a:lnB w="38160">
                      <a:solidFill>
                        <a:srgbClr val="FCFBFA"/>
                      </a:solidFill>
                    </a:lnB>
                    <a:solidFill>
                      <a:srgbClr val="C74634"/>
                    </a:solidFill>
                  </a:tcPr>
                </a:tc>
                <a:extLst>
                  <a:ext uri="{0D108BD9-81ED-4DB2-BD59-A6C34878D82A}">
                    <a16:rowId xmlns:a16="http://schemas.microsoft.com/office/drawing/2014/main" val="10000"/>
                  </a:ext>
                </a:extLst>
              </a:tr>
              <a:tr h="331174">
                <a:tc>
                  <a:txBody>
                    <a:bodyPr/>
                    <a:lstStyle/>
                    <a:p>
                      <a:pPr algn="ctr">
                        <a:lnSpc>
                          <a:spcPct val="100000"/>
                        </a:lnSpc>
                      </a:pPr>
                      <a:r>
                        <a:rPr lang="en-US" sz="1600" b="0" strike="noStrike" spc="-1">
                          <a:solidFill>
                            <a:srgbClr val="312D2A"/>
                          </a:solidFill>
                          <a:latin typeface="Oracle Sans"/>
                        </a:rPr>
                        <a:t>Mercedes</a:t>
                      </a:r>
                      <a:endParaRPr lang="en-US" sz="1600" b="0" strike="noStrike" spc="-1">
                        <a:latin typeface="Arial"/>
                      </a:endParaRPr>
                    </a:p>
                  </a:txBody>
                  <a:tcPr>
                    <a:lnL w="12240">
                      <a:solidFill>
                        <a:srgbClr val="FCFBFA"/>
                      </a:solidFill>
                    </a:lnL>
                    <a:lnR w="12240">
                      <a:solidFill>
                        <a:srgbClr val="FCFBFA"/>
                      </a:solidFill>
                    </a:lnR>
                    <a:lnT w="38160" cap="flat" cmpd="sng" algn="ctr">
                      <a:solidFill>
                        <a:srgbClr val="FCFBFA"/>
                      </a:solidFill>
                      <a:prstDash val="solid"/>
                      <a:round/>
                      <a:headEnd type="none" w="med" len="med"/>
                      <a:tailEnd type="none" w="med" len="med"/>
                    </a:lnT>
                    <a:lnB w="12240">
                      <a:solidFill>
                        <a:srgbClr val="FCFBFA"/>
                      </a:solidFill>
                    </a:lnB>
                    <a:solidFill>
                      <a:srgbClr val="EACFCD"/>
                    </a:solidFill>
                  </a:tcPr>
                </a:tc>
                <a:extLst>
                  <a:ext uri="{0D108BD9-81ED-4DB2-BD59-A6C34878D82A}">
                    <a16:rowId xmlns:a16="http://schemas.microsoft.com/office/drawing/2014/main" val="10001"/>
                  </a:ext>
                </a:extLst>
              </a:tr>
              <a:tr h="331174">
                <a:tc>
                  <a:txBody>
                    <a:bodyPr/>
                    <a:lstStyle/>
                    <a:p>
                      <a:pPr algn="ctr">
                        <a:lnSpc>
                          <a:spcPct val="100000"/>
                        </a:lnSpc>
                      </a:pPr>
                      <a:r>
                        <a:rPr lang="en-US" sz="1600" b="0" strike="noStrike" spc="-1">
                          <a:solidFill>
                            <a:srgbClr val="312D2A"/>
                          </a:solidFill>
                          <a:latin typeface="Oracle Sans"/>
                        </a:rPr>
                        <a:t>Ferrari</a:t>
                      </a:r>
                      <a:endParaRPr lang="en-US" sz="1600" b="0" strike="noStrike" spc="-1">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2"/>
                  </a:ext>
                </a:extLst>
              </a:tr>
              <a:tr h="331174">
                <a:tc>
                  <a:txBody>
                    <a:bodyPr/>
                    <a:lstStyle/>
                    <a:p>
                      <a:pPr algn="ctr">
                        <a:lnSpc>
                          <a:spcPct val="100000"/>
                        </a:lnSpc>
                      </a:pPr>
                      <a:r>
                        <a:rPr lang="en-US" sz="1600" b="0" strike="noStrike" spc="-1" dirty="0">
                          <a:solidFill>
                            <a:srgbClr val="312D2A"/>
                          </a:solidFill>
                          <a:latin typeface="Oracle Sans"/>
                        </a:rPr>
                        <a:t>BMW</a:t>
                      </a:r>
                      <a:endParaRPr lang="en-US" sz="1600" b="0" strike="noStrike" spc="-1" dirty="0">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3"/>
                  </a:ext>
                </a:extLst>
              </a:tr>
            </a:tbl>
          </a:graphicData>
        </a:graphic>
      </p:graphicFrame>
      <p:graphicFrame>
        <p:nvGraphicFramePr>
          <p:cNvPr id="74" name="Table 29">
            <a:extLst>
              <a:ext uri="{FF2B5EF4-FFF2-40B4-BE49-F238E27FC236}">
                <a16:creationId xmlns:a16="http://schemas.microsoft.com/office/drawing/2014/main" id="{1F4FEA35-0729-4E47-8321-2998799744DE}"/>
              </a:ext>
            </a:extLst>
          </p:cNvPr>
          <p:cNvGraphicFramePr/>
          <p:nvPr/>
        </p:nvGraphicFramePr>
        <p:xfrm>
          <a:off x="2795671" y="4743720"/>
          <a:ext cx="800640" cy="1375155"/>
        </p:xfrm>
        <a:graphic>
          <a:graphicData uri="http://schemas.openxmlformats.org/drawingml/2006/table">
            <a:tbl>
              <a:tblPr/>
              <a:tblGrid>
                <a:gridCol w="800640">
                  <a:extLst>
                    <a:ext uri="{9D8B030D-6E8A-4147-A177-3AD203B41FA5}">
                      <a16:colId xmlns:a16="http://schemas.microsoft.com/office/drawing/2014/main" val="20000"/>
                    </a:ext>
                  </a:extLst>
                </a:gridCol>
              </a:tblGrid>
              <a:tr h="336465">
                <a:tc>
                  <a:txBody>
                    <a:bodyPr/>
                    <a:lstStyle/>
                    <a:p>
                      <a:pPr algn="ctr">
                        <a:lnSpc>
                          <a:spcPct val="100000"/>
                        </a:lnSpc>
                      </a:pPr>
                      <a:r>
                        <a:rPr lang="en-US" sz="1800" b="1" strike="noStrike" spc="-1">
                          <a:solidFill>
                            <a:srgbClr val="FCFBFA"/>
                          </a:solidFill>
                          <a:latin typeface="Oracle Sans"/>
                        </a:rPr>
                        <a:t>a.age</a:t>
                      </a:r>
                      <a:endParaRPr lang="en-US" sz="1800" b="0" strike="noStrike" spc="-1">
                        <a:latin typeface="Arial"/>
                      </a:endParaRPr>
                    </a:p>
                  </a:txBody>
                  <a:tcPr>
                    <a:lnL w="12240">
                      <a:solidFill>
                        <a:srgbClr val="FCFBFA"/>
                      </a:solidFill>
                    </a:lnL>
                    <a:lnR w="12240">
                      <a:solidFill>
                        <a:srgbClr val="FCFBFA"/>
                      </a:solidFill>
                    </a:lnR>
                    <a:lnT w="12240">
                      <a:solidFill>
                        <a:srgbClr val="FCFBFA"/>
                      </a:solidFill>
                    </a:lnT>
                    <a:lnB w="38160">
                      <a:solidFill>
                        <a:srgbClr val="FCFBFA"/>
                      </a:solidFill>
                    </a:lnB>
                    <a:solidFill>
                      <a:srgbClr val="C74634"/>
                    </a:solidFill>
                  </a:tcPr>
                </a:tc>
                <a:extLst>
                  <a:ext uri="{0D108BD9-81ED-4DB2-BD59-A6C34878D82A}">
                    <a16:rowId xmlns:a16="http://schemas.microsoft.com/office/drawing/2014/main" val="10000"/>
                  </a:ext>
                </a:extLst>
              </a:tr>
              <a:tr h="336465">
                <a:tc>
                  <a:txBody>
                    <a:bodyPr/>
                    <a:lstStyle/>
                    <a:p>
                      <a:pPr algn="ctr">
                        <a:lnSpc>
                          <a:spcPct val="100000"/>
                        </a:lnSpc>
                      </a:pPr>
                      <a:r>
                        <a:rPr lang="en-US" sz="1600" b="0" strike="noStrike" spc="-1">
                          <a:solidFill>
                            <a:srgbClr val="312D2A"/>
                          </a:solidFill>
                          <a:latin typeface="Oracle Sans"/>
                        </a:rPr>
                        <a:t>32</a:t>
                      </a:r>
                      <a:endParaRPr lang="en-US" sz="1600" b="0" strike="noStrike" spc="-1">
                        <a:latin typeface="Arial"/>
                      </a:endParaRPr>
                    </a:p>
                  </a:txBody>
                  <a:tcPr>
                    <a:lnL w="12240">
                      <a:solidFill>
                        <a:srgbClr val="FCFBFA"/>
                      </a:solidFill>
                    </a:lnL>
                    <a:lnR w="12240">
                      <a:solidFill>
                        <a:srgbClr val="FCFBFA"/>
                      </a:solidFill>
                    </a:lnR>
                    <a:lnT w="38160" cap="flat" cmpd="sng" algn="ctr">
                      <a:solidFill>
                        <a:srgbClr val="FCFBFA"/>
                      </a:solidFill>
                      <a:prstDash val="solid"/>
                      <a:round/>
                      <a:headEnd type="none" w="med" len="med"/>
                      <a:tailEnd type="none" w="med" len="med"/>
                    </a:lnT>
                    <a:lnB w="12240">
                      <a:solidFill>
                        <a:srgbClr val="FCFBFA"/>
                      </a:solidFill>
                    </a:lnB>
                    <a:solidFill>
                      <a:srgbClr val="EACFCD"/>
                    </a:solidFill>
                  </a:tcPr>
                </a:tc>
                <a:extLst>
                  <a:ext uri="{0D108BD9-81ED-4DB2-BD59-A6C34878D82A}">
                    <a16:rowId xmlns:a16="http://schemas.microsoft.com/office/drawing/2014/main" val="10001"/>
                  </a:ext>
                </a:extLst>
              </a:tr>
              <a:tr h="336465">
                <a:tc>
                  <a:txBody>
                    <a:bodyPr/>
                    <a:lstStyle/>
                    <a:p>
                      <a:pPr algn="ctr">
                        <a:lnSpc>
                          <a:spcPct val="100000"/>
                        </a:lnSpc>
                      </a:pPr>
                      <a:r>
                        <a:rPr lang="en-US" sz="1600" b="0" strike="noStrike" spc="-1">
                          <a:solidFill>
                            <a:srgbClr val="312D2A"/>
                          </a:solidFill>
                          <a:latin typeface="Oracle Sans"/>
                        </a:rPr>
                        <a:t>43</a:t>
                      </a:r>
                      <a:endParaRPr lang="en-US" sz="1600" b="0" strike="noStrike" spc="-1">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2"/>
                  </a:ext>
                </a:extLst>
              </a:tr>
              <a:tr h="336465">
                <a:tc>
                  <a:txBody>
                    <a:bodyPr/>
                    <a:lstStyle/>
                    <a:p>
                      <a:pPr algn="ctr">
                        <a:lnSpc>
                          <a:spcPct val="100000"/>
                        </a:lnSpc>
                      </a:pPr>
                      <a:r>
                        <a:rPr lang="en-US" sz="1600" b="0" strike="noStrike" spc="-1" dirty="0">
                          <a:solidFill>
                            <a:srgbClr val="312D2A"/>
                          </a:solidFill>
                          <a:latin typeface="Oracle Sans"/>
                        </a:rPr>
                        <a:t>56</a:t>
                      </a:r>
                      <a:endParaRPr lang="en-US" sz="1600" b="0" strike="noStrike" spc="-1" dirty="0">
                        <a:latin typeface="Arial"/>
                      </a:endParaRPr>
                    </a:p>
                  </a:txBody>
                  <a:tcPr>
                    <a:lnL w="12240">
                      <a:solidFill>
                        <a:srgbClr val="FCFBFA"/>
                      </a:solidFill>
                    </a:lnL>
                    <a:lnR w="12240">
                      <a:solidFill>
                        <a:srgbClr val="FCFBFA"/>
                      </a:solidFill>
                    </a:lnR>
                    <a:lnT w="12240">
                      <a:solidFill>
                        <a:srgbClr val="FCFBFA"/>
                      </a:solidFill>
                    </a:lnT>
                    <a:lnB w="12240">
                      <a:solidFill>
                        <a:srgbClr val="FCFBFA"/>
                      </a:solidFill>
                    </a:lnB>
                    <a:solidFill>
                      <a:srgbClr val="EACFCD"/>
                    </a:solidFill>
                  </a:tcPr>
                </a:tc>
                <a:extLst>
                  <a:ext uri="{0D108BD9-81ED-4DB2-BD59-A6C34878D82A}">
                    <a16:rowId xmlns:a16="http://schemas.microsoft.com/office/drawing/2014/main" val="10003"/>
                  </a:ext>
                </a:extLst>
              </a:tr>
            </a:tbl>
          </a:graphicData>
        </a:graphic>
      </p:graphicFrame>
      <p:sp>
        <p:nvSpPr>
          <p:cNvPr id="32" name="CustomShape 6">
            <a:extLst>
              <a:ext uri="{FF2B5EF4-FFF2-40B4-BE49-F238E27FC236}">
                <a16:creationId xmlns:a16="http://schemas.microsoft.com/office/drawing/2014/main" id="{CDB345D2-AAB5-A248-B13E-FF3F603918CE}"/>
              </a:ext>
            </a:extLst>
          </p:cNvPr>
          <p:cNvSpPr/>
          <p:nvPr/>
        </p:nvSpPr>
        <p:spPr>
          <a:xfrm>
            <a:off x="7958160" y="1420200"/>
            <a:ext cx="2011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312D2A"/>
                </a:solidFill>
                <a:latin typeface="Oracle Sans"/>
              </a:rPr>
              <a:t>Person Table</a:t>
            </a:r>
            <a:endParaRPr lang="en-US" sz="1800" b="0" strike="noStrike" spc="-1">
              <a:latin typeface="Arial"/>
            </a:endParaRPr>
          </a:p>
        </p:txBody>
      </p:sp>
      <p:graphicFrame>
        <p:nvGraphicFramePr>
          <p:cNvPr id="33" name="Table 10">
            <a:extLst>
              <a:ext uri="{FF2B5EF4-FFF2-40B4-BE49-F238E27FC236}">
                <a16:creationId xmlns:a16="http://schemas.microsoft.com/office/drawing/2014/main" id="{13E20173-C06C-AA46-9841-67205B3AED6D}"/>
              </a:ext>
            </a:extLst>
          </p:cNvPr>
          <p:cNvGraphicFramePr/>
          <p:nvPr/>
        </p:nvGraphicFramePr>
        <p:xfrm>
          <a:off x="8107200" y="1817280"/>
          <a:ext cx="481117" cy="1784160"/>
        </p:xfrm>
        <a:graphic>
          <a:graphicData uri="http://schemas.openxmlformats.org/drawingml/2006/table">
            <a:tbl>
              <a:tblPr/>
              <a:tblGrid>
                <a:gridCol w="481117">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id</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1" strike="noStrike" spc="-1">
                          <a:latin typeface="Oracle Sans"/>
                        </a:rPr>
                        <a:t>0</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1" strike="noStrike" spc="-1">
                          <a:latin typeface="Oracle Sans"/>
                        </a:rPr>
                        <a:t>1</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2</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1" strike="noStrike" spc="-1" dirty="0">
                          <a:latin typeface="Oracle Sans"/>
                        </a:rPr>
                        <a:t>3</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bl>
          </a:graphicData>
        </a:graphic>
      </p:graphicFrame>
      <p:graphicFrame>
        <p:nvGraphicFramePr>
          <p:cNvPr id="34" name="Table 11">
            <a:extLst>
              <a:ext uri="{FF2B5EF4-FFF2-40B4-BE49-F238E27FC236}">
                <a16:creationId xmlns:a16="http://schemas.microsoft.com/office/drawing/2014/main" id="{094FB358-3F9A-1847-BAAA-8EBF4E2EBF1E}"/>
              </a:ext>
            </a:extLst>
          </p:cNvPr>
          <p:cNvGraphicFramePr/>
          <p:nvPr/>
        </p:nvGraphicFramePr>
        <p:xfrm>
          <a:off x="8657460" y="1812874"/>
          <a:ext cx="613080" cy="1784160"/>
        </p:xfrm>
        <a:graphic>
          <a:graphicData uri="http://schemas.openxmlformats.org/drawingml/2006/table">
            <a:tbl>
              <a:tblPr/>
              <a:tblGrid>
                <a:gridCol w="613080">
                  <a:extLst>
                    <a:ext uri="{9D8B030D-6E8A-4147-A177-3AD203B41FA5}">
                      <a16:colId xmlns:a16="http://schemas.microsoft.com/office/drawing/2014/main" val="20000"/>
                    </a:ext>
                  </a:extLst>
                </a:gridCol>
              </a:tblGrid>
              <a:tr h="342223">
                <a:tc>
                  <a:txBody>
                    <a:bodyPr/>
                    <a:lstStyle/>
                    <a:p>
                      <a:r>
                        <a:rPr lang="en-US" sz="1800" b="0" strike="noStrike" spc="-1" dirty="0">
                          <a:latin typeface="Oracle Sans"/>
                        </a:rPr>
                        <a:t>age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1" strike="noStrike" spc="-1">
                          <a:latin typeface="Oracle Sans"/>
                        </a:rPr>
                        <a:t>32</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1" strike="noStrike" spc="-1">
                          <a:latin typeface="Oracle Sans"/>
                        </a:rPr>
                        <a:t>43</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23</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1" strike="noStrike" spc="-1" dirty="0">
                          <a:latin typeface="Oracle Sans"/>
                        </a:rPr>
                        <a:t>56</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bl>
          </a:graphicData>
        </a:graphic>
      </p:graphicFrame>
      <p:graphicFrame>
        <p:nvGraphicFramePr>
          <p:cNvPr id="35" name="Table 12">
            <a:extLst>
              <a:ext uri="{FF2B5EF4-FFF2-40B4-BE49-F238E27FC236}">
                <a16:creationId xmlns:a16="http://schemas.microsoft.com/office/drawing/2014/main" id="{3E679C98-AAA9-5049-89C4-BF8DC2DE7421}"/>
              </a:ext>
            </a:extLst>
          </p:cNvPr>
          <p:cNvGraphicFramePr/>
          <p:nvPr/>
        </p:nvGraphicFramePr>
        <p:xfrm>
          <a:off x="9344554" y="1817109"/>
          <a:ext cx="831960" cy="1784160"/>
        </p:xfrm>
        <a:graphic>
          <a:graphicData uri="http://schemas.openxmlformats.org/drawingml/2006/table">
            <a:tbl>
              <a:tblPr/>
              <a:tblGrid>
                <a:gridCol w="831960">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name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0" strike="noStrike" spc="-1">
                          <a:latin typeface="Oracle Sans"/>
                        </a:rPr>
                        <a:t>Joe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0" strike="noStrike" spc="-1">
                          <a:latin typeface="Oracle Sans"/>
                        </a:rPr>
                        <a:t>Bob</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Alice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0" strike="noStrike" spc="-1" dirty="0">
                          <a:latin typeface="Oracle Sans"/>
                        </a:rPr>
                        <a:t>John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bl>
          </a:graphicData>
        </a:graphic>
      </p:graphicFrame>
      <p:graphicFrame>
        <p:nvGraphicFramePr>
          <p:cNvPr id="36" name="Table 13">
            <a:extLst>
              <a:ext uri="{FF2B5EF4-FFF2-40B4-BE49-F238E27FC236}">
                <a16:creationId xmlns:a16="http://schemas.microsoft.com/office/drawing/2014/main" id="{C82D4268-584B-5542-AE88-2A2D0739A7B6}"/>
              </a:ext>
            </a:extLst>
          </p:cNvPr>
          <p:cNvGraphicFramePr/>
          <p:nvPr/>
        </p:nvGraphicFramePr>
        <p:xfrm>
          <a:off x="10264714" y="1823760"/>
          <a:ext cx="1280160" cy="1784160"/>
        </p:xfrm>
        <a:graphic>
          <a:graphicData uri="http://schemas.openxmlformats.org/drawingml/2006/table">
            <a:tbl>
              <a:tblPr/>
              <a:tblGrid>
                <a:gridCol w="1280160">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city</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0" strike="noStrike" spc="-1">
                          <a:latin typeface="Oracle Sans"/>
                        </a:rPr>
                        <a:t>Lausanne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0" strike="noStrike" spc="-1">
                          <a:latin typeface="Oracle Sans"/>
                        </a:rPr>
                        <a:t>New York</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Geneva</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0" strike="noStrike" spc="-1" dirty="0">
                          <a:latin typeface="Oracle Sans"/>
                        </a:rPr>
                        <a:t>Zurich</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bl>
          </a:graphicData>
        </a:graphic>
      </p:graphicFrame>
      <p:sp>
        <p:nvSpPr>
          <p:cNvPr id="37" name="CustomShape 14">
            <a:extLst>
              <a:ext uri="{FF2B5EF4-FFF2-40B4-BE49-F238E27FC236}">
                <a16:creationId xmlns:a16="http://schemas.microsoft.com/office/drawing/2014/main" id="{7F7D6C81-8C00-B446-B9E5-DC6312E5257C}"/>
              </a:ext>
            </a:extLst>
          </p:cNvPr>
          <p:cNvSpPr/>
          <p:nvPr/>
        </p:nvSpPr>
        <p:spPr>
          <a:xfrm>
            <a:off x="8046720" y="1768320"/>
            <a:ext cx="3585119" cy="1889280"/>
          </a:xfrm>
          <a:prstGeom prst="rect">
            <a:avLst/>
          </a:prstGeom>
          <a:noFill/>
          <a:ln>
            <a:solidFill>
              <a:srgbClr val="ED1C24"/>
            </a:solidFill>
            <a:prstDash val="dash"/>
          </a:ln>
        </p:spPr>
        <p:style>
          <a:lnRef idx="0">
            <a:scrgbClr r="0" g="0" b="0"/>
          </a:lnRef>
          <a:fillRef idx="0">
            <a:scrgbClr r="0" g="0" b="0"/>
          </a:fillRef>
          <a:effectRef idx="0">
            <a:scrgbClr r="0" g="0" b="0"/>
          </a:effectRef>
          <a:fontRef idx="minor"/>
        </p:style>
      </p:sp>
      <p:sp>
        <p:nvSpPr>
          <p:cNvPr id="38" name="CustomShape 22">
            <a:extLst>
              <a:ext uri="{FF2B5EF4-FFF2-40B4-BE49-F238E27FC236}">
                <a16:creationId xmlns:a16="http://schemas.microsoft.com/office/drawing/2014/main" id="{26CE1121-AC2E-AF4E-8D96-29D4858187D9}"/>
              </a:ext>
            </a:extLst>
          </p:cNvPr>
          <p:cNvSpPr/>
          <p:nvPr/>
        </p:nvSpPr>
        <p:spPr>
          <a:xfrm>
            <a:off x="7958520" y="3652560"/>
            <a:ext cx="2011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312D2A"/>
                </a:solidFill>
                <a:latin typeface="Oracle Sans"/>
              </a:rPr>
              <a:t>Car Table</a:t>
            </a:r>
            <a:endParaRPr lang="en-US" sz="1800" b="0" strike="noStrike" spc="-1">
              <a:latin typeface="Arial"/>
            </a:endParaRPr>
          </a:p>
        </p:txBody>
      </p:sp>
      <p:graphicFrame>
        <p:nvGraphicFramePr>
          <p:cNvPr id="39" name="Table 23">
            <a:extLst>
              <a:ext uri="{FF2B5EF4-FFF2-40B4-BE49-F238E27FC236}">
                <a16:creationId xmlns:a16="http://schemas.microsoft.com/office/drawing/2014/main" id="{325D4673-95D8-6B4A-9B5C-1103CE12B43D}"/>
              </a:ext>
            </a:extLst>
          </p:cNvPr>
          <p:cNvGraphicFramePr/>
          <p:nvPr/>
        </p:nvGraphicFramePr>
        <p:xfrm>
          <a:off x="8150040" y="4068360"/>
          <a:ext cx="481117" cy="2138040"/>
        </p:xfrm>
        <a:graphic>
          <a:graphicData uri="http://schemas.openxmlformats.org/drawingml/2006/table">
            <a:tbl>
              <a:tblPr/>
              <a:tblGrid>
                <a:gridCol w="481117">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id</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1" strike="noStrike" spc="-1">
                          <a:latin typeface="Oracle Sans"/>
                        </a:rPr>
                        <a:t>0</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0" strike="noStrike" spc="-1">
                          <a:latin typeface="Oracle Sans"/>
                        </a:rPr>
                        <a:t>1</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2</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1" strike="noStrike" spc="-1">
                          <a:latin typeface="Oracle Sans"/>
                        </a:rPr>
                        <a:t>3</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r h="353880">
                <a:tc>
                  <a:txBody>
                    <a:bodyPr/>
                    <a:lstStyle/>
                    <a:p>
                      <a:r>
                        <a:rPr lang="en-US" sz="1600" b="1" strike="noStrike" spc="-1" dirty="0">
                          <a:latin typeface="Oracle Sans"/>
                        </a:rPr>
                        <a:t>4</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5"/>
                  </a:ext>
                </a:extLst>
              </a:tr>
            </a:tbl>
          </a:graphicData>
        </a:graphic>
      </p:graphicFrame>
      <p:graphicFrame>
        <p:nvGraphicFramePr>
          <p:cNvPr id="40" name="Table 24">
            <a:extLst>
              <a:ext uri="{FF2B5EF4-FFF2-40B4-BE49-F238E27FC236}">
                <a16:creationId xmlns:a16="http://schemas.microsoft.com/office/drawing/2014/main" id="{A508B950-30AA-364A-8E9E-A4BA347606F1}"/>
              </a:ext>
            </a:extLst>
          </p:cNvPr>
          <p:cNvGraphicFramePr/>
          <p:nvPr/>
        </p:nvGraphicFramePr>
        <p:xfrm>
          <a:off x="8681580" y="4068360"/>
          <a:ext cx="1177920" cy="2138040"/>
        </p:xfrm>
        <a:graphic>
          <a:graphicData uri="http://schemas.openxmlformats.org/drawingml/2006/table">
            <a:tbl>
              <a:tblPr/>
              <a:tblGrid>
                <a:gridCol w="1177920">
                  <a:extLst>
                    <a:ext uri="{9D8B030D-6E8A-4147-A177-3AD203B41FA5}">
                      <a16:colId xmlns:a16="http://schemas.microsoft.com/office/drawing/2014/main" val="20000"/>
                    </a:ext>
                  </a:extLst>
                </a:gridCol>
              </a:tblGrid>
              <a:tr h="354600">
                <a:tc>
                  <a:txBody>
                    <a:bodyPr/>
                    <a:lstStyle/>
                    <a:p>
                      <a:r>
                        <a:rPr lang="en-US" sz="1800" b="0" strike="noStrike" spc="-1" dirty="0">
                          <a:latin typeface="Oracle Sans"/>
                        </a:rPr>
                        <a:t>brand</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extLst>
                  <a:ext uri="{0D108BD9-81ED-4DB2-BD59-A6C34878D82A}">
                    <a16:rowId xmlns:a16="http://schemas.microsoft.com/office/drawing/2014/main" val="10000"/>
                  </a:ext>
                </a:extLst>
              </a:tr>
              <a:tr h="354600">
                <a:tc>
                  <a:txBody>
                    <a:bodyPr/>
                    <a:lstStyle/>
                    <a:p>
                      <a:r>
                        <a:rPr lang="en-US" sz="1600" b="1" strike="noStrike" spc="-1">
                          <a:latin typeface="Oracle Sans"/>
                        </a:rPr>
                        <a:t>Ferrari</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1"/>
                  </a:ext>
                </a:extLst>
              </a:tr>
              <a:tr h="354600">
                <a:tc>
                  <a:txBody>
                    <a:bodyPr/>
                    <a:lstStyle/>
                    <a:p>
                      <a:r>
                        <a:rPr lang="en-US" sz="1600" b="0" strike="noStrike" spc="-1">
                          <a:latin typeface="Oracle Sans"/>
                        </a:rPr>
                        <a:t>Renault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2"/>
                  </a:ext>
                </a:extLst>
              </a:tr>
              <a:tr h="354600">
                <a:tc>
                  <a:txBody>
                    <a:bodyPr/>
                    <a:lstStyle/>
                    <a:p>
                      <a:r>
                        <a:rPr lang="en-US" sz="1600" b="0" strike="noStrike" spc="-1">
                          <a:latin typeface="Oracle Sans"/>
                        </a:rPr>
                        <a:t>Toyota</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3"/>
                  </a:ext>
                </a:extLst>
              </a:tr>
              <a:tr h="354600">
                <a:tc>
                  <a:txBody>
                    <a:bodyPr/>
                    <a:lstStyle/>
                    <a:p>
                      <a:r>
                        <a:rPr lang="en-US" sz="1600" b="1" strike="noStrike" spc="-1">
                          <a:latin typeface="Oracle Sans"/>
                        </a:rPr>
                        <a:t>BMW</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extLst>
                  <a:ext uri="{0D108BD9-81ED-4DB2-BD59-A6C34878D82A}">
                    <a16:rowId xmlns:a16="http://schemas.microsoft.com/office/drawing/2014/main" val="10004"/>
                  </a:ext>
                </a:extLst>
              </a:tr>
              <a:tr h="353880">
                <a:tc>
                  <a:txBody>
                    <a:bodyPr/>
                    <a:lstStyle/>
                    <a:p>
                      <a:r>
                        <a:rPr lang="en-US" sz="1600" b="1" strike="noStrike" spc="-1" dirty="0">
                          <a:latin typeface="Oracle Sans"/>
                        </a:rPr>
                        <a:t>Mercedes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extLst>
                  <a:ext uri="{0D108BD9-81ED-4DB2-BD59-A6C34878D82A}">
                    <a16:rowId xmlns:a16="http://schemas.microsoft.com/office/drawing/2014/main" val="10005"/>
                  </a:ext>
                </a:extLst>
              </a:tr>
            </a:tbl>
          </a:graphicData>
        </a:graphic>
      </p:graphicFrame>
      <p:sp>
        <p:nvSpPr>
          <p:cNvPr id="41" name="CustomShape 25">
            <a:extLst>
              <a:ext uri="{FF2B5EF4-FFF2-40B4-BE49-F238E27FC236}">
                <a16:creationId xmlns:a16="http://schemas.microsoft.com/office/drawing/2014/main" id="{EDCF8705-FEC7-704D-AD5A-9DEC59E97CBF}"/>
              </a:ext>
            </a:extLst>
          </p:cNvPr>
          <p:cNvSpPr/>
          <p:nvPr/>
        </p:nvSpPr>
        <p:spPr>
          <a:xfrm>
            <a:off x="8047080" y="4000680"/>
            <a:ext cx="1922751" cy="2286000"/>
          </a:xfrm>
          <a:prstGeom prst="rect">
            <a:avLst/>
          </a:prstGeom>
          <a:noFill/>
          <a:ln>
            <a:solidFill>
              <a:srgbClr val="ED1C24"/>
            </a:solidFill>
            <a:prstDash val="dash"/>
          </a:ln>
        </p:spPr>
        <p:style>
          <a:lnRef idx="0">
            <a:scrgbClr r="0" g="0" b="0"/>
          </a:lnRef>
          <a:fillRef idx="0">
            <a:scrgbClr r="0" g="0" b="0"/>
          </a:fillRef>
          <a:effectRef idx="0">
            <a:scrgbClr r="0" g="0" b="0"/>
          </a:effectRef>
          <a:fontRef idx="minor"/>
        </p:style>
      </p:sp>
      <p:sp>
        <p:nvSpPr>
          <p:cNvPr id="31" name="ZoneTexte 1">
            <a:extLst>
              <a:ext uri="{FF2B5EF4-FFF2-40B4-BE49-F238E27FC236}">
                <a16:creationId xmlns:a16="http://schemas.microsoft.com/office/drawing/2014/main" id="{D4905730-7FAB-40EB-90FB-E192DD347DFA}"/>
              </a:ext>
            </a:extLst>
          </p:cNvPr>
          <p:cNvSpPr txBox="1"/>
          <p:nvPr/>
        </p:nvSpPr>
        <p:spPr>
          <a:xfrm>
            <a:off x="961079" y="6298907"/>
            <a:ext cx="10670759" cy="461665"/>
          </a:xfrm>
          <a:prstGeom prst="rect">
            <a:avLst/>
          </a:prstGeom>
          <a:noFill/>
          <a:ln>
            <a:noFill/>
          </a:ln>
        </p:spPr>
        <p:txBody>
          <a:bodyPr wrap="square" rtlCol="0">
            <a:spAutoFit/>
          </a:bodyPr>
          <a:lstStyle/>
          <a:p>
            <a:pPr algn="ctr"/>
            <a:r>
              <a:rPr lang="fr-FR" b="1" dirty="0" err="1">
                <a:solidFill>
                  <a:srgbClr val="C00000"/>
                </a:solidFill>
              </a:rPr>
              <a:t>Too</a:t>
            </a:r>
            <a:r>
              <a:rPr lang="fr-FR" b="1" dirty="0">
                <a:solidFill>
                  <a:srgbClr val="C00000"/>
                </a:solidFill>
              </a:rPr>
              <a:t> slow as the </a:t>
            </a:r>
            <a:r>
              <a:rPr lang="fr-FR" b="1" dirty="0" err="1">
                <a:solidFill>
                  <a:srgbClr val="C00000"/>
                </a:solidFill>
              </a:rPr>
              <a:t>number</a:t>
            </a:r>
            <a:r>
              <a:rPr lang="fr-FR" b="1" dirty="0">
                <a:solidFill>
                  <a:srgbClr val="C00000"/>
                </a:solidFill>
              </a:rPr>
              <a:t> of </a:t>
            </a:r>
            <a:r>
              <a:rPr lang="fr-FR" b="1" dirty="0" err="1">
                <a:solidFill>
                  <a:srgbClr val="C00000"/>
                </a:solidFill>
              </a:rPr>
              <a:t>matching</a:t>
            </a:r>
            <a:r>
              <a:rPr lang="fr-FR" b="1" dirty="0">
                <a:solidFill>
                  <a:srgbClr val="C00000"/>
                </a:solidFill>
              </a:rPr>
              <a:t> </a:t>
            </a:r>
            <a:r>
              <a:rPr lang="fr-FR" b="1" dirty="0" err="1">
                <a:solidFill>
                  <a:srgbClr val="C00000"/>
                </a:solidFill>
              </a:rPr>
              <a:t>paths</a:t>
            </a:r>
            <a:r>
              <a:rPr lang="fr-FR" b="1" dirty="0">
                <a:solidFill>
                  <a:srgbClr val="C00000"/>
                </a:solidFill>
              </a:rPr>
              <a:t> </a:t>
            </a:r>
            <a:r>
              <a:rPr lang="fr-FR" b="1" dirty="0" err="1">
                <a:solidFill>
                  <a:srgbClr val="C00000"/>
                </a:solidFill>
              </a:rPr>
              <a:t>easily</a:t>
            </a:r>
            <a:r>
              <a:rPr lang="fr-FR" b="1" dirty="0">
                <a:solidFill>
                  <a:srgbClr val="C00000"/>
                </a:solidFill>
              </a:rPr>
              <a:t> </a:t>
            </a:r>
            <a:r>
              <a:rPr lang="fr-FR" b="1" dirty="0" err="1">
                <a:solidFill>
                  <a:srgbClr val="C00000"/>
                </a:solidFill>
              </a:rPr>
              <a:t>explode</a:t>
            </a:r>
            <a:r>
              <a:rPr lang="fr-FR" b="1" dirty="0">
                <a:solidFill>
                  <a:srgbClr val="C00000"/>
                </a:solidFill>
              </a:rPr>
              <a:t> (</a:t>
            </a:r>
            <a:r>
              <a:rPr lang="fr-FR" b="1" dirty="0" err="1">
                <a:solidFill>
                  <a:srgbClr val="C00000"/>
                </a:solidFill>
              </a:rPr>
              <a:t>even</a:t>
            </a:r>
            <a:r>
              <a:rPr lang="fr-FR" b="1" dirty="0">
                <a:solidFill>
                  <a:srgbClr val="C00000"/>
                </a:solidFill>
              </a:rPr>
              <a:t> for 2 hop </a:t>
            </a:r>
            <a:r>
              <a:rPr lang="fr-FR" b="1" dirty="0" err="1">
                <a:solidFill>
                  <a:srgbClr val="C00000"/>
                </a:solidFill>
              </a:rPr>
              <a:t>queries</a:t>
            </a:r>
            <a:r>
              <a:rPr lang="fr-FR" b="1" dirty="0">
                <a:solidFill>
                  <a:srgbClr val="C00000"/>
                </a:solidFill>
              </a:rPr>
              <a:t>)</a:t>
            </a:r>
          </a:p>
        </p:txBody>
      </p:sp>
      <p:sp>
        <p:nvSpPr>
          <p:cNvPr id="44" name="CustomShape 7">
            <a:extLst>
              <a:ext uri="{FF2B5EF4-FFF2-40B4-BE49-F238E27FC236}">
                <a16:creationId xmlns:a16="http://schemas.microsoft.com/office/drawing/2014/main" id="{09AA57D1-D421-4C74-91E4-F93A6D543542}"/>
              </a:ext>
            </a:extLst>
          </p:cNvPr>
          <p:cNvSpPr/>
          <p:nvPr/>
        </p:nvSpPr>
        <p:spPr>
          <a:xfrm>
            <a:off x="5613795" y="2723886"/>
            <a:ext cx="2062065" cy="1144545"/>
          </a:xfrm>
          <a:prstGeom prst="ellipse">
            <a:avLst/>
          </a:prstGeom>
          <a:solidFill>
            <a:srgbClr val="72BF44"/>
          </a:solidFill>
          <a:ln w="12600">
            <a:noFill/>
          </a:ln>
        </p:spPr>
        <p:style>
          <a:lnRef idx="0">
            <a:scrgbClr r="0" g="0" b="0"/>
          </a:lnRef>
          <a:fillRef idx="0">
            <a:scrgbClr r="0" g="0" b="0"/>
          </a:fillRef>
          <a:effectRef idx="0">
            <a:scrgbClr r="0" g="0" b="0"/>
          </a:effectRef>
          <a:fontRef idx="minor"/>
        </p:style>
        <p:txBody>
          <a:bodyPr lIns="90000" tIns="45000" rIns="90000" bIns="45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1800" b="0" strike="noStrike" spc="-1" dirty="0">
                <a:solidFill>
                  <a:srgbClr val="FCFBFA"/>
                </a:solidFill>
                <a:latin typeface="Oracle Sans"/>
              </a:rPr>
              <a:t>Table scans</a:t>
            </a:r>
          </a:p>
          <a:p>
            <a:pPr algn="ctr">
              <a:lnSpc>
                <a:spcPct val="100000"/>
              </a:lnSpc>
            </a:pPr>
            <a:r>
              <a:rPr lang="en-US" spc="-1" dirty="0">
                <a:solidFill>
                  <a:srgbClr val="FCFBFA"/>
                </a:solidFill>
                <a:latin typeface="Oracle Sans"/>
              </a:rPr>
              <a:t>for each batch of Path</a:t>
            </a:r>
            <a:endParaRPr lang="en-US" sz="1800" b="0" strike="noStrike" spc="-1" dirty="0">
              <a:latin typeface="Arial"/>
            </a:endParaRPr>
          </a:p>
        </p:txBody>
      </p:sp>
      <p:pic>
        <p:nvPicPr>
          <p:cNvPr id="45" name="Picture 44">
            <a:extLst>
              <a:ext uri="{FF2B5EF4-FFF2-40B4-BE49-F238E27FC236}">
                <a16:creationId xmlns:a16="http://schemas.microsoft.com/office/drawing/2014/main" id="{98A98171-9A01-4918-A00D-E72BC1A747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324" y="4495664"/>
            <a:ext cx="1865076" cy="1600336"/>
          </a:xfrm>
          <a:prstGeom prst="rect">
            <a:avLst/>
          </a:prstGeom>
        </p:spPr>
      </p:pic>
      <p:sp>
        <p:nvSpPr>
          <p:cNvPr id="47" name="Arrow: Up-Down 46">
            <a:extLst>
              <a:ext uri="{FF2B5EF4-FFF2-40B4-BE49-F238E27FC236}">
                <a16:creationId xmlns:a16="http://schemas.microsoft.com/office/drawing/2014/main" id="{AB06312B-8D3F-4DB6-B991-2B9F95ED7E5A}"/>
              </a:ext>
            </a:extLst>
          </p:cNvPr>
          <p:cNvSpPr/>
          <p:nvPr/>
        </p:nvSpPr>
        <p:spPr>
          <a:xfrm>
            <a:off x="1049040" y="3834900"/>
            <a:ext cx="246360" cy="4323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2294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D974D0-8754-1DDE-A265-0F9D5126C990}"/>
              </a:ext>
            </a:extLst>
          </p:cNvPr>
          <p:cNvSpPr>
            <a:spLocks noGrp="1"/>
          </p:cNvSpPr>
          <p:nvPr>
            <p:ph type="sldNum" sz="quarter" idx="12"/>
          </p:nvPr>
        </p:nvSpPr>
        <p:spPr>
          <a:xfrm>
            <a:off x="8864600" y="5841447"/>
            <a:ext cx="3251200" cy="476250"/>
          </a:xfrm>
        </p:spPr>
        <p:txBody>
          <a:bodyPr/>
          <a:lstStyle/>
          <a:p>
            <a:fld id="{345D60D9-5372-5F40-9443-0F9AE5BDC3C8}" type="slidenum">
              <a:rPr lang="en-US" sz="700" smtClean="0"/>
              <a:pPr/>
              <a:t>5</a:t>
            </a:fld>
            <a:endParaRPr lang="en-US" sz="700" dirty="0"/>
          </a:p>
        </p:txBody>
      </p:sp>
      <p:sp>
        <p:nvSpPr>
          <p:cNvPr id="5" name="Footer Placeholder 4">
            <a:extLst>
              <a:ext uri="{FF2B5EF4-FFF2-40B4-BE49-F238E27FC236}">
                <a16:creationId xmlns:a16="http://schemas.microsoft.com/office/drawing/2014/main" id="{092AF329-7A9F-53D3-3FCA-B2A73DE45F2F}"/>
              </a:ext>
            </a:extLst>
          </p:cNvPr>
          <p:cNvSpPr>
            <a:spLocks noGrp="1"/>
          </p:cNvSpPr>
          <p:nvPr>
            <p:ph type="ftr" sz="quarter" idx="11"/>
          </p:nvPr>
        </p:nvSpPr>
        <p:spPr/>
        <p:txBody>
          <a:bodyPr/>
          <a:lstStyle/>
          <a:p>
            <a:endParaRPr lang="en-US" sz="1800" dirty="0"/>
          </a:p>
        </p:txBody>
      </p:sp>
      <p:sp>
        <p:nvSpPr>
          <p:cNvPr id="8" name="TextShape 3">
            <a:extLst>
              <a:ext uri="{FF2B5EF4-FFF2-40B4-BE49-F238E27FC236}">
                <a16:creationId xmlns:a16="http://schemas.microsoft.com/office/drawing/2014/main" id="{7EDE282D-0C03-1413-1516-DDB75F702EB7}"/>
              </a:ext>
            </a:extLst>
          </p:cNvPr>
          <p:cNvSpPr txBox="1"/>
          <p:nvPr/>
        </p:nvSpPr>
        <p:spPr>
          <a:xfrm>
            <a:off x="300990" y="884100"/>
            <a:ext cx="3068464" cy="822600"/>
          </a:xfrm>
          <a:prstGeom prst="rect">
            <a:avLst/>
          </a:prstGeom>
          <a:noFill/>
          <a:ln>
            <a:noFill/>
          </a:ln>
        </p:spPr>
        <p:txBody>
          <a:bodyPr lIns="0" tIns="0" rIns="0" bIns="0" anchor="b"/>
          <a:lstStyle/>
          <a:p>
            <a:pPr>
              <a:lnSpc>
                <a:spcPct val="95000"/>
              </a:lnSpc>
            </a:pPr>
            <a:r>
              <a:rPr lang="en-US" sz="3200" b="1" spc="-1" dirty="0">
                <a:solidFill>
                  <a:srgbClr val="312D2A"/>
                </a:solidFill>
              </a:rPr>
              <a:t>Graph Cache Manager: Overview</a:t>
            </a:r>
          </a:p>
        </p:txBody>
      </p:sp>
      <p:graphicFrame>
        <p:nvGraphicFramePr>
          <p:cNvPr id="11" name="Table 10">
            <a:extLst>
              <a:ext uri="{FF2B5EF4-FFF2-40B4-BE49-F238E27FC236}">
                <a16:creationId xmlns:a16="http://schemas.microsoft.com/office/drawing/2014/main" id="{332C0A92-FF10-69F9-43E6-9A3843ADE9E5}"/>
              </a:ext>
            </a:extLst>
          </p:cNvPr>
          <p:cNvGraphicFramePr>
            <a:graphicFrameLocks noGrp="1"/>
          </p:cNvGraphicFramePr>
          <p:nvPr>
            <p:extLst>
              <p:ext uri="{D42A27DB-BD31-4B8C-83A1-F6EECF244321}">
                <p14:modId xmlns:p14="http://schemas.microsoft.com/office/powerpoint/2010/main" val="1421909404"/>
              </p:ext>
            </p:extLst>
          </p:nvPr>
        </p:nvGraphicFramePr>
        <p:xfrm>
          <a:off x="4428417" y="5791200"/>
          <a:ext cx="1994107" cy="701040"/>
        </p:xfrm>
        <a:graphic>
          <a:graphicData uri="http://schemas.openxmlformats.org/drawingml/2006/table">
            <a:tbl>
              <a:tblPr firstRow="1" bandRow="1">
                <a:tableStyleId>{5C22544A-7EE6-4342-B048-85BDC9FD1C3A}</a:tableStyleId>
              </a:tblPr>
              <a:tblGrid>
                <a:gridCol w="662243">
                  <a:extLst>
                    <a:ext uri="{9D8B030D-6E8A-4147-A177-3AD203B41FA5}">
                      <a16:colId xmlns:a16="http://schemas.microsoft.com/office/drawing/2014/main" val="1168914848"/>
                    </a:ext>
                  </a:extLst>
                </a:gridCol>
                <a:gridCol w="751955">
                  <a:extLst>
                    <a:ext uri="{9D8B030D-6E8A-4147-A177-3AD203B41FA5}">
                      <a16:colId xmlns:a16="http://schemas.microsoft.com/office/drawing/2014/main" val="3479642457"/>
                    </a:ext>
                  </a:extLst>
                </a:gridCol>
                <a:gridCol w="579909">
                  <a:extLst>
                    <a:ext uri="{9D8B030D-6E8A-4147-A177-3AD203B41FA5}">
                      <a16:colId xmlns:a16="http://schemas.microsoft.com/office/drawing/2014/main" val="74338408"/>
                    </a:ext>
                  </a:extLst>
                </a:gridCol>
              </a:tblGrid>
              <a:tr h="304800">
                <a:tc>
                  <a:txBody>
                    <a:bodyPr/>
                    <a:lstStyle/>
                    <a:p>
                      <a:r>
                        <a:rPr lang="en-US" sz="1800" b="1" dirty="0"/>
                        <a:t>Key</a:t>
                      </a:r>
                      <a:endParaRPr lang="en-CH" sz="1800" b="1" dirty="0"/>
                    </a:p>
                  </a:txBody>
                  <a:tcPr>
                    <a:solidFill>
                      <a:srgbClr val="FF0000"/>
                    </a:solidFill>
                  </a:tcPr>
                </a:tc>
                <a:tc>
                  <a:txBody>
                    <a:bodyPr/>
                    <a:lstStyle/>
                    <a:p>
                      <a:r>
                        <a:rPr lang="en-US" sz="1800" b="1" dirty="0"/>
                        <a:t>name</a:t>
                      </a:r>
                      <a:endParaRPr lang="en-CH" sz="1800" b="1" dirty="0"/>
                    </a:p>
                  </a:txBody>
                  <a:tcPr>
                    <a:solidFill>
                      <a:srgbClr val="FF0000"/>
                    </a:solidFill>
                  </a:tcPr>
                </a:tc>
                <a:tc>
                  <a:txBody>
                    <a:bodyPr/>
                    <a:lstStyle/>
                    <a:p>
                      <a:r>
                        <a:rPr lang="en-US" sz="1800" b="1" dirty="0"/>
                        <a:t>age</a:t>
                      </a:r>
                      <a:endParaRPr lang="en-CH" sz="1800" b="1" dirty="0"/>
                    </a:p>
                  </a:txBody>
                  <a:tcPr>
                    <a:solidFill>
                      <a:srgbClr val="FF0000"/>
                    </a:solidFill>
                  </a:tcPr>
                </a:tc>
                <a:extLst>
                  <a:ext uri="{0D108BD9-81ED-4DB2-BD59-A6C34878D82A}">
                    <a16:rowId xmlns:a16="http://schemas.microsoft.com/office/drawing/2014/main" val="2201619559"/>
                  </a:ext>
                </a:extLst>
              </a:tr>
              <a:tr h="274752">
                <a:tc>
                  <a:txBody>
                    <a:bodyPr/>
                    <a:lstStyle/>
                    <a:p>
                      <a:r>
                        <a:rPr lang="en-US" sz="1600" dirty="0"/>
                        <a:t>23</a:t>
                      </a:r>
                      <a:endParaRPr lang="en-CH" sz="1600" dirty="0"/>
                    </a:p>
                  </a:txBody>
                  <a:tcPr>
                    <a:solidFill>
                      <a:srgbClr val="FF0000"/>
                    </a:solidFill>
                  </a:tcPr>
                </a:tc>
                <a:tc>
                  <a:txBody>
                    <a:bodyPr/>
                    <a:lstStyle/>
                    <a:p>
                      <a:r>
                        <a:rPr lang="en-US" sz="1600" dirty="0"/>
                        <a:t>John</a:t>
                      </a:r>
                      <a:endParaRPr lang="en-CH" sz="1600" dirty="0"/>
                    </a:p>
                  </a:txBody>
                  <a:tcPr>
                    <a:solidFill>
                      <a:srgbClr val="FF0000"/>
                    </a:solidFill>
                  </a:tcPr>
                </a:tc>
                <a:tc>
                  <a:txBody>
                    <a:bodyPr/>
                    <a:lstStyle/>
                    <a:p>
                      <a:r>
                        <a:rPr lang="en-US" sz="1600" dirty="0"/>
                        <a:t>54</a:t>
                      </a:r>
                      <a:endParaRPr lang="en-CH" sz="1600" dirty="0"/>
                    </a:p>
                  </a:txBody>
                  <a:tcPr>
                    <a:solidFill>
                      <a:srgbClr val="FF0000"/>
                    </a:solidFill>
                  </a:tcPr>
                </a:tc>
                <a:extLst>
                  <a:ext uri="{0D108BD9-81ED-4DB2-BD59-A6C34878D82A}">
                    <a16:rowId xmlns:a16="http://schemas.microsoft.com/office/drawing/2014/main" val="1062146285"/>
                  </a:ext>
                </a:extLst>
              </a:tr>
            </a:tbl>
          </a:graphicData>
        </a:graphic>
      </p:graphicFrame>
      <p:graphicFrame>
        <p:nvGraphicFramePr>
          <p:cNvPr id="12" name="Table 11">
            <a:extLst>
              <a:ext uri="{FF2B5EF4-FFF2-40B4-BE49-F238E27FC236}">
                <a16:creationId xmlns:a16="http://schemas.microsoft.com/office/drawing/2014/main" id="{A2487989-E6D8-8D95-DDDC-D32C435282D0}"/>
              </a:ext>
            </a:extLst>
          </p:cNvPr>
          <p:cNvGraphicFramePr>
            <a:graphicFrameLocks noGrp="1"/>
          </p:cNvGraphicFramePr>
          <p:nvPr>
            <p:extLst>
              <p:ext uri="{D42A27DB-BD31-4B8C-83A1-F6EECF244321}">
                <p14:modId xmlns:p14="http://schemas.microsoft.com/office/powerpoint/2010/main" val="3742682736"/>
              </p:ext>
            </p:extLst>
          </p:nvPr>
        </p:nvGraphicFramePr>
        <p:xfrm>
          <a:off x="7133059" y="5813837"/>
          <a:ext cx="1983006" cy="701040"/>
        </p:xfrm>
        <a:graphic>
          <a:graphicData uri="http://schemas.openxmlformats.org/drawingml/2006/table">
            <a:tbl>
              <a:tblPr firstRow="1" bandRow="1">
                <a:tableStyleId>{5C22544A-7EE6-4342-B048-85BDC9FD1C3A}</a:tableStyleId>
              </a:tblPr>
              <a:tblGrid>
                <a:gridCol w="672659">
                  <a:extLst>
                    <a:ext uri="{9D8B030D-6E8A-4147-A177-3AD203B41FA5}">
                      <a16:colId xmlns:a16="http://schemas.microsoft.com/office/drawing/2014/main" val="1168914848"/>
                    </a:ext>
                  </a:extLst>
                </a:gridCol>
                <a:gridCol w="635159">
                  <a:extLst>
                    <a:ext uri="{9D8B030D-6E8A-4147-A177-3AD203B41FA5}">
                      <a16:colId xmlns:a16="http://schemas.microsoft.com/office/drawing/2014/main" val="3479642457"/>
                    </a:ext>
                  </a:extLst>
                </a:gridCol>
                <a:gridCol w="675188">
                  <a:extLst>
                    <a:ext uri="{9D8B030D-6E8A-4147-A177-3AD203B41FA5}">
                      <a16:colId xmlns:a16="http://schemas.microsoft.com/office/drawing/2014/main" val="74338408"/>
                    </a:ext>
                  </a:extLst>
                </a:gridCol>
              </a:tblGrid>
              <a:tr h="304800">
                <a:tc>
                  <a:txBody>
                    <a:bodyPr/>
                    <a:lstStyle/>
                    <a:p>
                      <a:r>
                        <a:rPr lang="en-US" sz="1800" b="1" dirty="0" err="1"/>
                        <a:t>pkey</a:t>
                      </a:r>
                      <a:endParaRPr lang="en-CH" sz="1800" b="1" dirty="0"/>
                    </a:p>
                  </a:txBody>
                  <a:tcPr>
                    <a:solidFill>
                      <a:srgbClr val="92D050"/>
                    </a:solidFill>
                  </a:tcPr>
                </a:tc>
                <a:tc>
                  <a:txBody>
                    <a:bodyPr/>
                    <a:lstStyle/>
                    <a:p>
                      <a:r>
                        <a:rPr lang="en-US" sz="1800" b="1" dirty="0" err="1"/>
                        <a:t>ckey</a:t>
                      </a:r>
                      <a:endParaRPr lang="en-CH" sz="1800" b="1" dirty="0"/>
                    </a:p>
                  </a:txBody>
                  <a:tcPr>
                    <a:solidFill>
                      <a:srgbClr val="92D050"/>
                    </a:solidFill>
                  </a:tcPr>
                </a:tc>
                <a:tc>
                  <a:txBody>
                    <a:bodyPr/>
                    <a:lstStyle/>
                    <a:p>
                      <a:r>
                        <a:rPr lang="en-US" sz="1800" b="1" dirty="0"/>
                        <a:t>since</a:t>
                      </a:r>
                      <a:endParaRPr lang="en-CH" sz="1800" b="1" dirty="0"/>
                    </a:p>
                  </a:txBody>
                  <a:tcPr>
                    <a:solidFill>
                      <a:srgbClr val="92D050"/>
                    </a:solidFill>
                  </a:tcPr>
                </a:tc>
                <a:extLst>
                  <a:ext uri="{0D108BD9-81ED-4DB2-BD59-A6C34878D82A}">
                    <a16:rowId xmlns:a16="http://schemas.microsoft.com/office/drawing/2014/main" val="2201619559"/>
                  </a:ext>
                </a:extLst>
              </a:tr>
              <a:tr h="274752">
                <a:tc>
                  <a:txBody>
                    <a:bodyPr/>
                    <a:lstStyle/>
                    <a:p>
                      <a:r>
                        <a:rPr lang="en-US" sz="1600" dirty="0"/>
                        <a:t>23</a:t>
                      </a:r>
                      <a:endParaRPr lang="en-CH" sz="1600" dirty="0"/>
                    </a:p>
                  </a:txBody>
                  <a:tcPr>
                    <a:solidFill>
                      <a:srgbClr val="92D050"/>
                    </a:solidFill>
                  </a:tcPr>
                </a:tc>
                <a:tc>
                  <a:txBody>
                    <a:bodyPr/>
                    <a:lstStyle/>
                    <a:p>
                      <a:r>
                        <a:rPr lang="en-US" sz="1600" dirty="0"/>
                        <a:t>87</a:t>
                      </a:r>
                      <a:endParaRPr lang="en-CH" sz="1600" dirty="0"/>
                    </a:p>
                  </a:txBody>
                  <a:tcPr>
                    <a:solidFill>
                      <a:srgbClr val="92D050"/>
                    </a:solidFill>
                  </a:tcPr>
                </a:tc>
                <a:tc>
                  <a:txBody>
                    <a:bodyPr/>
                    <a:lstStyle/>
                    <a:p>
                      <a:r>
                        <a:rPr lang="en-US" sz="1600" dirty="0"/>
                        <a:t>2003</a:t>
                      </a:r>
                      <a:endParaRPr lang="en-CH" sz="1600" dirty="0"/>
                    </a:p>
                  </a:txBody>
                  <a:tcPr>
                    <a:solidFill>
                      <a:srgbClr val="92D050"/>
                    </a:solidFill>
                  </a:tcPr>
                </a:tc>
                <a:extLst>
                  <a:ext uri="{0D108BD9-81ED-4DB2-BD59-A6C34878D82A}">
                    <a16:rowId xmlns:a16="http://schemas.microsoft.com/office/drawing/2014/main" val="1062146285"/>
                  </a:ext>
                </a:extLst>
              </a:tr>
            </a:tbl>
          </a:graphicData>
        </a:graphic>
      </p:graphicFrame>
      <p:sp>
        <p:nvSpPr>
          <p:cNvPr id="14" name="Rectangle 13">
            <a:extLst>
              <a:ext uri="{FF2B5EF4-FFF2-40B4-BE49-F238E27FC236}">
                <a16:creationId xmlns:a16="http://schemas.microsoft.com/office/drawing/2014/main" id="{521AE3C8-51FF-9D79-B0E4-4F7B1B1A35DB}"/>
              </a:ext>
            </a:extLst>
          </p:cNvPr>
          <p:cNvSpPr/>
          <p:nvPr/>
        </p:nvSpPr>
        <p:spPr>
          <a:xfrm>
            <a:off x="3418222" y="339589"/>
            <a:ext cx="8316578" cy="6366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800"/>
          </a:p>
        </p:txBody>
      </p:sp>
      <p:sp>
        <p:nvSpPr>
          <p:cNvPr id="17" name="TextBox 16">
            <a:extLst>
              <a:ext uri="{FF2B5EF4-FFF2-40B4-BE49-F238E27FC236}">
                <a16:creationId xmlns:a16="http://schemas.microsoft.com/office/drawing/2014/main" id="{F6973A7B-D506-AA0B-136F-C9456C110830}"/>
              </a:ext>
            </a:extLst>
          </p:cNvPr>
          <p:cNvSpPr txBox="1"/>
          <p:nvPr/>
        </p:nvSpPr>
        <p:spPr>
          <a:xfrm>
            <a:off x="341938" y="1938500"/>
            <a:ext cx="2528761" cy="1754326"/>
          </a:xfrm>
          <a:prstGeom prst="rect">
            <a:avLst/>
          </a:prstGeom>
          <a:noFill/>
          <a:ln>
            <a:solidFill>
              <a:schemeClr val="tx1"/>
            </a:solidFill>
          </a:ln>
        </p:spPr>
        <p:txBody>
          <a:bodyPr wrap="square" rtlCol="0">
            <a:spAutoFit/>
          </a:bodyPr>
          <a:lstStyle/>
          <a:p>
            <a:r>
              <a:rPr lang="en-US" sz="1800" b="1" dirty="0"/>
              <a:t>SELECT</a:t>
            </a:r>
            <a:r>
              <a:rPr lang="en-US" sz="1800" dirty="0"/>
              <a:t> p.name, </a:t>
            </a:r>
            <a:r>
              <a:rPr lang="en-US" sz="1800" dirty="0" err="1"/>
              <a:t>e.since</a:t>
            </a:r>
            <a:r>
              <a:rPr lang="en-US" sz="1800" dirty="0"/>
              <a:t>, </a:t>
            </a:r>
            <a:r>
              <a:rPr lang="en-US" sz="1800" dirty="0" err="1"/>
              <a:t>c.brand</a:t>
            </a:r>
            <a:endParaRPr lang="en-US" sz="1800" dirty="0"/>
          </a:p>
          <a:p>
            <a:r>
              <a:rPr lang="en-US" sz="1800" b="1" dirty="0"/>
              <a:t>FROM</a:t>
            </a:r>
            <a:r>
              <a:rPr lang="en-US" sz="1800" dirty="0"/>
              <a:t> G </a:t>
            </a:r>
            <a:r>
              <a:rPr lang="en-US" sz="1800" b="1" dirty="0"/>
              <a:t>MATCH</a:t>
            </a:r>
            <a:r>
              <a:rPr lang="en-US" sz="1800" dirty="0"/>
              <a:t> </a:t>
            </a:r>
          </a:p>
          <a:p>
            <a:r>
              <a:rPr lang="en-US" sz="1800" dirty="0"/>
              <a:t>(p: person)-&gt;[</a:t>
            </a:r>
            <a:r>
              <a:rPr lang="en-US" sz="1800" dirty="0" err="1"/>
              <a:t>e:owns</a:t>
            </a:r>
            <a:r>
              <a:rPr lang="en-US" sz="1800" dirty="0"/>
              <a:t>]</a:t>
            </a:r>
            <a:br>
              <a:rPr lang="en-US" sz="1800" dirty="0"/>
            </a:br>
            <a:r>
              <a:rPr lang="en-US" sz="1800" dirty="0"/>
              <a:t>-&gt;(</a:t>
            </a:r>
            <a:r>
              <a:rPr lang="en-US" sz="1800" dirty="0" err="1"/>
              <a:t>c:car</a:t>
            </a:r>
            <a:r>
              <a:rPr lang="en-US" sz="1800" dirty="0"/>
              <a:t>)</a:t>
            </a:r>
          </a:p>
          <a:p>
            <a:r>
              <a:rPr lang="en-US" sz="1800" b="1" dirty="0"/>
              <a:t>WHERE</a:t>
            </a:r>
            <a:r>
              <a:rPr lang="en-US" sz="1800" dirty="0"/>
              <a:t> p.name = 'Alice'</a:t>
            </a:r>
            <a:endParaRPr lang="en-CH" sz="1800" dirty="0"/>
          </a:p>
        </p:txBody>
      </p:sp>
      <p:sp>
        <p:nvSpPr>
          <p:cNvPr id="18" name="TextBox 17">
            <a:extLst>
              <a:ext uri="{FF2B5EF4-FFF2-40B4-BE49-F238E27FC236}">
                <a16:creationId xmlns:a16="http://schemas.microsoft.com/office/drawing/2014/main" id="{321E766C-7444-EEFF-D9BC-B81FC2CE6CAD}"/>
              </a:ext>
            </a:extLst>
          </p:cNvPr>
          <p:cNvSpPr txBox="1"/>
          <p:nvPr/>
        </p:nvSpPr>
        <p:spPr>
          <a:xfrm>
            <a:off x="4905772" y="5507983"/>
            <a:ext cx="767133" cy="338554"/>
          </a:xfrm>
          <a:prstGeom prst="rect">
            <a:avLst/>
          </a:prstGeom>
          <a:noFill/>
        </p:spPr>
        <p:txBody>
          <a:bodyPr wrap="none" rtlCol="0">
            <a:spAutoFit/>
          </a:bodyPr>
          <a:lstStyle/>
          <a:p>
            <a:r>
              <a:rPr lang="en-US" sz="1600" b="1" dirty="0"/>
              <a:t>Person</a:t>
            </a:r>
            <a:endParaRPr lang="en-CH" sz="1600" b="1" dirty="0"/>
          </a:p>
        </p:txBody>
      </p:sp>
      <p:sp>
        <p:nvSpPr>
          <p:cNvPr id="19" name="TextBox 18">
            <a:extLst>
              <a:ext uri="{FF2B5EF4-FFF2-40B4-BE49-F238E27FC236}">
                <a16:creationId xmlns:a16="http://schemas.microsoft.com/office/drawing/2014/main" id="{647CDD7C-161B-E544-8BF8-62EF3311594B}"/>
              </a:ext>
            </a:extLst>
          </p:cNvPr>
          <p:cNvSpPr txBox="1"/>
          <p:nvPr/>
        </p:nvSpPr>
        <p:spPr>
          <a:xfrm>
            <a:off x="7276401" y="5486400"/>
            <a:ext cx="668773" cy="338554"/>
          </a:xfrm>
          <a:prstGeom prst="rect">
            <a:avLst/>
          </a:prstGeom>
          <a:noFill/>
        </p:spPr>
        <p:txBody>
          <a:bodyPr wrap="none" rtlCol="0">
            <a:spAutoFit/>
          </a:bodyPr>
          <a:lstStyle/>
          <a:p>
            <a:r>
              <a:rPr lang="en-US" sz="1600" b="1" dirty="0"/>
              <a:t>Owns</a:t>
            </a:r>
            <a:endParaRPr lang="en-CH" sz="1600" b="1" dirty="0"/>
          </a:p>
        </p:txBody>
      </p:sp>
      <p:sp>
        <p:nvSpPr>
          <p:cNvPr id="20" name="Arrow: Right 19">
            <a:extLst>
              <a:ext uri="{FF2B5EF4-FFF2-40B4-BE49-F238E27FC236}">
                <a16:creationId xmlns:a16="http://schemas.microsoft.com/office/drawing/2014/main" id="{B77953F4-8264-7323-B276-9698D6EC7989}"/>
              </a:ext>
            </a:extLst>
          </p:cNvPr>
          <p:cNvSpPr/>
          <p:nvPr/>
        </p:nvSpPr>
        <p:spPr>
          <a:xfrm>
            <a:off x="2942206" y="2268823"/>
            <a:ext cx="478213" cy="3010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800"/>
          </a:p>
        </p:txBody>
      </p:sp>
      <p:sp>
        <p:nvSpPr>
          <p:cNvPr id="21" name="TextBox 42">
            <a:extLst>
              <a:ext uri="{FF2B5EF4-FFF2-40B4-BE49-F238E27FC236}">
                <a16:creationId xmlns:a16="http://schemas.microsoft.com/office/drawing/2014/main" id="{53342AB7-1A16-46B6-26EE-AA926AD62A54}"/>
              </a:ext>
            </a:extLst>
          </p:cNvPr>
          <p:cNvSpPr txBox="1"/>
          <p:nvPr/>
        </p:nvSpPr>
        <p:spPr>
          <a:xfrm>
            <a:off x="10000533" y="5551724"/>
            <a:ext cx="468398" cy="338554"/>
          </a:xfrm>
          <a:prstGeom prst="rect">
            <a:avLst/>
          </a:prstGeom>
          <a:noFill/>
        </p:spPr>
        <p:txBody>
          <a:bodyPr wrap="none" rtlCol="0">
            <a:spAutoFit/>
          </a:bodyPr>
          <a:lstStyle/>
          <a:p>
            <a:r>
              <a:rPr lang="en-US" sz="1600" b="1" dirty="0"/>
              <a:t>Car</a:t>
            </a:r>
            <a:endParaRPr lang="en-CH" sz="1600" b="1" dirty="0"/>
          </a:p>
        </p:txBody>
      </p:sp>
      <p:graphicFrame>
        <p:nvGraphicFramePr>
          <p:cNvPr id="22" name="Table 4">
            <a:extLst>
              <a:ext uri="{FF2B5EF4-FFF2-40B4-BE49-F238E27FC236}">
                <a16:creationId xmlns:a16="http://schemas.microsoft.com/office/drawing/2014/main" id="{58EE7F73-7BD6-7C23-B2CB-F6328ADF71F5}"/>
              </a:ext>
            </a:extLst>
          </p:cNvPr>
          <p:cNvGraphicFramePr>
            <a:graphicFrameLocks noGrp="1"/>
          </p:cNvGraphicFramePr>
          <p:nvPr>
            <p:extLst>
              <p:ext uri="{D42A27DB-BD31-4B8C-83A1-F6EECF244321}">
                <p14:modId xmlns:p14="http://schemas.microsoft.com/office/powerpoint/2010/main" val="2240052121"/>
              </p:ext>
            </p:extLst>
          </p:nvPr>
        </p:nvGraphicFramePr>
        <p:xfrm>
          <a:off x="9812497" y="5878972"/>
          <a:ext cx="1268720" cy="701040"/>
        </p:xfrm>
        <a:graphic>
          <a:graphicData uri="http://schemas.openxmlformats.org/drawingml/2006/table">
            <a:tbl>
              <a:tblPr firstRow="1" bandRow="1">
                <a:tableStyleId>{5C22544A-7EE6-4342-B048-85BDC9FD1C3A}</a:tableStyleId>
              </a:tblPr>
              <a:tblGrid>
                <a:gridCol w="524076">
                  <a:extLst>
                    <a:ext uri="{9D8B030D-6E8A-4147-A177-3AD203B41FA5}">
                      <a16:colId xmlns:a16="http://schemas.microsoft.com/office/drawing/2014/main" val="1168914848"/>
                    </a:ext>
                  </a:extLst>
                </a:gridCol>
                <a:gridCol w="744644">
                  <a:extLst>
                    <a:ext uri="{9D8B030D-6E8A-4147-A177-3AD203B41FA5}">
                      <a16:colId xmlns:a16="http://schemas.microsoft.com/office/drawing/2014/main" val="3479642457"/>
                    </a:ext>
                  </a:extLst>
                </a:gridCol>
              </a:tblGrid>
              <a:tr h="304800">
                <a:tc>
                  <a:txBody>
                    <a:bodyPr/>
                    <a:lstStyle/>
                    <a:p>
                      <a:r>
                        <a:rPr lang="en-US" sz="1800" b="1" dirty="0"/>
                        <a:t>key</a:t>
                      </a:r>
                      <a:endParaRPr lang="en-CH" sz="1800" b="1" dirty="0"/>
                    </a:p>
                  </a:txBody>
                  <a:tcPr>
                    <a:solidFill>
                      <a:srgbClr val="7030A0"/>
                    </a:solidFill>
                  </a:tcPr>
                </a:tc>
                <a:tc>
                  <a:txBody>
                    <a:bodyPr/>
                    <a:lstStyle/>
                    <a:p>
                      <a:r>
                        <a:rPr lang="en-US" sz="1800" b="1" dirty="0"/>
                        <a:t>brand</a:t>
                      </a:r>
                      <a:endParaRPr lang="en-CH" sz="1800" b="1" dirty="0"/>
                    </a:p>
                  </a:txBody>
                  <a:tcPr>
                    <a:solidFill>
                      <a:srgbClr val="7030A0"/>
                    </a:solidFill>
                  </a:tcPr>
                </a:tc>
                <a:extLst>
                  <a:ext uri="{0D108BD9-81ED-4DB2-BD59-A6C34878D82A}">
                    <a16:rowId xmlns:a16="http://schemas.microsoft.com/office/drawing/2014/main" val="2201619559"/>
                  </a:ext>
                </a:extLst>
              </a:tr>
              <a:tr h="274752">
                <a:tc>
                  <a:txBody>
                    <a:bodyPr/>
                    <a:lstStyle/>
                    <a:p>
                      <a:r>
                        <a:rPr lang="en-US" sz="1600" dirty="0"/>
                        <a:t>13</a:t>
                      </a:r>
                      <a:endParaRPr lang="en-CH" sz="1600" dirty="0"/>
                    </a:p>
                  </a:txBody>
                  <a:tcPr>
                    <a:solidFill>
                      <a:srgbClr val="7030A0"/>
                    </a:solidFill>
                  </a:tcPr>
                </a:tc>
                <a:tc>
                  <a:txBody>
                    <a:bodyPr/>
                    <a:lstStyle/>
                    <a:p>
                      <a:r>
                        <a:rPr lang="en-US" sz="1600" dirty="0"/>
                        <a:t>VW</a:t>
                      </a:r>
                      <a:endParaRPr lang="en-CH" sz="1600" dirty="0"/>
                    </a:p>
                  </a:txBody>
                  <a:tcPr>
                    <a:solidFill>
                      <a:srgbClr val="7030A0"/>
                    </a:solidFill>
                  </a:tcPr>
                </a:tc>
                <a:extLst>
                  <a:ext uri="{0D108BD9-81ED-4DB2-BD59-A6C34878D82A}">
                    <a16:rowId xmlns:a16="http://schemas.microsoft.com/office/drawing/2014/main" val="112251477"/>
                  </a:ext>
                </a:extLst>
              </a:tr>
            </a:tbl>
          </a:graphicData>
        </a:graphic>
      </p:graphicFrame>
      <p:graphicFrame>
        <p:nvGraphicFramePr>
          <p:cNvPr id="24" name="Table 4">
            <a:extLst>
              <a:ext uri="{FF2B5EF4-FFF2-40B4-BE49-F238E27FC236}">
                <a16:creationId xmlns:a16="http://schemas.microsoft.com/office/drawing/2014/main" id="{C48D7ADA-B4DA-9441-3125-9AE100BBDB7F}"/>
              </a:ext>
            </a:extLst>
          </p:cNvPr>
          <p:cNvGraphicFramePr>
            <a:graphicFrameLocks noGrp="1"/>
          </p:cNvGraphicFramePr>
          <p:nvPr>
            <p:extLst>
              <p:ext uri="{D42A27DB-BD31-4B8C-83A1-F6EECF244321}">
                <p14:modId xmlns:p14="http://schemas.microsoft.com/office/powerpoint/2010/main" val="639897069"/>
              </p:ext>
            </p:extLst>
          </p:nvPr>
        </p:nvGraphicFramePr>
        <p:xfrm>
          <a:off x="3725313" y="5791200"/>
          <a:ext cx="622401" cy="701040"/>
        </p:xfrm>
        <a:graphic>
          <a:graphicData uri="http://schemas.openxmlformats.org/drawingml/2006/table">
            <a:tbl>
              <a:tblPr firstRow="1" bandRow="1">
                <a:tableStyleId>{5C22544A-7EE6-4342-B048-85BDC9FD1C3A}</a:tableStyleId>
              </a:tblPr>
              <a:tblGrid>
                <a:gridCol w="622401">
                  <a:extLst>
                    <a:ext uri="{9D8B030D-6E8A-4147-A177-3AD203B41FA5}">
                      <a16:colId xmlns:a16="http://schemas.microsoft.com/office/drawing/2014/main" val="1168914848"/>
                    </a:ext>
                  </a:extLst>
                </a:gridCol>
              </a:tblGrid>
              <a:tr h="304800">
                <a:tc>
                  <a:txBody>
                    <a:bodyPr/>
                    <a:lstStyle/>
                    <a:p>
                      <a:r>
                        <a:rPr lang="en-US" sz="1800" b="1" dirty="0"/>
                        <a:t>Vid</a:t>
                      </a:r>
                      <a:endParaRPr lang="en-CH" sz="1800" b="1" dirty="0"/>
                    </a:p>
                  </a:txBody>
                  <a:tcPr>
                    <a:solidFill>
                      <a:srgbClr val="FF0000"/>
                    </a:solidFill>
                  </a:tcPr>
                </a:tc>
                <a:extLst>
                  <a:ext uri="{0D108BD9-81ED-4DB2-BD59-A6C34878D82A}">
                    <a16:rowId xmlns:a16="http://schemas.microsoft.com/office/drawing/2014/main" val="2201619559"/>
                  </a:ext>
                </a:extLst>
              </a:tr>
              <a:tr h="274752">
                <a:tc>
                  <a:txBody>
                    <a:bodyPr/>
                    <a:lstStyle/>
                    <a:p>
                      <a:r>
                        <a:rPr lang="en-US" sz="1600" dirty="0"/>
                        <a:t>0</a:t>
                      </a:r>
                      <a:endParaRPr lang="en-CH" sz="1600" dirty="0"/>
                    </a:p>
                  </a:txBody>
                  <a:tcPr>
                    <a:solidFill>
                      <a:srgbClr val="FF0000"/>
                    </a:solidFill>
                  </a:tcPr>
                </a:tc>
                <a:extLst>
                  <a:ext uri="{0D108BD9-81ED-4DB2-BD59-A6C34878D82A}">
                    <a16:rowId xmlns:a16="http://schemas.microsoft.com/office/drawing/2014/main" val="1062146285"/>
                  </a:ext>
                </a:extLst>
              </a:tr>
            </a:tbl>
          </a:graphicData>
        </a:graphic>
      </p:graphicFrame>
      <p:graphicFrame>
        <p:nvGraphicFramePr>
          <p:cNvPr id="25" name="Table 4">
            <a:extLst>
              <a:ext uri="{FF2B5EF4-FFF2-40B4-BE49-F238E27FC236}">
                <a16:creationId xmlns:a16="http://schemas.microsoft.com/office/drawing/2014/main" id="{4BDC7FB0-069F-26EF-ADCF-81EC14E6657C}"/>
              </a:ext>
            </a:extLst>
          </p:cNvPr>
          <p:cNvGraphicFramePr>
            <a:graphicFrameLocks noGrp="1"/>
          </p:cNvGraphicFramePr>
          <p:nvPr>
            <p:extLst>
              <p:ext uri="{D42A27DB-BD31-4B8C-83A1-F6EECF244321}">
                <p14:modId xmlns:p14="http://schemas.microsoft.com/office/powerpoint/2010/main" val="3134367606"/>
              </p:ext>
            </p:extLst>
          </p:nvPr>
        </p:nvGraphicFramePr>
        <p:xfrm>
          <a:off x="6501133" y="5798365"/>
          <a:ext cx="616752" cy="701040"/>
        </p:xfrm>
        <a:graphic>
          <a:graphicData uri="http://schemas.openxmlformats.org/drawingml/2006/table">
            <a:tbl>
              <a:tblPr firstRow="1" bandRow="1">
                <a:tableStyleId>{5C22544A-7EE6-4342-B048-85BDC9FD1C3A}</a:tableStyleId>
              </a:tblPr>
              <a:tblGrid>
                <a:gridCol w="616752">
                  <a:extLst>
                    <a:ext uri="{9D8B030D-6E8A-4147-A177-3AD203B41FA5}">
                      <a16:colId xmlns:a16="http://schemas.microsoft.com/office/drawing/2014/main" val="1168914848"/>
                    </a:ext>
                  </a:extLst>
                </a:gridCol>
              </a:tblGrid>
              <a:tr h="364236">
                <a:tc>
                  <a:txBody>
                    <a:bodyPr/>
                    <a:lstStyle/>
                    <a:p>
                      <a:r>
                        <a:rPr lang="en-US" sz="1800" b="1" dirty="0"/>
                        <a:t>Eid</a:t>
                      </a:r>
                      <a:endParaRPr lang="en-CH" sz="1800" b="1" dirty="0"/>
                    </a:p>
                  </a:txBody>
                  <a:tcPr>
                    <a:solidFill>
                      <a:srgbClr val="92D050"/>
                    </a:solidFill>
                  </a:tcPr>
                </a:tc>
                <a:extLst>
                  <a:ext uri="{0D108BD9-81ED-4DB2-BD59-A6C34878D82A}">
                    <a16:rowId xmlns:a16="http://schemas.microsoft.com/office/drawing/2014/main" val="2201619559"/>
                  </a:ext>
                </a:extLst>
              </a:tr>
              <a:tr h="333883">
                <a:tc>
                  <a:txBody>
                    <a:bodyPr/>
                    <a:lstStyle/>
                    <a:p>
                      <a:r>
                        <a:rPr lang="en-US" sz="1600" dirty="0"/>
                        <a:t>0</a:t>
                      </a:r>
                      <a:endParaRPr lang="en-CH" sz="1600" dirty="0"/>
                    </a:p>
                  </a:txBody>
                  <a:tcPr>
                    <a:solidFill>
                      <a:srgbClr val="92D050"/>
                    </a:solidFill>
                  </a:tcPr>
                </a:tc>
                <a:extLst>
                  <a:ext uri="{0D108BD9-81ED-4DB2-BD59-A6C34878D82A}">
                    <a16:rowId xmlns:a16="http://schemas.microsoft.com/office/drawing/2014/main" val="1062146285"/>
                  </a:ext>
                </a:extLst>
              </a:tr>
            </a:tbl>
          </a:graphicData>
        </a:graphic>
      </p:graphicFrame>
      <p:graphicFrame>
        <p:nvGraphicFramePr>
          <p:cNvPr id="26" name="Table 4">
            <a:extLst>
              <a:ext uri="{FF2B5EF4-FFF2-40B4-BE49-F238E27FC236}">
                <a16:creationId xmlns:a16="http://schemas.microsoft.com/office/drawing/2014/main" id="{84F5600A-76E1-F58D-FAF2-DA635424181D}"/>
              </a:ext>
            </a:extLst>
          </p:cNvPr>
          <p:cNvGraphicFramePr>
            <a:graphicFrameLocks noGrp="1"/>
          </p:cNvGraphicFramePr>
          <p:nvPr>
            <p:extLst>
              <p:ext uri="{D42A27DB-BD31-4B8C-83A1-F6EECF244321}">
                <p14:modId xmlns:p14="http://schemas.microsoft.com/office/powerpoint/2010/main" val="1778837498"/>
              </p:ext>
            </p:extLst>
          </p:nvPr>
        </p:nvGraphicFramePr>
        <p:xfrm>
          <a:off x="9218318" y="5877750"/>
          <a:ext cx="566822" cy="701040"/>
        </p:xfrm>
        <a:graphic>
          <a:graphicData uri="http://schemas.openxmlformats.org/drawingml/2006/table">
            <a:tbl>
              <a:tblPr firstRow="1" bandRow="1">
                <a:tableStyleId>{5C22544A-7EE6-4342-B048-85BDC9FD1C3A}</a:tableStyleId>
              </a:tblPr>
              <a:tblGrid>
                <a:gridCol w="566822">
                  <a:extLst>
                    <a:ext uri="{9D8B030D-6E8A-4147-A177-3AD203B41FA5}">
                      <a16:colId xmlns:a16="http://schemas.microsoft.com/office/drawing/2014/main" val="1168914848"/>
                    </a:ext>
                  </a:extLst>
                </a:gridCol>
              </a:tblGrid>
              <a:tr h="304800">
                <a:tc>
                  <a:txBody>
                    <a:bodyPr/>
                    <a:lstStyle/>
                    <a:p>
                      <a:r>
                        <a:rPr lang="en-US" sz="1800" b="1" dirty="0"/>
                        <a:t>Vid</a:t>
                      </a:r>
                      <a:endParaRPr lang="en-CH" sz="1800" b="1" dirty="0"/>
                    </a:p>
                  </a:txBody>
                  <a:tcPr>
                    <a:solidFill>
                      <a:srgbClr val="7030A0"/>
                    </a:solidFill>
                  </a:tcPr>
                </a:tc>
                <a:extLst>
                  <a:ext uri="{0D108BD9-81ED-4DB2-BD59-A6C34878D82A}">
                    <a16:rowId xmlns:a16="http://schemas.microsoft.com/office/drawing/2014/main" val="2201619559"/>
                  </a:ext>
                </a:extLst>
              </a:tr>
              <a:tr h="274752">
                <a:tc>
                  <a:txBody>
                    <a:bodyPr/>
                    <a:lstStyle/>
                    <a:p>
                      <a:r>
                        <a:rPr lang="en-US" sz="1600" dirty="0"/>
                        <a:t>1</a:t>
                      </a:r>
                      <a:endParaRPr lang="en-CH" sz="1600" dirty="0"/>
                    </a:p>
                  </a:txBody>
                  <a:tcPr>
                    <a:solidFill>
                      <a:srgbClr val="7030A0"/>
                    </a:solidFill>
                  </a:tcPr>
                </a:tc>
                <a:extLst>
                  <a:ext uri="{0D108BD9-81ED-4DB2-BD59-A6C34878D82A}">
                    <a16:rowId xmlns:a16="http://schemas.microsoft.com/office/drawing/2014/main" val="112251477"/>
                  </a:ext>
                </a:extLst>
              </a:tr>
            </a:tbl>
          </a:graphicData>
        </a:graphic>
      </p:graphicFrame>
      <p:sp>
        <p:nvSpPr>
          <p:cNvPr id="27" name="ZoneTexte 25">
            <a:extLst>
              <a:ext uri="{FF2B5EF4-FFF2-40B4-BE49-F238E27FC236}">
                <a16:creationId xmlns:a16="http://schemas.microsoft.com/office/drawing/2014/main" id="{E4827B64-09D2-091B-2380-2458465A89F1}"/>
              </a:ext>
            </a:extLst>
          </p:cNvPr>
          <p:cNvSpPr txBox="1"/>
          <p:nvPr/>
        </p:nvSpPr>
        <p:spPr>
          <a:xfrm>
            <a:off x="10194067" y="5096449"/>
            <a:ext cx="1168618" cy="369332"/>
          </a:xfrm>
          <a:prstGeom prst="rect">
            <a:avLst/>
          </a:prstGeom>
          <a:noFill/>
          <a:ln>
            <a:solidFill>
              <a:schemeClr val="tx1"/>
            </a:solidFill>
          </a:ln>
        </p:spPr>
        <p:txBody>
          <a:bodyPr wrap="square" rtlCol="0">
            <a:spAutoFit/>
          </a:bodyPr>
          <a:lstStyle/>
          <a:p>
            <a:r>
              <a:rPr lang="en-US" sz="1800" dirty="0"/>
              <a:t>Graph Ids</a:t>
            </a:r>
          </a:p>
        </p:txBody>
      </p:sp>
      <p:cxnSp>
        <p:nvCxnSpPr>
          <p:cNvPr id="28" name="Connecteur droit avec flèche 29">
            <a:extLst>
              <a:ext uri="{FF2B5EF4-FFF2-40B4-BE49-F238E27FC236}">
                <a16:creationId xmlns:a16="http://schemas.microsoft.com/office/drawing/2014/main" id="{C0E4F31F-38F9-2F7F-B439-832AEE86FCE3}"/>
              </a:ext>
            </a:extLst>
          </p:cNvPr>
          <p:cNvCxnSpPr>
            <a:cxnSpLocks/>
            <a:stCxn id="27" idx="1"/>
            <a:endCxn id="26" idx="0"/>
          </p:cNvCxnSpPr>
          <p:nvPr/>
        </p:nvCxnSpPr>
        <p:spPr>
          <a:xfrm flipH="1">
            <a:off x="9501729" y="5281115"/>
            <a:ext cx="692338" cy="5966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4">
            <a:extLst>
              <a:ext uri="{FF2B5EF4-FFF2-40B4-BE49-F238E27FC236}">
                <a16:creationId xmlns:a16="http://schemas.microsoft.com/office/drawing/2014/main" id="{CD5F3ACA-A8D2-4D63-91A6-E0CA318341BF}"/>
              </a:ext>
            </a:extLst>
          </p:cNvPr>
          <p:cNvGraphicFramePr>
            <a:graphicFrameLocks noGrp="1"/>
          </p:cNvGraphicFramePr>
          <p:nvPr>
            <p:extLst>
              <p:ext uri="{D42A27DB-BD31-4B8C-83A1-F6EECF244321}">
                <p14:modId xmlns:p14="http://schemas.microsoft.com/office/powerpoint/2010/main" val="3129159388"/>
              </p:ext>
            </p:extLst>
          </p:nvPr>
        </p:nvGraphicFramePr>
        <p:xfrm>
          <a:off x="3850643" y="1371600"/>
          <a:ext cx="2245357" cy="701040"/>
        </p:xfrm>
        <a:graphic>
          <a:graphicData uri="http://schemas.openxmlformats.org/drawingml/2006/table">
            <a:tbl>
              <a:tblPr firstRow="1" bandRow="1">
                <a:tableStyleId>{5C22544A-7EE6-4342-B048-85BDC9FD1C3A}</a:tableStyleId>
              </a:tblPr>
              <a:tblGrid>
                <a:gridCol w="673781">
                  <a:extLst>
                    <a:ext uri="{9D8B030D-6E8A-4147-A177-3AD203B41FA5}">
                      <a16:colId xmlns:a16="http://schemas.microsoft.com/office/drawing/2014/main" val="1168914848"/>
                    </a:ext>
                  </a:extLst>
                </a:gridCol>
                <a:gridCol w="918601">
                  <a:extLst>
                    <a:ext uri="{9D8B030D-6E8A-4147-A177-3AD203B41FA5}">
                      <a16:colId xmlns:a16="http://schemas.microsoft.com/office/drawing/2014/main" val="3479642457"/>
                    </a:ext>
                  </a:extLst>
                </a:gridCol>
                <a:gridCol w="652975">
                  <a:extLst>
                    <a:ext uri="{9D8B030D-6E8A-4147-A177-3AD203B41FA5}">
                      <a16:colId xmlns:a16="http://schemas.microsoft.com/office/drawing/2014/main" val="74338408"/>
                    </a:ext>
                  </a:extLst>
                </a:gridCol>
              </a:tblGrid>
              <a:tr h="280813">
                <a:tc>
                  <a:txBody>
                    <a:bodyPr/>
                    <a:lstStyle/>
                    <a:p>
                      <a:r>
                        <a:rPr lang="en-US" sz="1800" b="1" dirty="0" err="1"/>
                        <a:t>p.vid</a:t>
                      </a:r>
                      <a:endParaRPr lang="en-CH" sz="1800" b="1" dirty="0"/>
                    </a:p>
                  </a:txBody>
                  <a:tcPr>
                    <a:solidFill>
                      <a:srgbClr val="0070C0"/>
                    </a:solidFill>
                  </a:tcPr>
                </a:tc>
                <a:tc>
                  <a:txBody>
                    <a:bodyPr/>
                    <a:lstStyle/>
                    <a:p>
                      <a:r>
                        <a:rPr lang="en-US" sz="1800" b="1" dirty="0" err="1"/>
                        <a:t>e.eid</a:t>
                      </a:r>
                      <a:endParaRPr lang="en-CH" sz="1800" b="1" dirty="0"/>
                    </a:p>
                  </a:txBody>
                  <a:tcPr>
                    <a:solidFill>
                      <a:srgbClr val="0070C0"/>
                    </a:solidFill>
                  </a:tcPr>
                </a:tc>
                <a:tc>
                  <a:txBody>
                    <a:bodyPr/>
                    <a:lstStyle/>
                    <a:p>
                      <a:r>
                        <a:rPr lang="en-US" sz="1800" b="1" dirty="0" err="1"/>
                        <a:t>c.vid</a:t>
                      </a:r>
                      <a:endParaRPr lang="en-CH" sz="1800" b="1" dirty="0"/>
                    </a:p>
                  </a:txBody>
                  <a:tcPr>
                    <a:solidFill>
                      <a:srgbClr val="0070C0"/>
                    </a:solidFill>
                  </a:tcPr>
                </a:tc>
                <a:extLst>
                  <a:ext uri="{0D108BD9-81ED-4DB2-BD59-A6C34878D82A}">
                    <a16:rowId xmlns:a16="http://schemas.microsoft.com/office/drawing/2014/main" val="2201619559"/>
                  </a:ext>
                </a:extLst>
              </a:tr>
              <a:tr h="257412">
                <a:tc>
                  <a:txBody>
                    <a:bodyPr/>
                    <a:lstStyle/>
                    <a:p>
                      <a:r>
                        <a:rPr lang="en-US" sz="1600" dirty="0"/>
                        <a:t>0</a:t>
                      </a:r>
                      <a:endParaRPr lang="en-CH" sz="1600" dirty="0"/>
                    </a:p>
                  </a:txBody>
                  <a:tcPr>
                    <a:solidFill>
                      <a:srgbClr val="0070C0"/>
                    </a:solidFill>
                  </a:tcPr>
                </a:tc>
                <a:tc>
                  <a:txBody>
                    <a:bodyPr/>
                    <a:lstStyle/>
                    <a:p>
                      <a:r>
                        <a:rPr lang="en-US" sz="1600" dirty="0"/>
                        <a:t>0</a:t>
                      </a:r>
                      <a:endParaRPr lang="en-CH" sz="1600" dirty="0"/>
                    </a:p>
                  </a:txBody>
                  <a:tcPr>
                    <a:solidFill>
                      <a:srgbClr val="0070C0"/>
                    </a:solidFill>
                  </a:tcPr>
                </a:tc>
                <a:tc>
                  <a:txBody>
                    <a:bodyPr/>
                    <a:lstStyle/>
                    <a:p>
                      <a:r>
                        <a:rPr lang="en-US" sz="1600" dirty="0"/>
                        <a:t>1</a:t>
                      </a:r>
                      <a:endParaRPr lang="en-CH" sz="1600" dirty="0"/>
                    </a:p>
                  </a:txBody>
                  <a:tcPr>
                    <a:solidFill>
                      <a:srgbClr val="0070C0"/>
                    </a:solidFill>
                  </a:tcPr>
                </a:tc>
                <a:extLst>
                  <a:ext uri="{0D108BD9-81ED-4DB2-BD59-A6C34878D82A}">
                    <a16:rowId xmlns:a16="http://schemas.microsoft.com/office/drawing/2014/main" val="1062146285"/>
                  </a:ext>
                </a:extLst>
              </a:tr>
            </a:tbl>
          </a:graphicData>
        </a:graphic>
      </p:graphicFrame>
      <p:sp>
        <p:nvSpPr>
          <p:cNvPr id="32" name="Flèche vers le bas 86">
            <a:extLst>
              <a:ext uri="{FF2B5EF4-FFF2-40B4-BE49-F238E27FC236}">
                <a16:creationId xmlns:a16="http://schemas.microsoft.com/office/drawing/2014/main" id="{3952550B-601C-D362-44B0-EEDBA3835997}"/>
              </a:ext>
            </a:extLst>
          </p:cNvPr>
          <p:cNvSpPr/>
          <p:nvPr/>
        </p:nvSpPr>
        <p:spPr>
          <a:xfrm>
            <a:off x="4937519" y="990600"/>
            <a:ext cx="139867" cy="288008"/>
          </a:xfrm>
          <a:prstGeom prst="downArrow">
            <a:avLst>
              <a:gd name="adj1" fmla="val 50000"/>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ZoneTexte 87">
            <a:extLst>
              <a:ext uri="{FF2B5EF4-FFF2-40B4-BE49-F238E27FC236}">
                <a16:creationId xmlns:a16="http://schemas.microsoft.com/office/drawing/2014/main" id="{083AD86F-E9EE-F883-ADEA-03EFFBBC8A93}"/>
              </a:ext>
            </a:extLst>
          </p:cNvPr>
          <p:cNvSpPr txBox="1"/>
          <p:nvPr/>
        </p:nvSpPr>
        <p:spPr>
          <a:xfrm>
            <a:off x="6822565" y="1329864"/>
            <a:ext cx="1842237" cy="646331"/>
          </a:xfrm>
          <a:prstGeom prst="rect">
            <a:avLst/>
          </a:prstGeom>
          <a:noFill/>
        </p:spPr>
        <p:txBody>
          <a:bodyPr wrap="square" rtlCol="0">
            <a:spAutoFit/>
          </a:bodyPr>
          <a:lstStyle/>
          <a:p>
            <a:pPr algn="ctr"/>
            <a:r>
              <a:rPr lang="en-US" sz="1800" dirty="0"/>
              <a:t>Batch of matching paths </a:t>
            </a:r>
          </a:p>
        </p:txBody>
      </p:sp>
      <p:sp>
        <p:nvSpPr>
          <p:cNvPr id="34" name="ZoneTexte 89">
            <a:extLst>
              <a:ext uri="{FF2B5EF4-FFF2-40B4-BE49-F238E27FC236}">
                <a16:creationId xmlns:a16="http://schemas.microsoft.com/office/drawing/2014/main" id="{BB665C6A-605B-D9EE-E01E-29F03DCBA043}"/>
              </a:ext>
            </a:extLst>
          </p:cNvPr>
          <p:cNvSpPr txBox="1"/>
          <p:nvPr/>
        </p:nvSpPr>
        <p:spPr>
          <a:xfrm>
            <a:off x="6248400" y="283054"/>
            <a:ext cx="3226863" cy="461665"/>
          </a:xfrm>
          <a:prstGeom prst="rect">
            <a:avLst/>
          </a:prstGeom>
          <a:noFill/>
        </p:spPr>
        <p:txBody>
          <a:bodyPr wrap="square" rtlCol="0">
            <a:spAutoFit/>
          </a:bodyPr>
          <a:lstStyle/>
          <a:p>
            <a:r>
              <a:rPr lang="en-US" b="1" u="sng" dirty="0"/>
              <a:t>Graph Pattern Matcher</a:t>
            </a:r>
          </a:p>
        </p:txBody>
      </p:sp>
      <p:grpSp>
        <p:nvGrpSpPr>
          <p:cNvPr id="35" name="Group 34">
            <a:extLst>
              <a:ext uri="{FF2B5EF4-FFF2-40B4-BE49-F238E27FC236}">
                <a16:creationId xmlns:a16="http://schemas.microsoft.com/office/drawing/2014/main" id="{AD73BEC1-0D13-A5F7-12F3-6E0B49125BD9}"/>
              </a:ext>
            </a:extLst>
          </p:cNvPr>
          <p:cNvGrpSpPr/>
          <p:nvPr/>
        </p:nvGrpSpPr>
        <p:grpSpPr>
          <a:xfrm>
            <a:off x="9574040" y="545721"/>
            <a:ext cx="2065492" cy="1149344"/>
            <a:chOff x="9304145" y="89834"/>
            <a:chExt cx="1792650" cy="1149343"/>
          </a:xfrm>
        </p:grpSpPr>
        <p:sp>
          <p:nvSpPr>
            <p:cNvPr id="36" name="Oval 35">
              <a:extLst>
                <a:ext uri="{FF2B5EF4-FFF2-40B4-BE49-F238E27FC236}">
                  <a16:creationId xmlns:a16="http://schemas.microsoft.com/office/drawing/2014/main" id="{9EC77698-D99C-B21F-61A6-274F65BC605C}"/>
                </a:ext>
              </a:extLst>
            </p:cNvPr>
            <p:cNvSpPr/>
            <p:nvPr/>
          </p:nvSpPr>
          <p:spPr>
            <a:xfrm>
              <a:off x="9468720" y="231886"/>
              <a:ext cx="182880" cy="1869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0</a:t>
              </a:r>
              <a:endParaRPr lang="en-CH" sz="1100" dirty="0"/>
            </a:p>
          </p:txBody>
        </p:sp>
        <p:sp>
          <p:nvSpPr>
            <p:cNvPr id="37" name="TextBox 36">
              <a:extLst>
                <a:ext uri="{FF2B5EF4-FFF2-40B4-BE49-F238E27FC236}">
                  <a16:creationId xmlns:a16="http://schemas.microsoft.com/office/drawing/2014/main" id="{3154072E-8B15-6F07-3030-532DFBC83A18}"/>
                </a:ext>
              </a:extLst>
            </p:cNvPr>
            <p:cNvSpPr txBox="1"/>
            <p:nvPr/>
          </p:nvSpPr>
          <p:spPr>
            <a:xfrm>
              <a:off x="9340256" y="872682"/>
              <a:ext cx="1756539" cy="338554"/>
            </a:xfrm>
            <a:prstGeom prst="rect">
              <a:avLst/>
            </a:prstGeom>
            <a:noFill/>
          </p:spPr>
          <p:txBody>
            <a:bodyPr wrap="square" rtlCol="0">
              <a:spAutoFit/>
            </a:bodyPr>
            <a:lstStyle/>
            <a:p>
              <a:r>
                <a:rPr lang="en-US" sz="1600" dirty="0"/>
                <a:t>Graph Topology</a:t>
              </a:r>
              <a:endParaRPr lang="en-CH" sz="1600" dirty="0"/>
            </a:p>
          </p:txBody>
        </p:sp>
        <p:sp>
          <p:nvSpPr>
            <p:cNvPr id="38" name="Oval 34">
              <a:extLst>
                <a:ext uri="{FF2B5EF4-FFF2-40B4-BE49-F238E27FC236}">
                  <a16:creationId xmlns:a16="http://schemas.microsoft.com/office/drawing/2014/main" id="{34E35BD7-9F14-D880-AC1C-22ACF9BEDE5B}"/>
                </a:ext>
              </a:extLst>
            </p:cNvPr>
            <p:cNvSpPr/>
            <p:nvPr/>
          </p:nvSpPr>
          <p:spPr>
            <a:xfrm>
              <a:off x="9992019" y="188146"/>
              <a:ext cx="182880" cy="1869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CH" sz="1100" dirty="0"/>
            </a:p>
          </p:txBody>
        </p:sp>
        <p:sp>
          <p:nvSpPr>
            <p:cNvPr id="39" name="Oval 34">
              <a:extLst>
                <a:ext uri="{FF2B5EF4-FFF2-40B4-BE49-F238E27FC236}">
                  <a16:creationId xmlns:a16="http://schemas.microsoft.com/office/drawing/2014/main" id="{1131DC48-5A42-2F41-1B9C-30113E5E37BF}"/>
                </a:ext>
              </a:extLst>
            </p:cNvPr>
            <p:cNvSpPr/>
            <p:nvPr/>
          </p:nvSpPr>
          <p:spPr>
            <a:xfrm>
              <a:off x="10364649" y="227355"/>
              <a:ext cx="182880" cy="1869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endParaRPr lang="en-CH" sz="1100" dirty="0"/>
            </a:p>
          </p:txBody>
        </p:sp>
        <p:sp>
          <p:nvSpPr>
            <p:cNvPr id="40" name="Oval 34">
              <a:extLst>
                <a:ext uri="{FF2B5EF4-FFF2-40B4-BE49-F238E27FC236}">
                  <a16:creationId xmlns:a16="http://schemas.microsoft.com/office/drawing/2014/main" id="{B44FB2EF-0248-34B7-15D8-126687BD6178}"/>
                </a:ext>
              </a:extLst>
            </p:cNvPr>
            <p:cNvSpPr/>
            <p:nvPr/>
          </p:nvSpPr>
          <p:spPr>
            <a:xfrm>
              <a:off x="9760419" y="704859"/>
              <a:ext cx="182880" cy="18696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0</a:t>
              </a:r>
              <a:endParaRPr lang="en-CH" sz="1100" dirty="0"/>
            </a:p>
          </p:txBody>
        </p:sp>
        <p:sp>
          <p:nvSpPr>
            <p:cNvPr id="41" name="Oval 34">
              <a:extLst>
                <a:ext uri="{FF2B5EF4-FFF2-40B4-BE49-F238E27FC236}">
                  <a16:creationId xmlns:a16="http://schemas.microsoft.com/office/drawing/2014/main" id="{1C4DFB83-3021-278A-0358-3B04CBE17E65}"/>
                </a:ext>
              </a:extLst>
            </p:cNvPr>
            <p:cNvSpPr/>
            <p:nvPr/>
          </p:nvSpPr>
          <p:spPr>
            <a:xfrm>
              <a:off x="10250446" y="685714"/>
              <a:ext cx="182880" cy="18696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CH" sz="1100" dirty="0"/>
            </a:p>
          </p:txBody>
        </p:sp>
        <p:cxnSp>
          <p:nvCxnSpPr>
            <p:cNvPr id="42" name="Connecteur droit avec flèche 6">
              <a:extLst>
                <a:ext uri="{FF2B5EF4-FFF2-40B4-BE49-F238E27FC236}">
                  <a16:creationId xmlns:a16="http://schemas.microsoft.com/office/drawing/2014/main" id="{0585D9F7-38A8-EB0D-08EF-7719107B6F66}"/>
                </a:ext>
              </a:extLst>
            </p:cNvPr>
            <p:cNvCxnSpPr>
              <a:stCxn id="36" idx="5"/>
              <a:endCxn id="40" idx="0"/>
            </p:cNvCxnSpPr>
            <p:nvPr/>
          </p:nvCxnSpPr>
          <p:spPr>
            <a:xfrm>
              <a:off x="9624818" y="391473"/>
              <a:ext cx="227041" cy="313386"/>
            </a:xfrm>
            <a:prstGeom prst="straightConnector1">
              <a:avLst/>
            </a:prstGeom>
            <a:ln>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43" name="Connecteur droit avec flèche 59">
              <a:extLst>
                <a:ext uri="{FF2B5EF4-FFF2-40B4-BE49-F238E27FC236}">
                  <a16:creationId xmlns:a16="http://schemas.microsoft.com/office/drawing/2014/main" id="{04BA1897-8574-3C90-66F2-E30422246B85}"/>
                </a:ext>
              </a:extLst>
            </p:cNvPr>
            <p:cNvCxnSpPr>
              <a:stCxn id="38" idx="4"/>
              <a:endCxn id="40" idx="0"/>
            </p:cNvCxnSpPr>
            <p:nvPr/>
          </p:nvCxnSpPr>
          <p:spPr>
            <a:xfrm flipH="1">
              <a:off x="9851859" y="375114"/>
              <a:ext cx="231600" cy="329745"/>
            </a:xfrm>
            <a:prstGeom prst="straightConnector1">
              <a:avLst/>
            </a:prstGeom>
            <a:ln>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44" name="Connecteur droit avec flèche 60">
              <a:extLst>
                <a:ext uri="{FF2B5EF4-FFF2-40B4-BE49-F238E27FC236}">
                  <a16:creationId xmlns:a16="http://schemas.microsoft.com/office/drawing/2014/main" id="{3FA5329B-7417-7D67-CFEC-0A719035991D}"/>
                </a:ext>
              </a:extLst>
            </p:cNvPr>
            <p:cNvCxnSpPr/>
            <p:nvPr/>
          </p:nvCxnSpPr>
          <p:spPr>
            <a:xfrm flipH="1">
              <a:off x="10375385" y="410468"/>
              <a:ext cx="49545" cy="298772"/>
            </a:xfrm>
            <a:prstGeom prst="straightConnector1">
              <a:avLst/>
            </a:prstGeom>
            <a:ln>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C7C5F01B-D0EF-85A7-CE1B-983F7F4FC950}"/>
                </a:ext>
              </a:extLst>
            </p:cNvPr>
            <p:cNvSpPr/>
            <p:nvPr/>
          </p:nvSpPr>
          <p:spPr>
            <a:xfrm>
              <a:off x="9304145" y="89834"/>
              <a:ext cx="1552373" cy="1149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800"/>
            </a:p>
          </p:txBody>
        </p:sp>
      </p:grpSp>
      <p:graphicFrame>
        <p:nvGraphicFramePr>
          <p:cNvPr id="46" name="Table 4">
            <a:extLst>
              <a:ext uri="{FF2B5EF4-FFF2-40B4-BE49-F238E27FC236}">
                <a16:creationId xmlns:a16="http://schemas.microsoft.com/office/drawing/2014/main" id="{29570721-7B22-2041-DE21-BFBCEE9F0633}"/>
              </a:ext>
            </a:extLst>
          </p:cNvPr>
          <p:cNvGraphicFramePr>
            <a:graphicFrameLocks noGrp="1"/>
          </p:cNvGraphicFramePr>
          <p:nvPr>
            <p:extLst>
              <p:ext uri="{D42A27DB-BD31-4B8C-83A1-F6EECF244321}">
                <p14:modId xmlns:p14="http://schemas.microsoft.com/office/powerpoint/2010/main" val="564276875"/>
              </p:ext>
            </p:extLst>
          </p:nvPr>
        </p:nvGraphicFramePr>
        <p:xfrm>
          <a:off x="3613174" y="3429000"/>
          <a:ext cx="2031553" cy="701040"/>
        </p:xfrm>
        <a:graphic>
          <a:graphicData uri="http://schemas.openxmlformats.org/drawingml/2006/table">
            <a:tbl>
              <a:tblPr firstRow="1" bandRow="1">
                <a:tableStyleId>{5C22544A-7EE6-4342-B048-85BDC9FD1C3A}</a:tableStyleId>
              </a:tblPr>
              <a:tblGrid>
                <a:gridCol w="645463">
                  <a:extLst>
                    <a:ext uri="{9D8B030D-6E8A-4147-A177-3AD203B41FA5}">
                      <a16:colId xmlns:a16="http://schemas.microsoft.com/office/drawing/2014/main" val="1168914848"/>
                    </a:ext>
                  </a:extLst>
                </a:gridCol>
                <a:gridCol w="660400">
                  <a:extLst>
                    <a:ext uri="{9D8B030D-6E8A-4147-A177-3AD203B41FA5}">
                      <a16:colId xmlns:a16="http://schemas.microsoft.com/office/drawing/2014/main" val="3479642457"/>
                    </a:ext>
                  </a:extLst>
                </a:gridCol>
                <a:gridCol w="725690">
                  <a:extLst>
                    <a:ext uri="{9D8B030D-6E8A-4147-A177-3AD203B41FA5}">
                      <a16:colId xmlns:a16="http://schemas.microsoft.com/office/drawing/2014/main" val="74338408"/>
                    </a:ext>
                  </a:extLst>
                </a:gridCol>
              </a:tblGrid>
              <a:tr h="310740">
                <a:tc>
                  <a:txBody>
                    <a:bodyPr/>
                    <a:lstStyle/>
                    <a:p>
                      <a:r>
                        <a:rPr lang="en-US" sz="1800" b="1" dirty="0" err="1"/>
                        <a:t>p.vid</a:t>
                      </a:r>
                      <a:endParaRPr lang="en-CH" sz="1800" b="1" dirty="0"/>
                    </a:p>
                  </a:txBody>
                  <a:tcPr>
                    <a:solidFill>
                      <a:srgbClr val="00B0F0"/>
                    </a:solidFill>
                  </a:tcPr>
                </a:tc>
                <a:tc>
                  <a:txBody>
                    <a:bodyPr/>
                    <a:lstStyle/>
                    <a:p>
                      <a:r>
                        <a:rPr lang="en-US" sz="1800" b="1" dirty="0" err="1"/>
                        <a:t>e.eid</a:t>
                      </a:r>
                      <a:endParaRPr lang="en-CH" sz="1800" b="1" dirty="0"/>
                    </a:p>
                  </a:txBody>
                  <a:tcPr>
                    <a:solidFill>
                      <a:srgbClr val="00B0F0"/>
                    </a:solidFill>
                  </a:tcPr>
                </a:tc>
                <a:tc>
                  <a:txBody>
                    <a:bodyPr/>
                    <a:lstStyle/>
                    <a:p>
                      <a:r>
                        <a:rPr lang="en-US" sz="1800" b="1" dirty="0" err="1"/>
                        <a:t>c.vid</a:t>
                      </a:r>
                      <a:endParaRPr lang="en-CH" sz="1800" b="1" dirty="0"/>
                    </a:p>
                  </a:txBody>
                  <a:tcPr>
                    <a:solidFill>
                      <a:srgbClr val="00B0F0"/>
                    </a:solidFill>
                  </a:tcPr>
                </a:tc>
                <a:extLst>
                  <a:ext uri="{0D108BD9-81ED-4DB2-BD59-A6C34878D82A}">
                    <a16:rowId xmlns:a16="http://schemas.microsoft.com/office/drawing/2014/main" val="2201619559"/>
                  </a:ext>
                </a:extLst>
              </a:tr>
              <a:tr h="275037">
                <a:tc>
                  <a:txBody>
                    <a:bodyPr/>
                    <a:lstStyle/>
                    <a:p>
                      <a:r>
                        <a:rPr lang="en-US" sz="1600" dirty="0"/>
                        <a:t>0</a:t>
                      </a:r>
                      <a:endParaRPr lang="en-CH" sz="1600" dirty="0"/>
                    </a:p>
                  </a:txBody>
                  <a:tcPr>
                    <a:solidFill>
                      <a:srgbClr val="00B0F0"/>
                    </a:solidFill>
                  </a:tcPr>
                </a:tc>
                <a:tc>
                  <a:txBody>
                    <a:bodyPr/>
                    <a:lstStyle/>
                    <a:p>
                      <a:r>
                        <a:rPr lang="en-US" sz="1600" dirty="0"/>
                        <a:t>0</a:t>
                      </a:r>
                      <a:endParaRPr lang="en-CH" sz="1600" dirty="0"/>
                    </a:p>
                  </a:txBody>
                  <a:tcPr>
                    <a:solidFill>
                      <a:srgbClr val="00B0F0"/>
                    </a:solidFill>
                  </a:tcPr>
                </a:tc>
                <a:tc>
                  <a:txBody>
                    <a:bodyPr/>
                    <a:lstStyle/>
                    <a:p>
                      <a:r>
                        <a:rPr lang="en-US" sz="1600" dirty="0"/>
                        <a:t>1</a:t>
                      </a:r>
                      <a:endParaRPr lang="en-CH" sz="1600" dirty="0"/>
                    </a:p>
                  </a:txBody>
                  <a:tcPr>
                    <a:solidFill>
                      <a:srgbClr val="00B0F0"/>
                    </a:solidFill>
                  </a:tcPr>
                </a:tc>
                <a:extLst>
                  <a:ext uri="{0D108BD9-81ED-4DB2-BD59-A6C34878D82A}">
                    <a16:rowId xmlns:a16="http://schemas.microsoft.com/office/drawing/2014/main" val="1062146285"/>
                  </a:ext>
                </a:extLst>
              </a:tr>
            </a:tbl>
          </a:graphicData>
        </a:graphic>
      </p:graphicFrame>
      <p:sp>
        <p:nvSpPr>
          <p:cNvPr id="47" name="Flèche vers le bas 101">
            <a:extLst>
              <a:ext uri="{FF2B5EF4-FFF2-40B4-BE49-F238E27FC236}">
                <a16:creationId xmlns:a16="http://schemas.microsoft.com/office/drawing/2014/main" id="{76CC3B7E-BDB3-746F-A450-57582CC7D0AA}"/>
              </a:ext>
            </a:extLst>
          </p:cNvPr>
          <p:cNvSpPr/>
          <p:nvPr/>
        </p:nvSpPr>
        <p:spPr>
          <a:xfrm rot="18539809">
            <a:off x="5402086" y="1849429"/>
            <a:ext cx="187860" cy="1564132"/>
          </a:xfrm>
          <a:prstGeom prst="downArrow">
            <a:avLst>
              <a:gd name="adj1" fmla="val 29334"/>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aphicFrame>
        <p:nvGraphicFramePr>
          <p:cNvPr id="48" name="Table 4">
            <a:extLst>
              <a:ext uri="{FF2B5EF4-FFF2-40B4-BE49-F238E27FC236}">
                <a16:creationId xmlns:a16="http://schemas.microsoft.com/office/drawing/2014/main" id="{86E9A9AA-0690-1EC5-6537-5D6489F14901}"/>
              </a:ext>
            </a:extLst>
          </p:cNvPr>
          <p:cNvGraphicFramePr>
            <a:graphicFrameLocks noGrp="1"/>
          </p:cNvGraphicFramePr>
          <p:nvPr>
            <p:extLst>
              <p:ext uri="{D42A27DB-BD31-4B8C-83A1-F6EECF244321}">
                <p14:modId xmlns:p14="http://schemas.microsoft.com/office/powerpoint/2010/main" val="1354473667"/>
              </p:ext>
            </p:extLst>
          </p:nvPr>
        </p:nvGraphicFramePr>
        <p:xfrm>
          <a:off x="6162931" y="2759897"/>
          <a:ext cx="1580485" cy="701040"/>
        </p:xfrm>
        <a:graphic>
          <a:graphicData uri="http://schemas.openxmlformats.org/drawingml/2006/table">
            <a:tbl>
              <a:tblPr firstRow="1" bandRow="1">
                <a:tableStyleId>{5C22544A-7EE6-4342-B048-85BDC9FD1C3A}</a:tableStyleId>
              </a:tblPr>
              <a:tblGrid>
                <a:gridCol w="657759">
                  <a:extLst>
                    <a:ext uri="{9D8B030D-6E8A-4147-A177-3AD203B41FA5}">
                      <a16:colId xmlns:a16="http://schemas.microsoft.com/office/drawing/2014/main" val="1168914848"/>
                    </a:ext>
                  </a:extLst>
                </a:gridCol>
                <a:gridCol w="922726">
                  <a:extLst>
                    <a:ext uri="{9D8B030D-6E8A-4147-A177-3AD203B41FA5}">
                      <a16:colId xmlns:a16="http://schemas.microsoft.com/office/drawing/2014/main" val="3479642457"/>
                    </a:ext>
                  </a:extLst>
                </a:gridCol>
              </a:tblGrid>
              <a:tr h="304800">
                <a:tc>
                  <a:txBody>
                    <a:bodyPr/>
                    <a:lstStyle/>
                    <a:p>
                      <a:r>
                        <a:rPr lang="en-US" sz="1800" b="1" dirty="0" err="1"/>
                        <a:t>p.vid</a:t>
                      </a:r>
                      <a:endParaRPr lang="en-CH" sz="1800" b="1" dirty="0"/>
                    </a:p>
                  </a:txBody>
                  <a:tcPr>
                    <a:solidFill>
                      <a:srgbClr val="00B0F0"/>
                    </a:solidFill>
                  </a:tcPr>
                </a:tc>
                <a:tc>
                  <a:txBody>
                    <a:bodyPr/>
                    <a:lstStyle/>
                    <a:p>
                      <a:r>
                        <a:rPr lang="en-US" sz="1800" b="1" dirty="0"/>
                        <a:t>p.name</a:t>
                      </a:r>
                      <a:endParaRPr lang="en-CH" sz="1800" b="1" dirty="0"/>
                    </a:p>
                  </a:txBody>
                  <a:tcPr>
                    <a:solidFill>
                      <a:srgbClr val="00B0F0"/>
                    </a:solidFill>
                  </a:tcPr>
                </a:tc>
                <a:extLst>
                  <a:ext uri="{0D108BD9-81ED-4DB2-BD59-A6C34878D82A}">
                    <a16:rowId xmlns:a16="http://schemas.microsoft.com/office/drawing/2014/main" val="2201619559"/>
                  </a:ext>
                </a:extLst>
              </a:tr>
              <a:tr h="274752">
                <a:tc>
                  <a:txBody>
                    <a:bodyPr/>
                    <a:lstStyle/>
                    <a:p>
                      <a:r>
                        <a:rPr lang="en-US" sz="1600" dirty="0"/>
                        <a:t>1</a:t>
                      </a:r>
                      <a:endParaRPr lang="en-CH" sz="1600" dirty="0"/>
                    </a:p>
                  </a:txBody>
                  <a:tcPr>
                    <a:solidFill>
                      <a:srgbClr val="00B0F0"/>
                    </a:solidFill>
                  </a:tcPr>
                </a:tc>
                <a:tc>
                  <a:txBody>
                    <a:bodyPr/>
                    <a:lstStyle/>
                    <a:p>
                      <a:r>
                        <a:rPr lang="en-US" sz="1600" dirty="0"/>
                        <a:t>-</a:t>
                      </a:r>
                      <a:endParaRPr lang="en-CH" sz="1600" dirty="0"/>
                    </a:p>
                  </a:txBody>
                  <a:tcPr>
                    <a:solidFill>
                      <a:srgbClr val="00B0F0"/>
                    </a:solidFill>
                  </a:tcPr>
                </a:tc>
                <a:extLst>
                  <a:ext uri="{0D108BD9-81ED-4DB2-BD59-A6C34878D82A}">
                    <a16:rowId xmlns:a16="http://schemas.microsoft.com/office/drawing/2014/main" val="1062146285"/>
                  </a:ext>
                </a:extLst>
              </a:tr>
            </a:tbl>
          </a:graphicData>
        </a:graphic>
      </p:graphicFrame>
      <p:graphicFrame>
        <p:nvGraphicFramePr>
          <p:cNvPr id="49" name="Table 4">
            <a:extLst>
              <a:ext uri="{FF2B5EF4-FFF2-40B4-BE49-F238E27FC236}">
                <a16:creationId xmlns:a16="http://schemas.microsoft.com/office/drawing/2014/main" id="{75E991D0-E22F-A0B0-7023-41DF60580EC6}"/>
              </a:ext>
            </a:extLst>
          </p:cNvPr>
          <p:cNvGraphicFramePr>
            <a:graphicFrameLocks noGrp="1"/>
          </p:cNvGraphicFramePr>
          <p:nvPr>
            <p:extLst>
              <p:ext uri="{D42A27DB-BD31-4B8C-83A1-F6EECF244321}">
                <p14:modId xmlns:p14="http://schemas.microsoft.com/office/powerpoint/2010/main" val="2692515552"/>
              </p:ext>
            </p:extLst>
          </p:nvPr>
        </p:nvGraphicFramePr>
        <p:xfrm>
          <a:off x="7825503" y="2743200"/>
          <a:ext cx="1666143" cy="701040"/>
        </p:xfrm>
        <a:graphic>
          <a:graphicData uri="http://schemas.openxmlformats.org/drawingml/2006/table">
            <a:tbl>
              <a:tblPr firstRow="1" bandRow="1">
                <a:tableStyleId>{5C22544A-7EE6-4342-B048-85BDC9FD1C3A}</a:tableStyleId>
              </a:tblPr>
              <a:tblGrid>
                <a:gridCol w="791533">
                  <a:extLst>
                    <a:ext uri="{9D8B030D-6E8A-4147-A177-3AD203B41FA5}">
                      <a16:colId xmlns:a16="http://schemas.microsoft.com/office/drawing/2014/main" val="1168914848"/>
                    </a:ext>
                  </a:extLst>
                </a:gridCol>
                <a:gridCol w="874610">
                  <a:extLst>
                    <a:ext uri="{9D8B030D-6E8A-4147-A177-3AD203B41FA5}">
                      <a16:colId xmlns:a16="http://schemas.microsoft.com/office/drawing/2014/main" val="3479642457"/>
                    </a:ext>
                  </a:extLst>
                </a:gridCol>
              </a:tblGrid>
              <a:tr h="304800">
                <a:tc>
                  <a:txBody>
                    <a:bodyPr/>
                    <a:lstStyle/>
                    <a:p>
                      <a:r>
                        <a:rPr lang="en-US" sz="1800" b="1" dirty="0" err="1"/>
                        <a:t>e.eid</a:t>
                      </a:r>
                      <a:endParaRPr lang="en-CH" sz="1800" b="1" dirty="0"/>
                    </a:p>
                  </a:txBody>
                  <a:tcPr>
                    <a:solidFill>
                      <a:srgbClr val="00B0F0"/>
                    </a:solidFill>
                  </a:tcPr>
                </a:tc>
                <a:tc>
                  <a:txBody>
                    <a:bodyPr/>
                    <a:lstStyle/>
                    <a:p>
                      <a:r>
                        <a:rPr lang="en-US" sz="1800" b="1" dirty="0" err="1"/>
                        <a:t>e.since</a:t>
                      </a:r>
                      <a:endParaRPr lang="en-CH" sz="1800" b="1" dirty="0"/>
                    </a:p>
                  </a:txBody>
                  <a:tcPr>
                    <a:solidFill>
                      <a:srgbClr val="00B0F0"/>
                    </a:solidFill>
                  </a:tcPr>
                </a:tc>
                <a:extLst>
                  <a:ext uri="{0D108BD9-81ED-4DB2-BD59-A6C34878D82A}">
                    <a16:rowId xmlns:a16="http://schemas.microsoft.com/office/drawing/2014/main" val="2201619559"/>
                  </a:ext>
                </a:extLst>
              </a:tr>
              <a:tr h="274752">
                <a:tc>
                  <a:txBody>
                    <a:bodyPr/>
                    <a:lstStyle/>
                    <a:p>
                      <a:r>
                        <a:rPr lang="en-US" sz="1600" dirty="0"/>
                        <a:t>1</a:t>
                      </a:r>
                      <a:endParaRPr lang="en-CH" sz="1600" dirty="0"/>
                    </a:p>
                  </a:txBody>
                  <a:tcPr>
                    <a:solidFill>
                      <a:srgbClr val="00B0F0"/>
                    </a:solidFill>
                  </a:tcPr>
                </a:tc>
                <a:tc>
                  <a: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CH"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rgbClr val="00B0F0"/>
                    </a:solidFill>
                  </a:tcPr>
                </a:tc>
                <a:extLst>
                  <a:ext uri="{0D108BD9-81ED-4DB2-BD59-A6C34878D82A}">
                    <a16:rowId xmlns:a16="http://schemas.microsoft.com/office/drawing/2014/main" val="1062146285"/>
                  </a:ext>
                </a:extLst>
              </a:tr>
            </a:tbl>
          </a:graphicData>
        </a:graphic>
      </p:graphicFrame>
      <p:graphicFrame>
        <p:nvGraphicFramePr>
          <p:cNvPr id="50" name="Table 4">
            <a:extLst>
              <a:ext uri="{FF2B5EF4-FFF2-40B4-BE49-F238E27FC236}">
                <a16:creationId xmlns:a16="http://schemas.microsoft.com/office/drawing/2014/main" id="{1E1D8DA8-DB7B-8A0B-C583-3A7BD2B61F13}"/>
              </a:ext>
            </a:extLst>
          </p:cNvPr>
          <p:cNvGraphicFramePr>
            <a:graphicFrameLocks noGrp="1"/>
          </p:cNvGraphicFramePr>
          <p:nvPr>
            <p:extLst>
              <p:ext uri="{D42A27DB-BD31-4B8C-83A1-F6EECF244321}">
                <p14:modId xmlns:p14="http://schemas.microsoft.com/office/powerpoint/2010/main" val="941393987"/>
              </p:ext>
            </p:extLst>
          </p:nvPr>
        </p:nvGraphicFramePr>
        <p:xfrm>
          <a:off x="9568055" y="2759897"/>
          <a:ext cx="1668987" cy="701040"/>
        </p:xfrm>
        <a:graphic>
          <a:graphicData uri="http://schemas.openxmlformats.org/drawingml/2006/table">
            <a:tbl>
              <a:tblPr firstRow="1" bandRow="1">
                <a:tableStyleId>{5C22544A-7EE6-4342-B048-85BDC9FD1C3A}</a:tableStyleId>
              </a:tblPr>
              <a:tblGrid>
                <a:gridCol w="706195">
                  <a:extLst>
                    <a:ext uri="{9D8B030D-6E8A-4147-A177-3AD203B41FA5}">
                      <a16:colId xmlns:a16="http://schemas.microsoft.com/office/drawing/2014/main" val="1168914848"/>
                    </a:ext>
                  </a:extLst>
                </a:gridCol>
                <a:gridCol w="962792">
                  <a:extLst>
                    <a:ext uri="{9D8B030D-6E8A-4147-A177-3AD203B41FA5}">
                      <a16:colId xmlns:a16="http://schemas.microsoft.com/office/drawing/2014/main" val="3479642457"/>
                    </a:ext>
                  </a:extLst>
                </a:gridCol>
              </a:tblGrid>
              <a:tr h="304800">
                <a:tc>
                  <a:txBody>
                    <a:bodyPr/>
                    <a:lstStyle/>
                    <a:p>
                      <a:r>
                        <a:rPr lang="en-US" sz="1800" b="1" dirty="0" err="1"/>
                        <a:t>c.vid</a:t>
                      </a:r>
                      <a:endParaRPr lang="en-CH" sz="1800" b="1" dirty="0"/>
                    </a:p>
                  </a:txBody>
                  <a:tcPr>
                    <a:solidFill>
                      <a:srgbClr val="00B0F0"/>
                    </a:solidFill>
                  </a:tcPr>
                </a:tc>
                <a:tc>
                  <a:txBody>
                    <a:bodyPr/>
                    <a:lstStyle/>
                    <a:p>
                      <a:r>
                        <a:rPr lang="en-US" sz="1800" b="1" dirty="0" err="1"/>
                        <a:t>c.brand</a:t>
                      </a:r>
                      <a:endParaRPr lang="en-CH" sz="1800" b="1" dirty="0"/>
                    </a:p>
                  </a:txBody>
                  <a:tcPr>
                    <a:solidFill>
                      <a:srgbClr val="00B0F0"/>
                    </a:solidFill>
                  </a:tcPr>
                </a:tc>
                <a:extLst>
                  <a:ext uri="{0D108BD9-81ED-4DB2-BD59-A6C34878D82A}">
                    <a16:rowId xmlns:a16="http://schemas.microsoft.com/office/drawing/2014/main" val="2201619559"/>
                  </a:ext>
                </a:extLst>
              </a:tr>
              <a:tr h="274752">
                <a:tc>
                  <a:txBody>
                    <a:bodyPr/>
                    <a:lstStyle/>
                    <a:p>
                      <a:r>
                        <a:rPr lang="en-US" sz="1600" dirty="0"/>
                        <a:t>0</a:t>
                      </a:r>
                      <a:endParaRPr lang="en-CH" sz="1600" dirty="0"/>
                    </a:p>
                  </a:txBody>
                  <a:tcPr>
                    <a:solidFill>
                      <a:srgbClr val="00B0F0"/>
                    </a:solidFill>
                  </a:tcPr>
                </a:tc>
                <a:tc>
                  <a: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CH"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rgbClr val="00B0F0"/>
                    </a:solidFill>
                  </a:tcPr>
                </a:tc>
                <a:extLst>
                  <a:ext uri="{0D108BD9-81ED-4DB2-BD59-A6C34878D82A}">
                    <a16:rowId xmlns:a16="http://schemas.microsoft.com/office/drawing/2014/main" val="1062146285"/>
                  </a:ext>
                </a:extLst>
              </a:tr>
            </a:tbl>
          </a:graphicData>
        </a:graphic>
      </p:graphicFrame>
      <p:sp>
        <p:nvSpPr>
          <p:cNvPr id="51" name="ZoneTexte 106">
            <a:extLst>
              <a:ext uri="{FF2B5EF4-FFF2-40B4-BE49-F238E27FC236}">
                <a16:creationId xmlns:a16="http://schemas.microsoft.com/office/drawing/2014/main" id="{289F39B1-F1EE-6682-4540-F0A3529F7BE2}"/>
              </a:ext>
            </a:extLst>
          </p:cNvPr>
          <p:cNvSpPr txBox="1"/>
          <p:nvPr/>
        </p:nvSpPr>
        <p:spPr>
          <a:xfrm>
            <a:off x="5797304" y="3429000"/>
            <a:ext cx="5383265" cy="338554"/>
          </a:xfrm>
          <a:prstGeom prst="rect">
            <a:avLst/>
          </a:prstGeom>
          <a:noFill/>
        </p:spPr>
        <p:txBody>
          <a:bodyPr wrap="square" rtlCol="0">
            <a:spAutoFit/>
          </a:bodyPr>
          <a:lstStyle/>
          <a:p>
            <a:pPr algn="ctr"/>
            <a:r>
              <a:rPr lang="en-US" sz="1600" b="1" dirty="0">
                <a:solidFill>
                  <a:srgbClr val="C00000"/>
                </a:solidFill>
              </a:rPr>
              <a:t>Lazy  Materialization Buffers</a:t>
            </a:r>
          </a:p>
        </p:txBody>
      </p:sp>
      <p:sp>
        <p:nvSpPr>
          <p:cNvPr id="52" name="ZoneTexte 107">
            <a:extLst>
              <a:ext uri="{FF2B5EF4-FFF2-40B4-BE49-F238E27FC236}">
                <a16:creationId xmlns:a16="http://schemas.microsoft.com/office/drawing/2014/main" id="{58A8237D-4756-BDC6-E6A1-53AEC5B43D7B}"/>
              </a:ext>
            </a:extLst>
          </p:cNvPr>
          <p:cNvSpPr txBox="1"/>
          <p:nvPr/>
        </p:nvSpPr>
        <p:spPr>
          <a:xfrm>
            <a:off x="3645214" y="4185130"/>
            <a:ext cx="2267115" cy="338554"/>
          </a:xfrm>
          <a:prstGeom prst="rect">
            <a:avLst/>
          </a:prstGeom>
          <a:noFill/>
        </p:spPr>
        <p:txBody>
          <a:bodyPr wrap="square" rtlCol="0">
            <a:spAutoFit/>
          </a:bodyPr>
          <a:lstStyle/>
          <a:p>
            <a:r>
              <a:rPr lang="en-US" sz="1600" b="1" dirty="0">
                <a:solidFill>
                  <a:srgbClr val="C00000"/>
                </a:solidFill>
              </a:rPr>
              <a:t>Materialized Paths</a:t>
            </a:r>
          </a:p>
        </p:txBody>
      </p:sp>
      <p:graphicFrame>
        <p:nvGraphicFramePr>
          <p:cNvPr id="53" name="Table 4">
            <a:extLst>
              <a:ext uri="{FF2B5EF4-FFF2-40B4-BE49-F238E27FC236}">
                <a16:creationId xmlns:a16="http://schemas.microsoft.com/office/drawing/2014/main" id="{36F2EF79-3ACA-C53D-A5D0-0140B82406BD}"/>
              </a:ext>
            </a:extLst>
          </p:cNvPr>
          <p:cNvGraphicFramePr>
            <a:graphicFrameLocks noGrp="1"/>
          </p:cNvGraphicFramePr>
          <p:nvPr>
            <p:extLst>
              <p:ext uri="{D42A27DB-BD31-4B8C-83A1-F6EECF244321}">
                <p14:modId xmlns:p14="http://schemas.microsoft.com/office/powerpoint/2010/main" val="1213850579"/>
              </p:ext>
            </p:extLst>
          </p:nvPr>
        </p:nvGraphicFramePr>
        <p:xfrm>
          <a:off x="6474688" y="3886200"/>
          <a:ext cx="1648157" cy="701040"/>
        </p:xfrm>
        <a:graphic>
          <a:graphicData uri="http://schemas.openxmlformats.org/drawingml/2006/table">
            <a:tbl>
              <a:tblPr firstRow="1" bandRow="1">
                <a:tableStyleId>{5C22544A-7EE6-4342-B048-85BDC9FD1C3A}</a:tableStyleId>
              </a:tblPr>
              <a:tblGrid>
                <a:gridCol w="661840">
                  <a:extLst>
                    <a:ext uri="{9D8B030D-6E8A-4147-A177-3AD203B41FA5}">
                      <a16:colId xmlns:a16="http://schemas.microsoft.com/office/drawing/2014/main" val="1168914848"/>
                    </a:ext>
                  </a:extLst>
                </a:gridCol>
                <a:gridCol w="986317">
                  <a:extLst>
                    <a:ext uri="{9D8B030D-6E8A-4147-A177-3AD203B41FA5}">
                      <a16:colId xmlns:a16="http://schemas.microsoft.com/office/drawing/2014/main" val="3479642457"/>
                    </a:ext>
                  </a:extLst>
                </a:gridCol>
              </a:tblGrid>
              <a:tr h="304800">
                <a:tc>
                  <a:txBody>
                    <a:bodyPr/>
                    <a:lstStyle/>
                    <a:p>
                      <a:r>
                        <a:rPr lang="en-US" sz="1800" b="1" dirty="0" err="1"/>
                        <a:t>p.vid</a:t>
                      </a:r>
                      <a:endParaRPr lang="en-CH" sz="1800" b="1" dirty="0"/>
                    </a:p>
                  </a:txBody>
                  <a:tcPr>
                    <a:solidFill>
                      <a:srgbClr val="00B0F0"/>
                    </a:solidFill>
                  </a:tcPr>
                </a:tc>
                <a:tc>
                  <a:txBody>
                    <a:bodyPr/>
                    <a:lstStyle/>
                    <a:p>
                      <a:r>
                        <a:rPr lang="en-US" sz="1800" b="1" dirty="0"/>
                        <a:t>p.name</a:t>
                      </a:r>
                      <a:endParaRPr lang="en-CH" sz="1800" b="1" dirty="0"/>
                    </a:p>
                  </a:txBody>
                  <a:tcPr>
                    <a:solidFill>
                      <a:srgbClr val="00B0F0"/>
                    </a:solidFill>
                  </a:tcPr>
                </a:tc>
                <a:extLst>
                  <a:ext uri="{0D108BD9-81ED-4DB2-BD59-A6C34878D82A}">
                    <a16:rowId xmlns:a16="http://schemas.microsoft.com/office/drawing/2014/main" val="2201619559"/>
                  </a:ext>
                </a:extLst>
              </a:tr>
              <a:tr h="274752">
                <a:tc>
                  <a:txBody>
                    <a:bodyPr/>
                    <a:lstStyle/>
                    <a:p>
                      <a:r>
                        <a:rPr lang="en-US" sz="1600" dirty="0"/>
                        <a:t>0</a:t>
                      </a:r>
                      <a:endParaRPr lang="en-CH" sz="1600" dirty="0"/>
                    </a:p>
                  </a:txBody>
                  <a:tcPr>
                    <a:solidFill>
                      <a:srgbClr val="00B0F0"/>
                    </a:solidFill>
                  </a:tcPr>
                </a:tc>
                <a:tc>
                  <a:txBody>
                    <a:bodyPr/>
                    <a:lstStyle/>
                    <a:p>
                      <a:r>
                        <a:rPr lang="en-US" sz="1600" dirty="0"/>
                        <a:t>John</a:t>
                      </a:r>
                      <a:endParaRPr lang="en-CH" sz="1600" dirty="0"/>
                    </a:p>
                  </a:txBody>
                  <a:tcPr>
                    <a:solidFill>
                      <a:srgbClr val="00B0F0"/>
                    </a:solidFill>
                  </a:tcPr>
                </a:tc>
                <a:extLst>
                  <a:ext uri="{0D108BD9-81ED-4DB2-BD59-A6C34878D82A}">
                    <a16:rowId xmlns:a16="http://schemas.microsoft.com/office/drawing/2014/main" val="1062146285"/>
                  </a:ext>
                </a:extLst>
              </a:tr>
            </a:tbl>
          </a:graphicData>
        </a:graphic>
      </p:graphicFrame>
      <p:graphicFrame>
        <p:nvGraphicFramePr>
          <p:cNvPr id="54" name="Table 4">
            <a:extLst>
              <a:ext uri="{FF2B5EF4-FFF2-40B4-BE49-F238E27FC236}">
                <a16:creationId xmlns:a16="http://schemas.microsoft.com/office/drawing/2014/main" id="{FDB34743-754A-A23B-9E6A-A9E5419AF8DC}"/>
              </a:ext>
            </a:extLst>
          </p:cNvPr>
          <p:cNvGraphicFramePr>
            <a:graphicFrameLocks noGrp="1"/>
          </p:cNvGraphicFramePr>
          <p:nvPr>
            <p:extLst>
              <p:ext uri="{D42A27DB-BD31-4B8C-83A1-F6EECF244321}">
                <p14:modId xmlns:p14="http://schemas.microsoft.com/office/powerpoint/2010/main" val="197843703"/>
              </p:ext>
            </p:extLst>
          </p:nvPr>
        </p:nvGraphicFramePr>
        <p:xfrm>
          <a:off x="8203353" y="3890894"/>
          <a:ext cx="1593858" cy="701040"/>
        </p:xfrm>
        <a:graphic>
          <a:graphicData uri="http://schemas.openxmlformats.org/drawingml/2006/table">
            <a:tbl>
              <a:tblPr firstRow="1" bandRow="1">
                <a:tableStyleId>{5C22544A-7EE6-4342-B048-85BDC9FD1C3A}</a:tableStyleId>
              </a:tblPr>
              <a:tblGrid>
                <a:gridCol w="740651">
                  <a:extLst>
                    <a:ext uri="{9D8B030D-6E8A-4147-A177-3AD203B41FA5}">
                      <a16:colId xmlns:a16="http://schemas.microsoft.com/office/drawing/2014/main" val="1168914848"/>
                    </a:ext>
                  </a:extLst>
                </a:gridCol>
                <a:gridCol w="853207">
                  <a:extLst>
                    <a:ext uri="{9D8B030D-6E8A-4147-A177-3AD203B41FA5}">
                      <a16:colId xmlns:a16="http://schemas.microsoft.com/office/drawing/2014/main" val="3479642457"/>
                    </a:ext>
                  </a:extLst>
                </a:gridCol>
              </a:tblGrid>
              <a:tr h="304800">
                <a:tc>
                  <a:txBody>
                    <a:bodyPr/>
                    <a:lstStyle/>
                    <a:p>
                      <a:r>
                        <a:rPr lang="en-US" sz="1800" b="1" dirty="0" err="1"/>
                        <a:t>e.eid</a:t>
                      </a:r>
                      <a:endParaRPr lang="en-CH" sz="1800" b="1" dirty="0"/>
                    </a:p>
                  </a:txBody>
                  <a:tcPr>
                    <a:solidFill>
                      <a:srgbClr val="00B0F0"/>
                    </a:solidFill>
                  </a:tcPr>
                </a:tc>
                <a:tc>
                  <a:txBody>
                    <a:bodyPr/>
                    <a:lstStyle/>
                    <a:p>
                      <a:r>
                        <a:rPr lang="en-US" sz="1800" b="1" dirty="0" err="1"/>
                        <a:t>e.since</a:t>
                      </a:r>
                      <a:endParaRPr lang="en-CH" sz="1800" b="1" dirty="0"/>
                    </a:p>
                  </a:txBody>
                  <a:tcPr>
                    <a:solidFill>
                      <a:srgbClr val="00B0F0"/>
                    </a:solidFill>
                  </a:tcPr>
                </a:tc>
                <a:extLst>
                  <a:ext uri="{0D108BD9-81ED-4DB2-BD59-A6C34878D82A}">
                    <a16:rowId xmlns:a16="http://schemas.microsoft.com/office/drawing/2014/main" val="2201619559"/>
                  </a:ext>
                </a:extLst>
              </a:tr>
              <a:tr h="274752">
                <a:tc>
                  <a:txBody>
                    <a:bodyPr/>
                    <a:lstStyle/>
                    <a:p>
                      <a:r>
                        <a:rPr lang="en-US" sz="1600" dirty="0"/>
                        <a:t>0</a:t>
                      </a:r>
                      <a:endParaRPr lang="en-CH" sz="1600" dirty="0"/>
                    </a:p>
                  </a:txBody>
                  <a:tcPr>
                    <a:solidFill>
                      <a:srgbClr val="00B0F0"/>
                    </a:solidFill>
                  </a:tcPr>
                </a:tc>
                <a:tc>
                  <a:txBody>
                    <a:bodyPr/>
                    <a:lstStyle/>
                    <a:p>
                      <a:r>
                        <a:rPr lang="en-US" sz="1600" dirty="0"/>
                        <a:t>2003</a:t>
                      </a:r>
                      <a:endParaRPr lang="en-CH" sz="1600" dirty="0"/>
                    </a:p>
                  </a:txBody>
                  <a:tcPr>
                    <a:solidFill>
                      <a:srgbClr val="00B0F0"/>
                    </a:solidFill>
                  </a:tcPr>
                </a:tc>
                <a:extLst>
                  <a:ext uri="{0D108BD9-81ED-4DB2-BD59-A6C34878D82A}">
                    <a16:rowId xmlns:a16="http://schemas.microsoft.com/office/drawing/2014/main" val="1062146285"/>
                  </a:ext>
                </a:extLst>
              </a:tr>
            </a:tbl>
          </a:graphicData>
        </a:graphic>
      </p:graphicFrame>
      <p:graphicFrame>
        <p:nvGraphicFramePr>
          <p:cNvPr id="55" name="Table 4">
            <a:extLst>
              <a:ext uri="{FF2B5EF4-FFF2-40B4-BE49-F238E27FC236}">
                <a16:creationId xmlns:a16="http://schemas.microsoft.com/office/drawing/2014/main" id="{9246E391-F906-9FF9-AC6F-3C4C467AECBC}"/>
              </a:ext>
            </a:extLst>
          </p:cNvPr>
          <p:cNvGraphicFramePr>
            <a:graphicFrameLocks noGrp="1"/>
          </p:cNvGraphicFramePr>
          <p:nvPr>
            <p:extLst>
              <p:ext uri="{D42A27DB-BD31-4B8C-83A1-F6EECF244321}">
                <p14:modId xmlns:p14="http://schemas.microsoft.com/office/powerpoint/2010/main" val="3516552874"/>
              </p:ext>
            </p:extLst>
          </p:nvPr>
        </p:nvGraphicFramePr>
        <p:xfrm>
          <a:off x="9882343" y="3888935"/>
          <a:ext cx="1623857" cy="701040"/>
        </p:xfrm>
        <a:graphic>
          <a:graphicData uri="http://schemas.openxmlformats.org/drawingml/2006/table">
            <a:tbl>
              <a:tblPr firstRow="1" bandRow="1">
                <a:tableStyleId>{5C22544A-7EE6-4342-B048-85BDC9FD1C3A}</a:tableStyleId>
              </a:tblPr>
              <a:tblGrid>
                <a:gridCol w="687101">
                  <a:extLst>
                    <a:ext uri="{9D8B030D-6E8A-4147-A177-3AD203B41FA5}">
                      <a16:colId xmlns:a16="http://schemas.microsoft.com/office/drawing/2014/main" val="1168914848"/>
                    </a:ext>
                  </a:extLst>
                </a:gridCol>
                <a:gridCol w="936756">
                  <a:extLst>
                    <a:ext uri="{9D8B030D-6E8A-4147-A177-3AD203B41FA5}">
                      <a16:colId xmlns:a16="http://schemas.microsoft.com/office/drawing/2014/main" val="3479642457"/>
                    </a:ext>
                  </a:extLst>
                </a:gridCol>
              </a:tblGrid>
              <a:tr h="304800">
                <a:tc>
                  <a:txBody>
                    <a:bodyPr/>
                    <a:lstStyle/>
                    <a:p>
                      <a:r>
                        <a:rPr lang="en-US" sz="1800" b="1" dirty="0" err="1"/>
                        <a:t>c.vid</a:t>
                      </a:r>
                      <a:endParaRPr lang="en-CH" sz="1800" b="1" dirty="0"/>
                    </a:p>
                  </a:txBody>
                  <a:tcPr>
                    <a:solidFill>
                      <a:srgbClr val="00B0F0"/>
                    </a:solidFill>
                  </a:tcPr>
                </a:tc>
                <a:tc>
                  <a:txBody>
                    <a:bodyPr/>
                    <a:lstStyle/>
                    <a:p>
                      <a:r>
                        <a:rPr lang="en-US" sz="1800" b="1" dirty="0" err="1"/>
                        <a:t>c.brand</a:t>
                      </a:r>
                      <a:endParaRPr lang="en-CH" sz="1800" b="1" dirty="0"/>
                    </a:p>
                  </a:txBody>
                  <a:tcPr>
                    <a:solidFill>
                      <a:srgbClr val="00B0F0"/>
                    </a:solidFill>
                  </a:tcPr>
                </a:tc>
                <a:extLst>
                  <a:ext uri="{0D108BD9-81ED-4DB2-BD59-A6C34878D82A}">
                    <a16:rowId xmlns:a16="http://schemas.microsoft.com/office/drawing/2014/main" val="2201619559"/>
                  </a:ext>
                </a:extLst>
              </a:tr>
              <a:tr h="274752">
                <a:tc>
                  <a:txBody>
                    <a:bodyPr/>
                    <a:lstStyle/>
                    <a:p>
                      <a:r>
                        <a:rPr lang="en-US" sz="1600" dirty="0"/>
                        <a:t>1</a:t>
                      </a:r>
                      <a:endParaRPr lang="en-CH" sz="1600" dirty="0"/>
                    </a:p>
                  </a:txBody>
                  <a:tcPr>
                    <a:solidFill>
                      <a:srgbClr val="00B0F0"/>
                    </a:solidFill>
                  </a:tcPr>
                </a:tc>
                <a:tc>
                  <a:txBody>
                    <a:bodyPr/>
                    <a:lstStyle/>
                    <a:p>
                      <a:r>
                        <a:rPr lang="en-US" sz="1600" dirty="0"/>
                        <a:t>VW</a:t>
                      </a:r>
                      <a:endParaRPr lang="en-CH" sz="1600" dirty="0"/>
                    </a:p>
                  </a:txBody>
                  <a:tcPr>
                    <a:solidFill>
                      <a:srgbClr val="00B0F0"/>
                    </a:solidFill>
                  </a:tcPr>
                </a:tc>
                <a:extLst>
                  <a:ext uri="{0D108BD9-81ED-4DB2-BD59-A6C34878D82A}">
                    <a16:rowId xmlns:a16="http://schemas.microsoft.com/office/drawing/2014/main" val="1062146285"/>
                  </a:ext>
                </a:extLst>
              </a:tr>
            </a:tbl>
          </a:graphicData>
        </a:graphic>
      </p:graphicFrame>
      <p:sp>
        <p:nvSpPr>
          <p:cNvPr id="56" name="ZoneTexte 111">
            <a:extLst>
              <a:ext uri="{FF2B5EF4-FFF2-40B4-BE49-F238E27FC236}">
                <a16:creationId xmlns:a16="http://schemas.microsoft.com/office/drawing/2014/main" id="{E48A9011-F6DF-A0C0-3BB6-186F7B55B14D}"/>
              </a:ext>
            </a:extLst>
          </p:cNvPr>
          <p:cNvSpPr txBox="1"/>
          <p:nvPr/>
        </p:nvSpPr>
        <p:spPr>
          <a:xfrm>
            <a:off x="8111308" y="4594797"/>
            <a:ext cx="1927406" cy="338554"/>
          </a:xfrm>
          <a:prstGeom prst="rect">
            <a:avLst/>
          </a:prstGeom>
          <a:noFill/>
        </p:spPr>
        <p:txBody>
          <a:bodyPr wrap="square" rtlCol="0">
            <a:spAutoFit/>
          </a:bodyPr>
          <a:lstStyle/>
          <a:p>
            <a:r>
              <a:rPr lang="en-US" sz="1600" b="1" dirty="0">
                <a:solidFill>
                  <a:srgbClr val="C00000"/>
                </a:solidFill>
              </a:rPr>
              <a:t>Caches</a:t>
            </a:r>
          </a:p>
        </p:txBody>
      </p:sp>
      <p:sp>
        <p:nvSpPr>
          <p:cNvPr id="57" name="Arrow: Right 43">
            <a:extLst>
              <a:ext uri="{FF2B5EF4-FFF2-40B4-BE49-F238E27FC236}">
                <a16:creationId xmlns:a16="http://schemas.microsoft.com/office/drawing/2014/main" id="{A7E22EC5-81C4-D155-EA25-5AF1EBA957CD}"/>
              </a:ext>
            </a:extLst>
          </p:cNvPr>
          <p:cNvSpPr/>
          <p:nvPr/>
        </p:nvSpPr>
        <p:spPr>
          <a:xfrm rot="10800000">
            <a:off x="2918036" y="4725808"/>
            <a:ext cx="478213" cy="30108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800"/>
          </a:p>
        </p:txBody>
      </p:sp>
      <p:graphicFrame>
        <p:nvGraphicFramePr>
          <p:cNvPr id="58" name="Table 4">
            <a:extLst>
              <a:ext uri="{FF2B5EF4-FFF2-40B4-BE49-F238E27FC236}">
                <a16:creationId xmlns:a16="http://schemas.microsoft.com/office/drawing/2014/main" id="{B25842DC-7BEF-D071-1031-70BF40B62C09}"/>
              </a:ext>
            </a:extLst>
          </p:cNvPr>
          <p:cNvGraphicFramePr>
            <a:graphicFrameLocks noGrp="1"/>
          </p:cNvGraphicFramePr>
          <p:nvPr>
            <p:extLst>
              <p:ext uri="{D42A27DB-BD31-4B8C-83A1-F6EECF244321}">
                <p14:modId xmlns:p14="http://schemas.microsoft.com/office/powerpoint/2010/main" val="2336619813"/>
              </p:ext>
            </p:extLst>
          </p:nvPr>
        </p:nvGraphicFramePr>
        <p:xfrm>
          <a:off x="51841" y="4511669"/>
          <a:ext cx="2795206" cy="862763"/>
        </p:xfrm>
        <a:graphic>
          <a:graphicData uri="http://schemas.openxmlformats.org/drawingml/2006/table">
            <a:tbl>
              <a:tblPr firstRow="1" bandRow="1">
                <a:tableStyleId>{5C22544A-7EE6-4342-B048-85BDC9FD1C3A}</a:tableStyleId>
              </a:tblPr>
              <a:tblGrid>
                <a:gridCol w="933863">
                  <a:extLst>
                    <a:ext uri="{9D8B030D-6E8A-4147-A177-3AD203B41FA5}">
                      <a16:colId xmlns:a16="http://schemas.microsoft.com/office/drawing/2014/main" val="1168914848"/>
                    </a:ext>
                  </a:extLst>
                </a:gridCol>
                <a:gridCol w="881864">
                  <a:extLst>
                    <a:ext uri="{9D8B030D-6E8A-4147-A177-3AD203B41FA5}">
                      <a16:colId xmlns:a16="http://schemas.microsoft.com/office/drawing/2014/main" val="3479642457"/>
                    </a:ext>
                  </a:extLst>
                </a:gridCol>
                <a:gridCol w="979479">
                  <a:extLst>
                    <a:ext uri="{9D8B030D-6E8A-4147-A177-3AD203B41FA5}">
                      <a16:colId xmlns:a16="http://schemas.microsoft.com/office/drawing/2014/main" val="74338408"/>
                    </a:ext>
                  </a:extLst>
                </a:gridCol>
              </a:tblGrid>
              <a:tr h="527483">
                <a:tc>
                  <a:txBody>
                    <a:bodyPr/>
                    <a:lstStyle/>
                    <a:p>
                      <a:r>
                        <a:rPr lang="en-US" sz="1800" b="1" dirty="0"/>
                        <a:t>p.name</a:t>
                      </a:r>
                      <a:endParaRPr lang="en-CH" sz="1800" b="1" dirty="0"/>
                    </a:p>
                  </a:txBody>
                  <a:tcPr>
                    <a:solidFill>
                      <a:srgbClr val="FFC000"/>
                    </a:solidFill>
                  </a:tcPr>
                </a:tc>
                <a:tc>
                  <a:txBody>
                    <a:bodyPr/>
                    <a:lstStyle/>
                    <a:p>
                      <a:r>
                        <a:rPr lang="en-US" sz="1800" b="1" dirty="0" err="1"/>
                        <a:t>e.since</a:t>
                      </a:r>
                      <a:endParaRPr lang="en-CH" sz="1800" b="1" dirty="0"/>
                    </a:p>
                  </a:txBody>
                  <a:tcPr>
                    <a:solidFill>
                      <a:srgbClr val="FFC000"/>
                    </a:solidFill>
                  </a:tcPr>
                </a:tc>
                <a:tc>
                  <a:txBody>
                    <a:bodyPr/>
                    <a:lstStyle/>
                    <a:p>
                      <a:r>
                        <a:rPr lang="en-US" sz="1800" b="1" dirty="0" err="1"/>
                        <a:t>c.brand</a:t>
                      </a:r>
                      <a:endParaRPr lang="en-CH" sz="1800" b="1" dirty="0"/>
                    </a:p>
                  </a:txBody>
                  <a:tcPr>
                    <a:solidFill>
                      <a:srgbClr val="FFC000"/>
                    </a:solidFill>
                  </a:tcPr>
                </a:tc>
                <a:extLst>
                  <a:ext uri="{0D108BD9-81ED-4DB2-BD59-A6C34878D82A}">
                    <a16:rowId xmlns:a16="http://schemas.microsoft.com/office/drawing/2014/main" val="2201619559"/>
                  </a:ext>
                </a:extLst>
              </a:tr>
              <a:tr h="275037">
                <a:tc>
                  <a:txBody>
                    <a:bodyPr/>
                    <a:lstStyle/>
                    <a:p>
                      <a:r>
                        <a:rPr lang="en-US" sz="1600" dirty="0"/>
                        <a:t>John</a:t>
                      </a:r>
                      <a:endParaRPr lang="en-CH" sz="1600" dirty="0"/>
                    </a:p>
                  </a:txBody>
                  <a:tcPr>
                    <a:solidFill>
                      <a:srgbClr val="FFC000"/>
                    </a:solidFill>
                  </a:tcPr>
                </a:tc>
                <a:tc>
                  <a:txBody>
                    <a:bodyPr/>
                    <a:lstStyle/>
                    <a:p>
                      <a:r>
                        <a:rPr lang="en-US" sz="1600" dirty="0"/>
                        <a:t>2003</a:t>
                      </a:r>
                      <a:endParaRPr lang="en-CH" sz="1600" dirty="0"/>
                    </a:p>
                  </a:txBody>
                  <a:tcPr>
                    <a:solidFill>
                      <a:srgbClr val="FFC000"/>
                    </a:solidFill>
                  </a:tcPr>
                </a:tc>
                <a:tc>
                  <a:txBody>
                    <a:bodyPr/>
                    <a:lstStyle/>
                    <a:p>
                      <a:r>
                        <a:rPr lang="en-US" sz="1600" dirty="0"/>
                        <a:t>VW</a:t>
                      </a:r>
                      <a:endParaRPr lang="en-CH" sz="1600" dirty="0"/>
                    </a:p>
                  </a:txBody>
                  <a:tcPr>
                    <a:solidFill>
                      <a:srgbClr val="FFC000"/>
                    </a:solidFill>
                  </a:tcPr>
                </a:tc>
                <a:extLst>
                  <a:ext uri="{0D108BD9-81ED-4DB2-BD59-A6C34878D82A}">
                    <a16:rowId xmlns:a16="http://schemas.microsoft.com/office/drawing/2014/main" val="1062146285"/>
                  </a:ext>
                </a:extLst>
              </a:tr>
            </a:tbl>
          </a:graphicData>
        </a:graphic>
      </p:graphicFrame>
      <p:sp>
        <p:nvSpPr>
          <p:cNvPr id="59" name="Flèche vers le bas 114">
            <a:extLst>
              <a:ext uri="{FF2B5EF4-FFF2-40B4-BE49-F238E27FC236}">
                <a16:creationId xmlns:a16="http://schemas.microsoft.com/office/drawing/2014/main" id="{416810EB-975C-BA71-0AE3-AA90645CF633}"/>
              </a:ext>
            </a:extLst>
          </p:cNvPr>
          <p:cNvSpPr/>
          <p:nvPr/>
        </p:nvSpPr>
        <p:spPr>
          <a:xfrm rot="1187738" flipH="1">
            <a:off x="4550915" y="2080539"/>
            <a:ext cx="149725" cy="1082128"/>
          </a:xfrm>
          <a:prstGeom prst="downArrow">
            <a:avLst>
              <a:gd name="adj1" fmla="val 26257"/>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Arrow: Left-Right 36">
            <a:extLst>
              <a:ext uri="{FF2B5EF4-FFF2-40B4-BE49-F238E27FC236}">
                <a16:creationId xmlns:a16="http://schemas.microsoft.com/office/drawing/2014/main" id="{02D5572E-9129-5578-B129-222CAA469CF4}"/>
              </a:ext>
            </a:extLst>
          </p:cNvPr>
          <p:cNvSpPr/>
          <p:nvPr/>
        </p:nvSpPr>
        <p:spPr>
          <a:xfrm rot="1189372" flipV="1">
            <a:off x="5672925" y="3892226"/>
            <a:ext cx="758011" cy="169170"/>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800"/>
          </a:p>
        </p:txBody>
      </p:sp>
      <p:cxnSp>
        <p:nvCxnSpPr>
          <p:cNvPr id="61" name="Straight Connector 60">
            <a:extLst>
              <a:ext uri="{FF2B5EF4-FFF2-40B4-BE49-F238E27FC236}">
                <a16:creationId xmlns:a16="http://schemas.microsoft.com/office/drawing/2014/main" id="{77782678-78DA-21C4-ED06-0D2102E7F336}"/>
              </a:ext>
            </a:extLst>
          </p:cNvPr>
          <p:cNvCxnSpPr/>
          <p:nvPr/>
        </p:nvCxnSpPr>
        <p:spPr>
          <a:xfrm>
            <a:off x="3371847" y="5025762"/>
            <a:ext cx="8328123"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98CDF18C-7514-56F3-726D-0364599F8185}"/>
              </a:ext>
            </a:extLst>
          </p:cNvPr>
          <p:cNvSpPr txBox="1"/>
          <p:nvPr/>
        </p:nvSpPr>
        <p:spPr>
          <a:xfrm flipH="1">
            <a:off x="6346392" y="5053373"/>
            <a:ext cx="3309960" cy="461665"/>
          </a:xfrm>
          <a:prstGeom prst="rect">
            <a:avLst/>
          </a:prstGeom>
          <a:noFill/>
        </p:spPr>
        <p:txBody>
          <a:bodyPr wrap="square" rtlCol="0">
            <a:spAutoFit/>
          </a:bodyPr>
          <a:lstStyle/>
          <a:p>
            <a:r>
              <a:rPr lang="en-US" b="1" u="sng" dirty="0"/>
              <a:t>Data Storage Layer</a:t>
            </a:r>
            <a:endParaRPr lang="en-CH" b="1" u="sng" dirty="0"/>
          </a:p>
        </p:txBody>
      </p:sp>
      <p:cxnSp>
        <p:nvCxnSpPr>
          <p:cNvPr id="63" name="Straight Connector 62">
            <a:extLst>
              <a:ext uri="{FF2B5EF4-FFF2-40B4-BE49-F238E27FC236}">
                <a16:creationId xmlns:a16="http://schemas.microsoft.com/office/drawing/2014/main" id="{2F259C48-235A-B971-CC09-2FF6A2CB3D2F}"/>
              </a:ext>
            </a:extLst>
          </p:cNvPr>
          <p:cNvCxnSpPr/>
          <p:nvPr/>
        </p:nvCxnSpPr>
        <p:spPr>
          <a:xfrm>
            <a:off x="3494574" y="2209800"/>
            <a:ext cx="8164026"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64" name="ZoneTexte 89">
            <a:extLst>
              <a:ext uri="{FF2B5EF4-FFF2-40B4-BE49-F238E27FC236}">
                <a16:creationId xmlns:a16="http://schemas.microsoft.com/office/drawing/2014/main" id="{60F38118-93A2-9DF1-D3CE-AFF63D3ECD1F}"/>
              </a:ext>
            </a:extLst>
          </p:cNvPr>
          <p:cNvSpPr txBox="1"/>
          <p:nvPr/>
        </p:nvSpPr>
        <p:spPr>
          <a:xfrm>
            <a:off x="5798547" y="2209800"/>
            <a:ext cx="4599244" cy="461665"/>
          </a:xfrm>
          <a:prstGeom prst="rect">
            <a:avLst/>
          </a:prstGeom>
          <a:noFill/>
        </p:spPr>
        <p:txBody>
          <a:bodyPr wrap="square" rtlCol="0">
            <a:spAutoFit/>
          </a:bodyPr>
          <a:lstStyle/>
          <a:p>
            <a:r>
              <a:rPr lang="en-US" b="1" u="sng" dirty="0"/>
              <a:t>Graph Projection Cache Manager</a:t>
            </a:r>
          </a:p>
        </p:txBody>
      </p:sp>
      <p:sp>
        <p:nvSpPr>
          <p:cNvPr id="65" name="Oval 64">
            <a:extLst>
              <a:ext uri="{FF2B5EF4-FFF2-40B4-BE49-F238E27FC236}">
                <a16:creationId xmlns:a16="http://schemas.microsoft.com/office/drawing/2014/main" id="{09A9B9BB-3D3B-61B3-1E98-86911550F2EF}"/>
              </a:ext>
            </a:extLst>
          </p:cNvPr>
          <p:cNvSpPr/>
          <p:nvPr/>
        </p:nvSpPr>
        <p:spPr>
          <a:xfrm>
            <a:off x="3000122" y="2572646"/>
            <a:ext cx="256942" cy="217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1</a:t>
            </a:r>
            <a:endParaRPr lang="en-CH" sz="1400" dirty="0"/>
          </a:p>
        </p:txBody>
      </p:sp>
      <p:sp>
        <p:nvSpPr>
          <p:cNvPr id="66" name="Oval 65">
            <a:extLst>
              <a:ext uri="{FF2B5EF4-FFF2-40B4-BE49-F238E27FC236}">
                <a16:creationId xmlns:a16="http://schemas.microsoft.com/office/drawing/2014/main" id="{39216905-63A1-B808-1740-08005C1B24D7}"/>
              </a:ext>
            </a:extLst>
          </p:cNvPr>
          <p:cNvSpPr/>
          <p:nvPr/>
        </p:nvSpPr>
        <p:spPr>
          <a:xfrm>
            <a:off x="7744430" y="1107933"/>
            <a:ext cx="256942" cy="217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2</a:t>
            </a:r>
            <a:endParaRPr lang="en-CH" sz="1400" dirty="0"/>
          </a:p>
        </p:txBody>
      </p:sp>
      <p:sp>
        <p:nvSpPr>
          <p:cNvPr id="67" name="Oval 66">
            <a:extLst>
              <a:ext uri="{FF2B5EF4-FFF2-40B4-BE49-F238E27FC236}">
                <a16:creationId xmlns:a16="http://schemas.microsoft.com/office/drawing/2014/main" id="{ADE36290-7101-BC54-6FA9-3E6AAF8404FA}"/>
              </a:ext>
            </a:extLst>
          </p:cNvPr>
          <p:cNvSpPr/>
          <p:nvPr/>
        </p:nvSpPr>
        <p:spPr>
          <a:xfrm>
            <a:off x="5181600" y="1077564"/>
            <a:ext cx="256942" cy="217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3</a:t>
            </a:r>
            <a:endParaRPr lang="en-CH" sz="1400" dirty="0"/>
          </a:p>
        </p:txBody>
      </p:sp>
      <p:sp>
        <p:nvSpPr>
          <p:cNvPr id="68" name="Rectangle 67">
            <a:extLst>
              <a:ext uri="{FF2B5EF4-FFF2-40B4-BE49-F238E27FC236}">
                <a16:creationId xmlns:a16="http://schemas.microsoft.com/office/drawing/2014/main" id="{A5C46DFA-943E-B1BE-B71A-5D5AA2DC0762}"/>
              </a:ext>
            </a:extLst>
          </p:cNvPr>
          <p:cNvSpPr/>
          <p:nvPr/>
        </p:nvSpPr>
        <p:spPr>
          <a:xfrm>
            <a:off x="3529693" y="2057400"/>
            <a:ext cx="67889" cy="39623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sz="1800"/>
          </a:p>
        </p:txBody>
      </p:sp>
      <p:sp>
        <p:nvSpPr>
          <p:cNvPr id="69" name="Arrow: Bent 68">
            <a:extLst>
              <a:ext uri="{FF2B5EF4-FFF2-40B4-BE49-F238E27FC236}">
                <a16:creationId xmlns:a16="http://schemas.microsoft.com/office/drawing/2014/main" id="{A665D712-4E7D-0474-1C6C-08B98EB3BD69}"/>
              </a:ext>
            </a:extLst>
          </p:cNvPr>
          <p:cNvSpPr/>
          <p:nvPr/>
        </p:nvSpPr>
        <p:spPr>
          <a:xfrm>
            <a:off x="3520028" y="1752600"/>
            <a:ext cx="366172" cy="318389"/>
          </a:xfrm>
          <a:prstGeom prst="bentArrow">
            <a:avLst>
              <a:gd name="adj1" fmla="val 25000"/>
              <a:gd name="adj2" fmla="val 25000"/>
              <a:gd name="adj3" fmla="val 25000"/>
              <a:gd name="adj4" fmla="val 437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sz="1800">
              <a:solidFill>
                <a:schemeClr val="tx1"/>
              </a:solidFill>
            </a:endParaRPr>
          </a:p>
        </p:txBody>
      </p:sp>
      <p:sp>
        <p:nvSpPr>
          <p:cNvPr id="70" name="Oval 69">
            <a:extLst>
              <a:ext uri="{FF2B5EF4-FFF2-40B4-BE49-F238E27FC236}">
                <a16:creationId xmlns:a16="http://schemas.microsoft.com/office/drawing/2014/main" id="{01B00701-B750-381C-85D6-A5A661609ABF}"/>
              </a:ext>
            </a:extLst>
          </p:cNvPr>
          <p:cNvSpPr/>
          <p:nvPr/>
        </p:nvSpPr>
        <p:spPr>
          <a:xfrm>
            <a:off x="3519576" y="2514600"/>
            <a:ext cx="595224" cy="301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4a</a:t>
            </a:r>
            <a:endParaRPr lang="en-CH" sz="1400" dirty="0"/>
          </a:p>
        </p:txBody>
      </p:sp>
      <p:sp>
        <p:nvSpPr>
          <p:cNvPr id="71" name="Oval 70">
            <a:extLst>
              <a:ext uri="{FF2B5EF4-FFF2-40B4-BE49-F238E27FC236}">
                <a16:creationId xmlns:a16="http://schemas.microsoft.com/office/drawing/2014/main" id="{C66485C7-D95F-10C3-2D7F-0CFCB5326D74}"/>
              </a:ext>
            </a:extLst>
          </p:cNvPr>
          <p:cNvSpPr/>
          <p:nvPr/>
        </p:nvSpPr>
        <p:spPr>
          <a:xfrm>
            <a:off x="4736621" y="2558957"/>
            <a:ext cx="673579" cy="336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4b</a:t>
            </a:r>
            <a:endParaRPr lang="en-CH" sz="1400" dirty="0"/>
          </a:p>
        </p:txBody>
      </p:sp>
      <p:sp>
        <p:nvSpPr>
          <p:cNvPr id="72" name="Oval 71">
            <a:extLst>
              <a:ext uri="{FF2B5EF4-FFF2-40B4-BE49-F238E27FC236}">
                <a16:creationId xmlns:a16="http://schemas.microsoft.com/office/drawing/2014/main" id="{057472A2-2ED9-697C-0CF9-E7F165A5B6A4}"/>
              </a:ext>
            </a:extLst>
          </p:cNvPr>
          <p:cNvSpPr/>
          <p:nvPr/>
        </p:nvSpPr>
        <p:spPr>
          <a:xfrm>
            <a:off x="3079192" y="5025762"/>
            <a:ext cx="256942" cy="217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5</a:t>
            </a:r>
            <a:endParaRPr lang="en-CH" sz="1200" dirty="0"/>
          </a:p>
        </p:txBody>
      </p:sp>
      <p:sp>
        <p:nvSpPr>
          <p:cNvPr id="73" name="Rectangle 72">
            <a:extLst>
              <a:ext uri="{FF2B5EF4-FFF2-40B4-BE49-F238E27FC236}">
                <a16:creationId xmlns:a16="http://schemas.microsoft.com/office/drawing/2014/main" id="{F7A4F56E-9A35-3D95-3C38-12C1C23CAFA2}"/>
              </a:ext>
            </a:extLst>
          </p:cNvPr>
          <p:cNvSpPr/>
          <p:nvPr/>
        </p:nvSpPr>
        <p:spPr>
          <a:xfrm>
            <a:off x="3636303" y="722187"/>
            <a:ext cx="2602424" cy="2569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Traversal Logic</a:t>
            </a:r>
            <a:endParaRPr lang="en-CH" sz="1600" b="1" dirty="0"/>
          </a:p>
        </p:txBody>
      </p:sp>
      <p:sp>
        <p:nvSpPr>
          <p:cNvPr id="74" name="Arrow: Left-Right 73">
            <a:extLst>
              <a:ext uri="{FF2B5EF4-FFF2-40B4-BE49-F238E27FC236}">
                <a16:creationId xmlns:a16="http://schemas.microsoft.com/office/drawing/2014/main" id="{5260862E-57CF-C567-7C9C-4FAF3ABD241F}"/>
              </a:ext>
            </a:extLst>
          </p:cNvPr>
          <p:cNvSpPr/>
          <p:nvPr/>
        </p:nvSpPr>
        <p:spPr>
          <a:xfrm>
            <a:off x="6443421" y="851586"/>
            <a:ext cx="2876077" cy="195262"/>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800" dirty="0"/>
          </a:p>
        </p:txBody>
      </p:sp>
    </p:spTree>
    <p:extLst>
      <p:ext uri="{BB962C8B-B14F-4D97-AF65-F5344CB8AC3E}">
        <p14:creationId xmlns:p14="http://schemas.microsoft.com/office/powerpoint/2010/main" val="108749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AE1124B1-C678-1343-84F2-2797BA933B00}"/>
              </a:ext>
            </a:extLst>
          </p:cNvPr>
          <p:cNvSpPr>
            <a:spLocks noGrp="1"/>
          </p:cNvSpPr>
          <p:nvPr>
            <p:ph type="title"/>
          </p:nvPr>
        </p:nvSpPr>
        <p:spPr/>
        <p:txBody>
          <a:bodyPr/>
          <a:lstStyle/>
          <a:p>
            <a:r>
              <a:rPr lang="fr-FR" dirty="0"/>
              <a:t>   </a:t>
            </a:r>
          </a:p>
        </p:txBody>
      </p:sp>
      <p:sp>
        <p:nvSpPr>
          <p:cNvPr id="20" name="TextShape 6">
            <a:extLst>
              <a:ext uri="{FF2B5EF4-FFF2-40B4-BE49-F238E27FC236}">
                <a16:creationId xmlns:a16="http://schemas.microsoft.com/office/drawing/2014/main" id="{B468614B-4D42-0A40-A0BA-F3A6E990F06E}"/>
              </a:ext>
            </a:extLst>
          </p:cNvPr>
          <p:cNvSpPr txBox="1"/>
          <p:nvPr/>
        </p:nvSpPr>
        <p:spPr>
          <a:xfrm>
            <a:off x="238982" y="294568"/>
            <a:ext cx="10670760" cy="822600"/>
          </a:xfrm>
          <a:prstGeom prst="rect">
            <a:avLst/>
          </a:prstGeom>
          <a:noFill/>
          <a:ln>
            <a:noFill/>
          </a:ln>
        </p:spPr>
        <p:txBody>
          <a:bodyPr lIns="0" tIns="0" rIns="0" bIns="0" anchor="b"/>
          <a:lstStyle/>
          <a:p>
            <a:pPr>
              <a:lnSpc>
                <a:spcPct val="95000"/>
              </a:lnSpc>
            </a:pPr>
            <a:r>
              <a:rPr lang="en-US" sz="3200" b="1" strike="noStrike" spc="-1" dirty="0">
                <a:solidFill>
                  <a:srgbClr val="312D2A"/>
                </a:solidFill>
                <a:latin typeface="Oracle Sans"/>
              </a:rPr>
              <a:t>1. Caching</a:t>
            </a:r>
            <a:endParaRPr lang="en-US" sz="3200" b="0" strike="noStrike" spc="-1" dirty="0">
              <a:solidFill>
                <a:srgbClr val="312D2A"/>
              </a:solidFill>
              <a:latin typeface="Oracle Sans"/>
            </a:endParaRPr>
          </a:p>
        </p:txBody>
      </p:sp>
      <p:sp>
        <p:nvSpPr>
          <p:cNvPr id="9" name="TextShape 2">
            <a:extLst>
              <a:ext uri="{FF2B5EF4-FFF2-40B4-BE49-F238E27FC236}">
                <a16:creationId xmlns:a16="http://schemas.microsoft.com/office/drawing/2014/main" id="{9D9865D4-53BC-0745-AEB3-B55793F461E2}"/>
              </a:ext>
            </a:extLst>
          </p:cNvPr>
          <p:cNvSpPr txBox="1"/>
          <p:nvPr/>
        </p:nvSpPr>
        <p:spPr>
          <a:xfrm>
            <a:off x="762120" y="6423840"/>
            <a:ext cx="365400" cy="365400"/>
          </a:xfrm>
          <a:prstGeom prst="rect">
            <a:avLst/>
          </a:prstGeom>
          <a:noFill/>
          <a:ln>
            <a:noFill/>
          </a:ln>
        </p:spPr>
        <p:txBody>
          <a:bodyPr lIns="0" tIns="0" rIns="0" bIns="0" anchor="ctr"/>
          <a:lstStyle/>
          <a:p>
            <a:pPr>
              <a:lnSpc>
                <a:spcPct val="100000"/>
              </a:lnSpc>
            </a:pPr>
            <a:fld id="{7A172CFC-F621-4BC6-BA43-7EBBC6D12D57}" type="slidenum">
              <a:rPr lang="en-US" sz="1000" b="0" strike="noStrike" spc="-1">
                <a:solidFill>
                  <a:srgbClr val="8B8580"/>
                </a:solidFill>
                <a:latin typeface="Oracle Sans"/>
              </a:rPr>
              <a:t>6</a:t>
            </a:fld>
            <a:endParaRPr lang="en-US" sz="1000" b="0" strike="noStrike" spc="-1">
              <a:latin typeface="Times New Roman"/>
            </a:endParaRPr>
          </a:p>
        </p:txBody>
      </p:sp>
      <p:sp>
        <p:nvSpPr>
          <p:cNvPr id="2" name="Rectangle 1">
            <a:extLst>
              <a:ext uri="{FF2B5EF4-FFF2-40B4-BE49-F238E27FC236}">
                <a16:creationId xmlns:a16="http://schemas.microsoft.com/office/drawing/2014/main" id="{8F758139-E796-466F-8E9D-1FDE1577533A}"/>
              </a:ext>
            </a:extLst>
          </p:cNvPr>
          <p:cNvSpPr/>
          <p:nvPr/>
        </p:nvSpPr>
        <p:spPr>
          <a:xfrm>
            <a:off x="8049781" y="1501377"/>
            <a:ext cx="1600249" cy="668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Inspect</a:t>
            </a:r>
            <a:br>
              <a:rPr lang="en-US" sz="2200" dirty="0"/>
            </a:br>
            <a:r>
              <a:rPr lang="en-US" sz="2200" dirty="0"/>
              <a:t>Cache</a:t>
            </a:r>
            <a:endParaRPr lang="en-CH" sz="2200" dirty="0"/>
          </a:p>
        </p:txBody>
      </p:sp>
      <p:sp>
        <p:nvSpPr>
          <p:cNvPr id="3" name="Arrow: Down 2">
            <a:extLst>
              <a:ext uri="{FF2B5EF4-FFF2-40B4-BE49-F238E27FC236}">
                <a16:creationId xmlns:a16="http://schemas.microsoft.com/office/drawing/2014/main" id="{6534CE95-922C-4E36-A354-5F3B5E399AFE}"/>
              </a:ext>
            </a:extLst>
          </p:cNvPr>
          <p:cNvSpPr/>
          <p:nvPr/>
        </p:nvSpPr>
        <p:spPr>
          <a:xfrm rot="2478880">
            <a:off x="8086263" y="2030168"/>
            <a:ext cx="231060" cy="162372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200"/>
          </a:p>
        </p:txBody>
      </p:sp>
      <p:sp>
        <p:nvSpPr>
          <p:cNvPr id="11" name="Rectangle 10">
            <a:extLst>
              <a:ext uri="{FF2B5EF4-FFF2-40B4-BE49-F238E27FC236}">
                <a16:creationId xmlns:a16="http://schemas.microsoft.com/office/drawing/2014/main" id="{62E11EE2-B2E2-4D6D-AF12-5234C99664ED}"/>
              </a:ext>
            </a:extLst>
          </p:cNvPr>
          <p:cNvSpPr/>
          <p:nvPr/>
        </p:nvSpPr>
        <p:spPr>
          <a:xfrm>
            <a:off x="6487730" y="3528085"/>
            <a:ext cx="1905000" cy="8402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Materialize Paths</a:t>
            </a:r>
            <a:endParaRPr lang="en-CH" sz="2200" dirty="0"/>
          </a:p>
        </p:txBody>
      </p:sp>
      <p:sp>
        <p:nvSpPr>
          <p:cNvPr id="13" name="Rectangle 12">
            <a:extLst>
              <a:ext uri="{FF2B5EF4-FFF2-40B4-BE49-F238E27FC236}">
                <a16:creationId xmlns:a16="http://schemas.microsoft.com/office/drawing/2014/main" id="{5E2F35FD-1879-423F-A35B-373CE5EC29FC}"/>
              </a:ext>
            </a:extLst>
          </p:cNvPr>
          <p:cNvSpPr/>
          <p:nvPr/>
        </p:nvSpPr>
        <p:spPr>
          <a:xfrm>
            <a:off x="9293908" y="3438386"/>
            <a:ext cx="2698633" cy="8924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Lazy Materialization</a:t>
            </a:r>
            <a:endParaRPr lang="en-CH" sz="2200" dirty="0"/>
          </a:p>
        </p:txBody>
      </p:sp>
      <p:grpSp>
        <p:nvGrpSpPr>
          <p:cNvPr id="4" name="Group 3">
            <a:extLst>
              <a:ext uri="{FF2B5EF4-FFF2-40B4-BE49-F238E27FC236}">
                <a16:creationId xmlns:a16="http://schemas.microsoft.com/office/drawing/2014/main" id="{02DADAD6-9CCD-4060-B28A-E93A6D026AD5}"/>
              </a:ext>
            </a:extLst>
          </p:cNvPr>
          <p:cNvGrpSpPr/>
          <p:nvPr/>
        </p:nvGrpSpPr>
        <p:grpSpPr>
          <a:xfrm>
            <a:off x="768875" y="3429000"/>
            <a:ext cx="3060671" cy="3124200"/>
            <a:chOff x="8010261" y="1621134"/>
            <a:chExt cx="2707778" cy="2822040"/>
          </a:xfrm>
        </p:grpSpPr>
        <p:sp>
          <p:nvSpPr>
            <p:cNvPr id="14" name="CustomShape 5">
              <a:extLst>
                <a:ext uri="{FF2B5EF4-FFF2-40B4-BE49-F238E27FC236}">
                  <a16:creationId xmlns:a16="http://schemas.microsoft.com/office/drawing/2014/main" id="{62C8BCBD-D65F-4577-BC43-55E31F9D1378}"/>
                </a:ext>
              </a:extLst>
            </p:cNvPr>
            <p:cNvSpPr/>
            <p:nvPr/>
          </p:nvSpPr>
          <p:spPr>
            <a:xfrm>
              <a:off x="8010261" y="2613459"/>
              <a:ext cx="685800" cy="697680"/>
            </a:xfrm>
            <a:prstGeom prst="ellipse">
              <a:avLst/>
            </a:prstGeom>
            <a:solidFill>
              <a:srgbClr val="FFFFFF"/>
            </a:solidFill>
            <a:ln w="28575">
              <a:solidFill>
                <a:schemeClr val="accent1"/>
              </a:solidFill>
              <a:round/>
            </a:ln>
          </p:spPr>
          <p:style>
            <a:lnRef idx="0">
              <a:scrgbClr r="0" g="0" b="0"/>
            </a:lnRef>
            <a:fillRef idx="0">
              <a:scrgbClr r="0" g="0" b="0"/>
            </a:fillRef>
            <a:effectRef idx="0">
              <a:scrgbClr r="0" g="0" b="0"/>
            </a:effectRef>
            <a:fontRef idx="minor"/>
          </p:style>
          <p:txBody>
            <a:bodyPr wrap="none" lIns="96120" tIns="51120" rIns="96120" bIns="51120" anchor="ctr"/>
            <a:lstStyle/>
            <a:p>
              <a:pPr algn="ctr"/>
              <a:r>
                <a:rPr lang="en-US" sz="1800" b="0" strike="noStrike" spc="-1" dirty="0">
                  <a:latin typeface="Arial"/>
                </a:rPr>
                <a:t>0</a:t>
              </a:r>
            </a:p>
          </p:txBody>
        </p:sp>
        <p:sp>
          <p:nvSpPr>
            <p:cNvPr id="15" name="CustomShape 6">
              <a:extLst>
                <a:ext uri="{FF2B5EF4-FFF2-40B4-BE49-F238E27FC236}">
                  <a16:creationId xmlns:a16="http://schemas.microsoft.com/office/drawing/2014/main" id="{9E8F7718-C6AD-4FA2-9970-82F893C2CC87}"/>
                </a:ext>
              </a:extLst>
            </p:cNvPr>
            <p:cNvSpPr/>
            <p:nvPr/>
          </p:nvSpPr>
          <p:spPr>
            <a:xfrm>
              <a:off x="10032239" y="1621134"/>
              <a:ext cx="685440" cy="697680"/>
            </a:xfrm>
            <a:prstGeom prst="ellipse">
              <a:avLst/>
            </a:prstGeom>
            <a:solidFill>
              <a:srgbClr val="FFFFFF"/>
            </a:solidFill>
            <a:ln w="12600">
              <a:solidFill>
                <a:srgbClr val="000000"/>
              </a:solidFill>
              <a:round/>
            </a:ln>
          </p:spPr>
          <p:style>
            <a:lnRef idx="0">
              <a:scrgbClr r="0" g="0" b="0"/>
            </a:lnRef>
            <a:fillRef idx="0">
              <a:scrgbClr r="0" g="0" b="0"/>
            </a:fillRef>
            <a:effectRef idx="0">
              <a:scrgbClr r="0" g="0" b="0"/>
            </a:effectRef>
            <a:fontRef idx="minor"/>
          </p:style>
          <p:txBody>
            <a:bodyPr wrap="none" lIns="96120" tIns="51120" rIns="96120" bIns="51120" anchor="ctr"/>
            <a:lstStyle/>
            <a:p>
              <a:pPr algn="ctr"/>
              <a:r>
                <a:rPr lang="en-US" sz="1800" b="0" strike="noStrike" spc="-1">
                  <a:latin typeface="Arial"/>
                </a:rPr>
                <a:t>3</a:t>
              </a:r>
            </a:p>
          </p:txBody>
        </p:sp>
        <p:sp>
          <p:nvSpPr>
            <p:cNvPr id="16" name="CustomShape 7">
              <a:extLst>
                <a:ext uri="{FF2B5EF4-FFF2-40B4-BE49-F238E27FC236}">
                  <a16:creationId xmlns:a16="http://schemas.microsoft.com/office/drawing/2014/main" id="{FAF77C55-960A-453F-B8A8-B2F509EA3169}"/>
                </a:ext>
              </a:extLst>
            </p:cNvPr>
            <p:cNvSpPr/>
            <p:nvPr/>
          </p:nvSpPr>
          <p:spPr>
            <a:xfrm>
              <a:off x="10032599" y="2413494"/>
              <a:ext cx="685440" cy="697680"/>
            </a:xfrm>
            <a:prstGeom prst="ellipse">
              <a:avLst/>
            </a:prstGeom>
            <a:solidFill>
              <a:srgbClr val="FFFFFF"/>
            </a:solidFill>
            <a:ln w="12600">
              <a:solidFill>
                <a:srgbClr val="000000"/>
              </a:solidFill>
              <a:round/>
            </a:ln>
          </p:spPr>
          <p:style>
            <a:lnRef idx="0">
              <a:scrgbClr r="0" g="0" b="0"/>
            </a:lnRef>
            <a:fillRef idx="0">
              <a:scrgbClr r="0" g="0" b="0"/>
            </a:fillRef>
            <a:effectRef idx="0">
              <a:scrgbClr r="0" g="0" b="0"/>
            </a:effectRef>
            <a:fontRef idx="minor"/>
          </p:style>
          <p:txBody>
            <a:bodyPr wrap="none" lIns="96120" tIns="51120" rIns="96120" bIns="51120" anchor="ctr"/>
            <a:lstStyle/>
            <a:p>
              <a:pPr algn="ctr"/>
              <a:r>
                <a:rPr lang="en-US" sz="1800" b="0" strike="noStrike" spc="-1">
                  <a:latin typeface="Arial"/>
                </a:rPr>
                <a:t>4</a:t>
              </a:r>
            </a:p>
          </p:txBody>
        </p:sp>
        <p:sp>
          <p:nvSpPr>
            <p:cNvPr id="17" name="CustomShape 8">
              <a:extLst>
                <a:ext uri="{FF2B5EF4-FFF2-40B4-BE49-F238E27FC236}">
                  <a16:creationId xmlns:a16="http://schemas.microsoft.com/office/drawing/2014/main" id="{B0168700-F730-42C0-8CF2-33141750C919}"/>
                </a:ext>
              </a:extLst>
            </p:cNvPr>
            <p:cNvSpPr/>
            <p:nvPr/>
          </p:nvSpPr>
          <p:spPr>
            <a:xfrm>
              <a:off x="10032599" y="3745494"/>
              <a:ext cx="685440" cy="697680"/>
            </a:xfrm>
            <a:prstGeom prst="ellipse">
              <a:avLst/>
            </a:prstGeom>
            <a:solidFill>
              <a:srgbClr val="FFFFFF"/>
            </a:solidFill>
            <a:ln w="12600">
              <a:solidFill>
                <a:srgbClr val="000000"/>
              </a:solidFill>
              <a:round/>
            </a:ln>
          </p:spPr>
          <p:style>
            <a:lnRef idx="0">
              <a:scrgbClr r="0" g="0" b="0"/>
            </a:lnRef>
            <a:fillRef idx="0">
              <a:scrgbClr r="0" g="0" b="0"/>
            </a:fillRef>
            <a:effectRef idx="0">
              <a:scrgbClr r="0" g="0" b="0"/>
            </a:effectRef>
            <a:fontRef idx="minor"/>
          </p:style>
          <p:txBody>
            <a:bodyPr wrap="none" lIns="96120" tIns="51120" rIns="96120" bIns="51120" anchor="ctr"/>
            <a:lstStyle/>
            <a:p>
              <a:pPr algn="ctr"/>
              <a:r>
                <a:rPr lang="en-US" sz="1800" b="0" strike="noStrike" spc="-1">
                  <a:latin typeface="Arial"/>
                </a:rPr>
                <a:t>N</a:t>
              </a:r>
            </a:p>
          </p:txBody>
        </p:sp>
        <p:sp>
          <p:nvSpPr>
            <p:cNvPr id="21" name="Line 9">
              <a:extLst>
                <a:ext uri="{FF2B5EF4-FFF2-40B4-BE49-F238E27FC236}">
                  <a16:creationId xmlns:a16="http://schemas.microsoft.com/office/drawing/2014/main" id="{396967C8-A830-46BD-A79D-1D99C6F84E21}"/>
                </a:ext>
              </a:extLst>
            </p:cNvPr>
            <p:cNvSpPr/>
            <p:nvPr/>
          </p:nvSpPr>
          <p:spPr>
            <a:xfrm flipV="1">
              <a:off x="8700239" y="1989054"/>
              <a:ext cx="1332000" cy="10058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0">
              <a:extLst>
                <a:ext uri="{FF2B5EF4-FFF2-40B4-BE49-F238E27FC236}">
                  <a16:creationId xmlns:a16="http://schemas.microsoft.com/office/drawing/2014/main" id="{F4CC733A-ED9C-43FD-AAA3-C6B367A2B21D}"/>
                </a:ext>
              </a:extLst>
            </p:cNvPr>
            <p:cNvSpPr/>
            <p:nvPr/>
          </p:nvSpPr>
          <p:spPr>
            <a:xfrm flipV="1">
              <a:off x="8700239" y="2812014"/>
              <a:ext cx="1332000" cy="182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TextShape 11">
              <a:extLst>
                <a:ext uri="{FF2B5EF4-FFF2-40B4-BE49-F238E27FC236}">
                  <a16:creationId xmlns:a16="http://schemas.microsoft.com/office/drawing/2014/main" id="{F7CF89C7-DA33-40C3-85D1-497F13ADC81B}"/>
                </a:ext>
              </a:extLst>
            </p:cNvPr>
            <p:cNvSpPr txBox="1"/>
            <p:nvPr/>
          </p:nvSpPr>
          <p:spPr>
            <a:xfrm>
              <a:off x="10143839" y="3233214"/>
              <a:ext cx="457200" cy="346320"/>
            </a:xfrm>
            <a:prstGeom prst="rect">
              <a:avLst/>
            </a:prstGeom>
            <a:noFill/>
            <a:ln>
              <a:noFill/>
            </a:ln>
          </p:spPr>
          <p:txBody>
            <a:bodyPr lIns="90000" tIns="45000" rIns="90000" bIns="45000"/>
            <a:lstStyle/>
            <a:p>
              <a:pPr algn="ctr"/>
              <a:r>
                <a:rPr lang="en-US" sz="1800" b="0" strike="noStrike" spc="-1">
                  <a:latin typeface="Arial"/>
                </a:rPr>
                <a:t>...</a:t>
              </a:r>
            </a:p>
          </p:txBody>
        </p:sp>
        <p:sp>
          <p:nvSpPr>
            <p:cNvPr id="24" name="Line 12">
              <a:extLst>
                <a:ext uri="{FF2B5EF4-FFF2-40B4-BE49-F238E27FC236}">
                  <a16:creationId xmlns:a16="http://schemas.microsoft.com/office/drawing/2014/main" id="{36E03B4F-3366-4571-9F1D-DF2465C36ADC}"/>
                </a:ext>
              </a:extLst>
            </p:cNvPr>
            <p:cNvSpPr/>
            <p:nvPr/>
          </p:nvSpPr>
          <p:spPr>
            <a:xfrm>
              <a:off x="8700239" y="2994894"/>
              <a:ext cx="1332360" cy="10972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grpSp>
      <p:sp>
        <p:nvSpPr>
          <p:cNvPr id="27" name="Rectangle 26">
            <a:extLst>
              <a:ext uri="{FF2B5EF4-FFF2-40B4-BE49-F238E27FC236}">
                <a16:creationId xmlns:a16="http://schemas.microsoft.com/office/drawing/2014/main" id="{D99886D2-2166-4AC3-9293-A238ED0D3521}"/>
              </a:ext>
            </a:extLst>
          </p:cNvPr>
          <p:cNvSpPr/>
          <p:nvPr/>
        </p:nvSpPr>
        <p:spPr>
          <a:xfrm>
            <a:off x="9293908" y="5032632"/>
            <a:ext cx="2698633" cy="7723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t>Cumulative Storage Access</a:t>
            </a:r>
            <a:endParaRPr lang="en-CH" sz="2200" dirty="0"/>
          </a:p>
        </p:txBody>
      </p:sp>
      <p:sp>
        <p:nvSpPr>
          <p:cNvPr id="6" name="TextBox 5">
            <a:extLst>
              <a:ext uri="{FF2B5EF4-FFF2-40B4-BE49-F238E27FC236}">
                <a16:creationId xmlns:a16="http://schemas.microsoft.com/office/drawing/2014/main" id="{810EA7D9-0A63-4A9E-A509-ED977411572A}"/>
              </a:ext>
            </a:extLst>
          </p:cNvPr>
          <p:cNvSpPr txBox="1"/>
          <p:nvPr/>
        </p:nvSpPr>
        <p:spPr>
          <a:xfrm>
            <a:off x="123830" y="1569412"/>
            <a:ext cx="4489138" cy="1692771"/>
          </a:xfrm>
          <a:prstGeom prst="rect">
            <a:avLst/>
          </a:prstGeom>
          <a:noFill/>
        </p:spPr>
        <p:txBody>
          <a:bodyPr wrap="square" rtlCol="0">
            <a:spAutoFit/>
          </a:bodyPr>
          <a:lstStyle/>
          <a:p>
            <a:r>
              <a:rPr lang="en-US" sz="3200" b="1" dirty="0">
                <a:solidFill>
                  <a:srgbClr val="C00000"/>
                </a:solidFill>
              </a:rPr>
              <a:t>Key Idea</a:t>
            </a:r>
          </a:p>
          <a:p>
            <a:pPr algn="l"/>
            <a:r>
              <a:rPr lang="en-US" b="0" i="0" u="none" strike="noStrike" baseline="0" dirty="0">
                <a:solidFill>
                  <a:srgbClr val="1A1A1A"/>
                </a:solidFill>
                <a:latin typeface="LinLibertineT"/>
              </a:rPr>
              <a:t>Highly Connected vertices are </a:t>
            </a:r>
            <a:r>
              <a:rPr lang="en-US" dirty="0">
                <a:solidFill>
                  <a:srgbClr val="1A1A1A"/>
                </a:solidFill>
                <a:latin typeface="LinLibertineT"/>
              </a:rPr>
              <a:t>likely to appear </a:t>
            </a:r>
            <a:r>
              <a:rPr lang="en-US" b="0" i="0" u="none" strike="noStrike" baseline="0" dirty="0">
                <a:solidFill>
                  <a:srgbClr val="1A1A1A"/>
                </a:solidFill>
                <a:latin typeface="LinLibertineT"/>
              </a:rPr>
              <a:t>in multiple </a:t>
            </a:r>
            <a:r>
              <a:rPr lang="en-US" b="0" i="0" u="none" strike="noStrike" baseline="0" dirty="0">
                <a:solidFill>
                  <a:srgbClr val="00B050"/>
                </a:solidFill>
                <a:latin typeface="LinLibertineT"/>
              </a:rPr>
              <a:t>paths  =&gt; cache</a:t>
            </a:r>
            <a:r>
              <a:rPr lang="en-US" b="0" i="0" u="none" strike="noStrike" baseline="0" dirty="0">
                <a:solidFill>
                  <a:srgbClr val="1A1A1A"/>
                </a:solidFill>
                <a:latin typeface="LinLibertineT"/>
              </a:rPr>
              <a:t> them</a:t>
            </a:r>
            <a:endParaRPr lang="en-CH" sz="2800" dirty="0"/>
          </a:p>
        </p:txBody>
      </p:sp>
      <p:sp>
        <p:nvSpPr>
          <p:cNvPr id="44" name="Arrow: Down 43">
            <a:extLst>
              <a:ext uri="{FF2B5EF4-FFF2-40B4-BE49-F238E27FC236}">
                <a16:creationId xmlns:a16="http://schemas.microsoft.com/office/drawing/2014/main" id="{654A5BBF-987A-4AB8-A781-8B6DE652CEDB}"/>
              </a:ext>
            </a:extLst>
          </p:cNvPr>
          <p:cNvSpPr/>
          <p:nvPr/>
        </p:nvSpPr>
        <p:spPr>
          <a:xfrm>
            <a:off x="10457731" y="4413738"/>
            <a:ext cx="286469" cy="536111"/>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200"/>
          </a:p>
        </p:txBody>
      </p:sp>
      <p:sp>
        <p:nvSpPr>
          <p:cNvPr id="8" name="Arrow: Down 7">
            <a:extLst>
              <a:ext uri="{FF2B5EF4-FFF2-40B4-BE49-F238E27FC236}">
                <a16:creationId xmlns:a16="http://schemas.microsoft.com/office/drawing/2014/main" id="{A3ECF41B-44F1-CBC2-8007-DA05F309F6A4}"/>
              </a:ext>
            </a:extLst>
          </p:cNvPr>
          <p:cNvSpPr/>
          <p:nvPr/>
        </p:nvSpPr>
        <p:spPr>
          <a:xfrm rot="18764062">
            <a:off x="9451356" y="1950309"/>
            <a:ext cx="199415" cy="173551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200"/>
          </a:p>
        </p:txBody>
      </p:sp>
      <p:sp>
        <p:nvSpPr>
          <p:cNvPr id="12" name="Arrow: Down 11">
            <a:extLst>
              <a:ext uri="{FF2B5EF4-FFF2-40B4-BE49-F238E27FC236}">
                <a16:creationId xmlns:a16="http://schemas.microsoft.com/office/drawing/2014/main" id="{C60F7200-65B1-95DA-0B18-59D6D9CCFEFE}"/>
              </a:ext>
            </a:extLst>
          </p:cNvPr>
          <p:cNvSpPr/>
          <p:nvPr/>
        </p:nvSpPr>
        <p:spPr>
          <a:xfrm rot="17920524">
            <a:off x="186150" y="4548507"/>
            <a:ext cx="370985" cy="415996"/>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200"/>
          </a:p>
        </p:txBody>
      </p:sp>
      <p:sp>
        <p:nvSpPr>
          <p:cNvPr id="18" name="TextBox 17">
            <a:extLst>
              <a:ext uri="{FF2B5EF4-FFF2-40B4-BE49-F238E27FC236}">
                <a16:creationId xmlns:a16="http://schemas.microsoft.com/office/drawing/2014/main" id="{764B6114-9E3F-E9D0-E095-57A1E1E764CE}"/>
              </a:ext>
            </a:extLst>
          </p:cNvPr>
          <p:cNvSpPr txBox="1"/>
          <p:nvPr/>
        </p:nvSpPr>
        <p:spPr>
          <a:xfrm>
            <a:off x="6639919" y="2489282"/>
            <a:ext cx="1375698" cy="461665"/>
          </a:xfrm>
          <a:prstGeom prst="rect">
            <a:avLst/>
          </a:prstGeom>
          <a:noFill/>
        </p:spPr>
        <p:txBody>
          <a:bodyPr wrap="none" rtlCol="0">
            <a:spAutoFit/>
          </a:bodyPr>
          <a:lstStyle/>
          <a:p>
            <a:r>
              <a:rPr lang="en-IN" dirty="0"/>
              <a:t>Cache Hit</a:t>
            </a:r>
          </a:p>
        </p:txBody>
      </p:sp>
      <p:sp>
        <p:nvSpPr>
          <p:cNvPr id="19" name="TextBox 18">
            <a:extLst>
              <a:ext uri="{FF2B5EF4-FFF2-40B4-BE49-F238E27FC236}">
                <a16:creationId xmlns:a16="http://schemas.microsoft.com/office/drawing/2014/main" id="{5F7363AD-AB69-227D-44CD-E4A164A9714A}"/>
              </a:ext>
            </a:extLst>
          </p:cNvPr>
          <p:cNvSpPr txBox="1"/>
          <p:nvPr/>
        </p:nvSpPr>
        <p:spPr>
          <a:xfrm>
            <a:off x="9978102" y="2438400"/>
            <a:ext cx="1584088" cy="461665"/>
          </a:xfrm>
          <a:prstGeom prst="rect">
            <a:avLst/>
          </a:prstGeom>
          <a:noFill/>
        </p:spPr>
        <p:txBody>
          <a:bodyPr wrap="none" rtlCol="0">
            <a:spAutoFit/>
          </a:bodyPr>
          <a:lstStyle/>
          <a:p>
            <a:r>
              <a:rPr lang="en-IN" dirty="0"/>
              <a:t>Cache Miss</a:t>
            </a:r>
          </a:p>
        </p:txBody>
      </p:sp>
    </p:spTree>
    <p:extLst>
      <p:ext uri="{BB962C8B-B14F-4D97-AF65-F5344CB8AC3E}">
        <p14:creationId xmlns:p14="http://schemas.microsoft.com/office/powerpoint/2010/main" val="242498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AE1124B1-C678-1343-84F2-2797BA933B00}"/>
              </a:ext>
            </a:extLst>
          </p:cNvPr>
          <p:cNvSpPr>
            <a:spLocks noGrp="1"/>
          </p:cNvSpPr>
          <p:nvPr>
            <p:ph type="title"/>
          </p:nvPr>
        </p:nvSpPr>
        <p:spPr/>
        <p:txBody>
          <a:bodyPr/>
          <a:lstStyle/>
          <a:p>
            <a:r>
              <a:rPr lang="fr-FR" dirty="0"/>
              <a:t>   </a:t>
            </a:r>
          </a:p>
        </p:txBody>
      </p:sp>
      <p:sp>
        <p:nvSpPr>
          <p:cNvPr id="20" name="TextShape 6">
            <a:extLst>
              <a:ext uri="{FF2B5EF4-FFF2-40B4-BE49-F238E27FC236}">
                <a16:creationId xmlns:a16="http://schemas.microsoft.com/office/drawing/2014/main" id="{B468614B-4D42-0A40-A0BA-F3A6E990F06E}"/>
              </a:ext>
            </a:extLst>
          </p:cNvPr>
          <p:cNvSpPr txBox="1"/>
          <p:nvPr/>
        </p:nvSpPr>
        <p:spPr>
          <a:xfrm>
            <a:off x="282512" y="144751"/>
            <a:ext cx="10670760" cy="822600"/>
          </a:xfrm>
          <a:prstGeom prst="rect">
            <a:avLst/>
          </a:prstGeom>
          <a:noFill/>
          <a:ln>
            <a:noFill/>
          </a:ln>
        </p:spPr>
        <p:txBody>
          <a:bodyPr lIns="0" tIns="0" rIns="0" bIns="0" anchor="b"/>
          <a:lstStyle/>
          <a:p>
            <a:pPr>
              <a:lnSpc>
                <a:spcPct val="95000"/>
              </a:lnSpc>
            </a:pPr>
            <a:r>
              <a:rPr lang="en-US" sz="3200" b="1" strike="noStrike" spc="-1" dirty="0">
                <a:solidFill>
                  <a:srgbClr val="312D2A"/>
                </a:solidFill>
                <a:latin typeface="Oracle Sans"/>
              </a:rPr>
              <a:t>2. Prefetching</a:t>
            </a:r>
            <a:endParaRPr lang="en-US" sz="3200" b="0" strike="noStrike" spc="-1" dirty="0">
              <a:solidFill>
                <a:srgbClr val="312D2A"/>
              </a:solidFill>
              <a:latin typeface="Oracle Sans"/>
            </a:endParaRPr>
          </a:p>
        </p:txBody>
      </p:sp>
      <p:sp>
        <p:nvSpPr>
          <p:cNvPr id="9" name="TextShape 2">
            <a:extLst>
              <a:ext uri="{FF2B5EF4-FFF2-40B4-BE49-F238E27FC236}">
                <a16:creationId xmlns:a16="http://schemas.microsoft.com/office/drawing/2014/main" id="{9D9865D4-53BC-0745-AEB3-B55793F461E2}"/>
              </a:ext>
            </a:extLst>
          </p:cNvPr>
          <p:cNvSpPr txBox="1"/>
          <p:nvPr/>
        </p:nvSpPr>
        <p:spPr>
          <a:xfrm>
            <a:off x="762120" y="6423840"/>
            <a:ext cx="365400" cy="365400"/>
          </a:xfrm>
          <a:prstGeom prst="rect">
            <a:avLst/>
          </a:prstGeom>
          <a:noFill/>
          <a:ln>
            <a:noFill/>
          </a:ln>
        </p:spPr>
        <p:txBody>
          <a:bodyPr lIns="0" tIns="0" rIns="0" bIns="0" anchor="ctr"/>
          <a:lstStyle/>
          <a:p>
            <a:pPr>
              <a:lnSpc>
                <a:spcPct val="100000"/>
              </a:lnSpc>
            </a:pPr>
            <a:fld id="{7A172CFC-F621-4BC6-BA43-7EBBC6D12D57}" type="slidenum">
              <a:rPr lang="en-US" sz="1000" b="0" strike="noStrike" spc="-1">
                <a:solidFill>
                  <a:srgbClr val="8B8580"/>
                </a:solidFill>
                <a:latin typeface="Oracle Sans"/>
              </a:rPr>
              <a:t>7</a:t>
            </a:fld>
            <a:endParaRPr lang="en-US" sz="1000" b="0" strike="noStrike" spc="-1">
              <a:latin typeface="Times New Roman"/>
            </a:endParaRPr>
          </a:p>
        </p:txBody>
      </p:sp>
      <p:sp>
        <p:nvSpPr>
          <p:cNvPr id="2" name="Rectangle 1">
            <a:extLst>
              <a:ext uri="{FF2B5EF4-FFF2-40B4-BE49-F238E27FC236}">
                <a16:creationId xmlns:a16="http://schemas.microsoft.com/office/drawing/2014/main" id="{8F758139-E796-466F-8E9D-1FDE1577533A}"/>
              </a:ext>
            </a:extLst>
          </p:cNvPr>
          <p:cNvSpPr/>
          <p:nvPr/>
        </p:nvSpPr>
        <p:spPr>
          <a:xfrm>
            <a:off x="7848758" y="1451807"/>
            <a:ext cx="2945619" cy="668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Fetch likely vertices from Graph topology</a:t>
            </a:r>
            <a:endParaRPr lang="en-CH" sz="2200" dirty="0"/>
          </a:p>
        </p:txBody>
      </p:sp>
      <p:sp>
        <p:nvSpPr>
          <p:cNvPr id="3" name="Arrow: Down 2">
            <a:extLst>
              <a:ext uri="{FF2B5EF4-FFF2-40B4-BE49-F238E27FC236}">
                <a16:creationId xmlns:a16="http://schemas.microsoft.com/office/drawing/2014/main" id="{6534CE95-922C-4E36-A354-5F3B5E399AFE}"/>
              </a:ext>
            </a:extLst>
          </p:cNvPr>
          <p:cNvSpPr/>
          <p:nvPr/>
        </p:nvSpPr>
        <p:spPr>
          <a:xfrm>
            <a:off x="9121531" y="2266202"/>
            <a:ext cx="370985" cy="39188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200"/>
          </a:p>
        </p:txBody>
      </p:sp>
      <p:sp>
        <p:nvSpPr>
          <p:cNvPr id="11" name="Rectangle 10">
            <a:extLst>
              <a:ext uri="{FF2B5EF4-FFF2-40B4-BE49-F238E27FC236}">
                <a16:creationId xmlns:a16="http://schemas.microsoft.com/office/drawing/2014/main" id="{62E11EE2-B2E2-4D6D-AF12-5234C99664ED}"/>
              </a:ext>
            </a:extLst>
          </p:cNvPr>
          <p:cNvSpPr/>
          <p:nvPr/>
        </p:nvSpPr>
        <p:spPr>
          <a:xfrm>
            <a:off x="8040949" y="2754095"/>
            <a:ext cx="2745808" cy="8402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Insert it to lazy materialization buffer</a:t>
            </a:r>
            <a:endParaRPr lang="en-CH" sz="2200" dirty="0"/>
          </a:p>
        </p:txBody>
      </p:sp>
      <p:sp>
        <p:nvSpPr>
          <p:cNvPr id="13" name="Rectangle 12">
            <a:extLst>
              <a:ext uri="{FF2B5EF4-FFF2-40B4-BE49-F238E27FC236}">
                <a16:creationId xmlns:a16="http://schemas.microsoft.com/office/drawing/2014/main" id="{5E2F35FD-1879-423F-A35B-373CE5EC29FC}"/>
              </a:ext>
            </a:extLst>
          </p:cNvPr>
          <p:cNvSpPr/>
          <p:nvPr/>
        </p:nvSpPr>
        <p:spPr>
          <a:xfrm>
            <a:off x="8040949" y="4192421"/>
            <a:ext cx="2698633" cy="8924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Fetch properties </a:t>
            </a:r>
            <a:br>
              <a:rPr lang="en-US" sz="2200" dirty="0"/>
            </a:br>
            <a:r>
              <a:rPr lang="en-US" sz="2200" dirty="0"/>
              <a:t>from data storage</a:t>
            </a:r>
            <a:endParaRPr lang="en-CH" sz="2200" dirty="0"/>
          </a:p>
        </p:txBody>
      </p:sp>
      <p:grpSp>
        <p:nvGrpSpPr>
          <p:cNvPr id="72" name="Group 71">
            <a:extLst>
              <a:ext uri="{FF2B5EF4-FFF2-40B4-BE49-F238E27FC236}">
                <a16:creationId xmlns:a16="http://schemas.microsoft.com/office/drawing/2014/main" id="{B063E31E-3E99-40E0-9246-688C4ADA171C}"/>
              </a:ext>
            </a:extLst>
          </p:cNvPr>
          <p:cNvGrpSpPr/>
          <p:nvPr/>
        </p:nvGrpSpPr>
        <p:grpSpPr>
          <a:xfrm>
            <a:off x="282512" y="4054081"/>
            <a:ext cx="4793932" cy="2255037"/>
            <a:chOff x="4846320" y="3588120"/>
            <a:chExt cx="5547598" cy="2559960"/>
          </a:xfrm>
        </p:grpSpPr>
        <p:sp>
          <p:nvSpPr>
            <p:cNvPr id="73" name="CustomShape 4">
              <a:extLst>
                <a:ext uri="{FF2B5EF4-FFF2-40B4-BE49-F238E27FC236}">
                  <a16:creationId xmlns:a16="http://schemas.microsoft.com/office/drawing/2014/main" id="{C5251E3B-DD9A-499A-B7CF-41B410C7C08A}"/>
                </a:ext>
              </a:extLst>
            </p:cNvPr>
            <p:cNvSpPr/>
            <p:nvPr/>
          </p:nvSpPr>
          <p:spPr>
            <a:xfrm>
              <a:off x="4846320" y="4519080"/>
              <a:ext cx="685800" cy="697680"/>
            </a:xfrm>
            <a:prstGeom prst="ellipse">
              <a:avLst/>
            </a:prstGeom>
            <a:noFill/>
            <a:ln w="19080">
              <a:solidFill>
                <a:srgbClr val="62A73B"/>
              </a:solidFill>
              <a:round/>
            </a:ln>
          </p:spPr>
          <p:style>
            <a:lnRef idx="0">
              <a:scrgbClr r="0" g="0" b="0"/>
            </a:lnRef>
            <a:fillRef idx="0">
              <a:scrgbClr r="0" g="0" b="0"/>
            </a:fillRef>
            <a:effectRef idx="0">
              <a:scrgbClr r="0" g="0" b="0"/>
            </a:effectRef>
            <a:fontRef idx="minor"/>
          </p:style>
          <p:txBody>
            <a:bodyPr wrap="none" lIns="99360" tIns="54360" rIns="99360" bIns="54360" anchor="ctr"/>
            <a:lstStyle/>
            <a:p>
              <a:pPr algn="ctr"/>
              <a:r>
                <a:rPr lang="en-US" sz="1800" b="0" strike="noStrike" spc="-1">
                  <a:latin typeface="Arial"/>
                </a:rPr>
                <a:t>0</a:t>
              </a:r>
            </a:p>
          </p:txBody>
        </p:sp>
        <p:sp>
          <p:nvSpPr>
            <p:cNvPr id="74" name="CustomShape 5">
              <a:extLst>
                <a:ext uri="{FF2B5EF4-FFF2-40B4-BE49-F238E27FC236}">
                  <a16:creationId xmlns:a16="http://schemas.microsoft.com/office/drawing/2014/main" id="{170AAC47-D567-457A-872D-CCED511DC176}"/>
                </a:ext>
              </a:extLst>
            </p:cNvPr>
            <p:cNvSpPr/>
            <p:nvPr/>
          </p:nvSpPr>
          <p:spPr>
            <a:xfrm>
              <a:off x="6141600" y="3588120"/>
              <a:ext cx="685800" cy="698400"/>
            </a:xfrm>
            <a:prstGeom prst="ellipse">
              <a:avLst/>
            </a:prstGeom>
            <a:solidFill>
              <a:srgbClr val="FFFFFF"/>
            </a:solidFill>
            <a:ln w="19080">
              <a:solidFill>
                <a:srgbClr val="62A73B"/>
              </a:solidFill>
              <a:round/>
            </a:ln>
          </p:spPr>
          <p:style>
            <a:lnRef idx="0">
              <a:scrgbClr r="0" g="0" b="0"/>
            </a:lnRef>
            <a:fillRef idx="0">
              <a:scrgbClr r="0" g="0" b="0"/>
            </a:fillRef>
            <a:effectRef idx="0">
              <a:scrgbClr r="0" g="0" b="0"/>
            </a:effectRef>
            <a:fontRef idx="minor"/>
          </p:style>
          <p:txBody>
            <a:bodyPr wrap="none" lIns="99360" tIns="54360" rIns="99360" bIns="54360" anchor="ctr"/>
            <a:lstStyle/>
            <a:p>
              <a:pPr algn="ctr"/>
              <a:r>
                <a:rPr lang="en-US" sz="1800" b="0" strike="noStrike" spc="-1">
                  <a:latin typeface="Arial"/>
                </a:rPr>
                <a:t>1</a:t>
              </a:r>
            </a:p>
          </p:txBody>
        </p:sp>
        <p:sp>
          <p:nvSpPr>
            <p:cNvPr id="75" name="CustomShape 6">
              <a:extLst>
                <a:ext uri="{FF2B5EF4-FFF2-40B4-BE49-F238E27FC236}">
                  <a16:creationId xmlns:a16="http://schemas.microsoft.com/office/drawing/2014/main" id="{E8DCBB30-8519-449C-B130-8B04C4E2EB98}"/>
                </a:ext>
              </a:extLst>
            </p:cNvPr>
            <p:cNvSpPr/>
            <p:nvPr/>
          </p:nvSpPr>
          <p:spPr>
            <a:xfrm>
              <a:off x="6141600" y="4519080"/>
              <a:ext cx="685800" cy="697680"/>
            </a:xfrm>
            <a:prstGeom prst="ellipse">
              <a:avLst/>
            </a:prstGeom>
            <a:solidFill>
              <a:srgbClr val="FFFFFF"/>
            </a:solidFill>
            <a:ln w="19080">
              <a:solidFill>
                <a:srgbClr val="62A73B"/>
              </a:solidFill>
              <a:round/>
            </a:ln>
          </p:spPr>
          <p:style>
            <a:lnRef idx="0">
              <a:scrgbClr r="0" g="0" b="0"/>
            </a:lnRef>
            <a:fillRef idx="0">
              <a:scrgbClr r="0" g="0" b="0"/>
            </a:fillRef>
            <a:effectRef idx="0">
              <a:scrgbClr r="0" g="0" b="0"/>
            </a:effectRef>
            <a:fontRef idx="minor"/>
          </p:style>
          <p:txBody>
            <a:bodyPr wrap="none" lIns="99360" tIns="54360" rIns="99360" bIns="54360" anchor="ctr"/>
            <a:lstStyle/>
            <a:p>
              <a:pPr algn="ctr"/>
              <a:r>
                <a:rPr lang="en-US" sz="1800" b="0" strike="noStrike" spc="-1">
                  <a:latin typeface="Arial"/>
                </a:rPr>
                <a:t>2</a:t>
              </a:r>
            </a:p>
          </p:txBody>
        </p:sp>
        <p:sp>
          <p:nvSpPr>
            <p:cNvPr id="76" name="CustomShape 7">
              <a:extLst>
                <a:ext uri="{FF2B5EF4-FFF2-40B4-BE49-F238E27FC236}">
                  <a16:creationId xmlns:a16="http://schemas.microsoft.com/office/drawing/2014/main" id="{0DA80E6D-D139-41A2-889D-CE96E7A007BC}"/>
                </a:ext>
              </a:extLst>
            </p:cNvPr>
            <p:cNvSpPr/>
            <p:nvPr/>
          </p:nvSpPr>
          <p:spPr>
            <a:xfrm>
              <a:off x="6141600" y="5413680"/>
              <a:ext cx="685800" cy="698040"/>
            </a:xfrm>
            <a:prstGeom prst="ellipse">
              <a:avLst/>
            </a:prstGeom>
            <a:solidFill>
              <a:srgbClr val="FFFFFF"/>
            </a:solidFill>
            <a:ln w="19080">
              <a:solidFill>
                <a:srgbClr val="5E8AC7"/>
              </a:solidFill>
              <a:round/>
            </a:ln>
          </p:spPr>
          <p:style>
            <a:lnRef idx="0">
              <a:scrgbClr r="0" g="0" b="0"/>
            </a:lnRef>
            <a:fillRef idx="0">
              <a:scrgbClr r="0" g="0" b="0"/>
            </a:fillRef>
            <a:effectRef idx="0">
              <a:scrgbClr r="0" g="0" b="0"/>
            </a:effectRef>
            <a:fontRef idx="minor"/>
          </p:style>
          <p:txBody>
            <a:bodyPr wrap="none" lIns="99360" tIns="54360" rIns="99360" bIns="54360" anchor="ctr"/>
            <a:lstStyle/>
            <a:p>
              <a:pPr algn="ctr"/>
              <a:r>
                <a:rPr lang="en-US" sz="1800" b="0" strike="noStrike" spc="-1">
                  <a:latin typeface="Arial"/>
                </a:rPr>
                <a:t>3</a:t>
              </a:r>
            </a:p>
          </p:txBody>
        </p:sp>
        <p:sp>
          <p:nvSpPr>
            <p:cNvPr id="77" name="CustomShape 8">
              <a:extLst>
                <a:ext uri="{FF2B5EF4-FFF2-40B4-BE49-F238E27FC236}">
                  <a16:creationId xmlns:a16="http://schemas.microsoft.com/office/drawing/2014/main" id="{EF032416-CC61-4535-8DD1-72DA3E329273}"/>
                </a:ext>
              </a:extLst>
            </p:cNvPr>
            <p:cNvSpPr/>
            <p:nvPr/>
          </p:nvSpPr>
          <p:spPr>
            <a:xfrm>
              <a:off x="7221960" y="3588480"/>
              <a:ext cx="685440" cy="698040"/>
            </a:xfrm>
            <a:prstGeom prst="ellipse">
              <a:avLst/>
            </a:prstGeom>
            <a:solidFill>
              <a:srgbClr val="FFFFFF"/>
            </a:solidFill>
            <a:ln w="19080">
              <a:solidFill>
                <a:srgbClr val="72BF44"/>
              </a:solidFill>
              <a:round/>
            </a:ln>
          </p:spPr>
          <p:style>
            <a:lnRef idx="0">
              <a:scrgbClr r="0" g="0" b="0"/>
            </a:lnRef>
            <a:fillRef idx="0">
              <a:scrgbClr r="0" g="0" b="0"/>
            </a:fillRef>
            <a:effectRef idx="0">
              <a:scrgbClr r="0" g="0" b="0"/>
            </a:effectRef>
            <a:fontRef idx="minor"/>
          </p:style>
          <p:txBody>
            <a:bodyPr wrap="none" lIns="99360" tIns="54360" rIns="99360" bIns="54360" anchor="ctr"/>
            <a:lstStyle/>
            <a:p>
              <a:pPr algn="ctr"/>
              <a:r>
                <a:rPr lang="en-US" sz="1800" b="0" strike="noStrike" spc="-1">
                  <a:latin typeface="Arial"/>
                </a:rPr>
                <a:t>5</a:t>
              </a:r>
            </a:p>
          </p:txBody>
        </p:sp>
        <p:sp>
          <p:nvSpPr>
            <p:cNvPr id="78" name="CustomShape 9">
              <a:extLst>
                <a:ext uri="{FF2B5EF4-FFF2-40B4-BE49-F238E27FC236}">
                  <a16:creationId xmlns:a16="http://schemas.microsoft.com/office/drawing/2014/main" id="{B1432BFC-3965-48E6-B6B1-D7B8ADB81603}"/>
                </a:ext>
              </a:extLst>
            </p:cNvPr>
            <p:cNvSpPr/>
            <p:nvPr/>
          </p:nvSpPr>
          <p:spPr>
            <a:xfrm>
              <a:off x="7221960" y="4519440"/>
              <a:ext cx="685440" cy="697680"/>
            </a:xfrm>
            <a:prstGeom prst="ellipse">
              <a:avLst/>
            </a:prstGeom>
            <a:solidFill>
              <a:srgbClr val="FFFFFF"/>
            </a:solidFill>
            <a:ln w="19080">
              <a:solidFill>
                <a:srgbClr val="72BF44"/>
              </a:solidFill>
              <a:round/>
            </a:ln>
          </p:spPr>
          <p:style>
            <a:lnRef idx="0">
              <a:scrgbClr r="0" g="0" b="0"/>
            </a:lnRef>
            <a:fillRef idx="0">
              <a:scrgbClr r="0" g="0" b="0"/>
            </a:fillRef>
            <a:effectRef idx="0">
              <a:scrgbClr r="0" g="0" b="0"/>
            </a:effectRef>
            <a:fontRef idx="minor"/>
          </p:style>
          <p:txBody>
            <a:bodyPr wrap="none" lIns="99360" tIns="54360" rIns="99360" bIns="54360" anchor="ctr"/>
            <a:lstStyle/>
            <a:p>
              <a:pPr algn="ctr"/>
              <a:r>
                <a:rPr lang="en-US" sz="1800" b="0" strike="noStrike" spc="-1">
                  <a:latin typeface="Arial"/>
                </a:rPr>
                <a:t>6</a:t>
              </a:r>
            </a:p>
          </p:txBody>
        </p:sp>
        <p:sp>
          <p:nvSpPr>
            <p:cNvPr id="79" name="CustomShape 10">
              <a:extLst>
                <a:ext uri="{FF2B5EF4-FFF2-40B4-BE49-F238E27FC236}">
                  <a16:creationId xmlns:a16="http://schemas.microsoft.com/office/drawing/2014/main" id="{F4DECA1F-6A67-41C6-949E-FDA72D065906}"/>
                </a:ext>
              </a:extLst>
            </p:cNvPr>
            <p:cNvSpPr/>
            <p:nvPr/>
          </p:nvSpPr>
          <p:spPr>
            <a:xfrm>
              <a:off x="7221960" y="5449680"/>
              <a:ext cx="685440" cy="698400"/>
            </a:xfrm>
            <a:prstGeom prst="ellipse">
              <a:avLst/>
            </a:prstGeom>
            <a:solidFill>
              <a:srgbClr val="FFFFFF"/>
            </a:solidFill>
            <a:ln w="19080">
              <a:solidFill>
                <a:srgbClr val="ED1C24"/>
              </a:solidFill>
              <a:round/>
            </a:ln>
          </p:spPr>
          <p:style>
            <a:lnRef idx="0">
              <a:scrgbClr r="0" g="0" b="0"/>
            </a:lnRef>
            <a:fillRef idx="0">
              <a:scrgbClr r="0" g="0" b="0"/>
            </a:fillRef>
            <a:effectRef idx="0">
              <a:scrgbClr r="0" g="0" b="0"/>
            </a:effectRef>
            <a:fontRef idx="minor"/>
          </p:style>
          <p:txBody>
            <a:bodyPr wrap="none" lIns="99360" tIns="54360" rIns="99360" bIns="54360" anchor="ctr"/>
            <a:lstStyle/>
            <a:p>
              <a:pPr algn="ctr"/>
              <a:r>
                <a:rPr lang="en-US" sz="1800" b="0" strike="noStrike" spc="-1">
                  <a:latin typeface="Arial"/>
                </a:rPr>
                <a:t>7</a:t>
              </a:r>
            </a:p>
          </p:txBody>
        </p:sp>
        <p:sp>
          <p:nvSpPr>
            <p:cNvPr id="80" name="Line 11">
              <a:extLst>
                <a:ext uri="{FF2B5EF4-FFF2-40B4-BE49-F238E27FC236}">
                  <a16:creationId xmlns:a16="http://schemas.microsoft.com/office/drawing/2014/main" id="{22D13AA0-1B60-435C-B592-3893718FFE87}"/>
                </a:ext>
              </a:extLst>
            </p:cNvPr>
            <p:cNvSpPr/>
            <p:nvPr/>
          </p:nvSpPr>
          <p:spPr>
            <a:xfrm flipV="1">
              <a:off x="5455800" y="3975840"/>
              <a:ext cx="685800" cy="698040"/>
            </a:xfrm>
            <a:prstGeom prst="line">
              <a:avLst/>
            </a:prstGeom>
            <a:ln w="19080">
              <a:solidFill>
                <a:srgbClr val="000000"/>
              </a:solidFill>
              <a:round/>
              <a:tailEnd type="triangle" w="med" len="med"/>
            </a:ln>
          </p:spPr>
          <p:style>
            <a:lnRef idx="0">
              <a:scrgbClr r="0" g="0" b="0"/>
            </a:lnRef>
            <a:fillRef idx="0">
              <a:scrgbClr r="0" g="0" b="0"/>
            </a:fillRef>
            <a:effectRef idx="0">
              <a:scrgbClr r="0" g="0" b="0"/>
            </a:effectRef>
            <a:fontRef idx="minor"/>
          </p:style>
        </p:sp>
        <p:sp>
          <p:nvSpPr>
            <p:cNvPr id="81" name="Line 12">
              <a:extLst>
                <a:ext uri="{FF2B5EF4-FFF2-40B4-BE49-F238E27FC236}">
                  <a16:creationId xmlns:a16="http://schemas.microsoft.com/office/drawing/2014/main" id="{8D832B53-AB04-4BFB-8693-0B740BFBF568}"/>
                </a:ext>
              </a:extLst>
            </p:cNvPr>
            <p:cNvSpPr/>
            <p:nvPr/>
          </p:nvSpPr>
          <p:spPr>
            <a:xfrm>
              <a:off x="5532120" y="4829040"/>
              <a:ext cx="609480" cy="0"/>
            </a:xfrm>
            <a:prstGeom prst="line">
              <a:avLst/>
            </a:prstGeom>
            <a:ln w="19080">
              <a:solidFill>
                <a:srgbClr val="000000"/>
              </a:solidFill>
              <a:round/>
              <a:tailEnd type="triangle" w="med" len="med"/>
            </a:ln>
          </p:spPr>
          <p:style>
            <a:lnRef idx="0">
              <a:scrgbClr r="0" g="0" b="0"/>
            </a:lnRef>
            <a:fillRef idx="0">
              <a:scrgbClr r="0" g="0" b="0"/>
            </a:fillRef>
            <a:effectRef idx="0">
              <a:scrgbClr r="0" g="0" b="0"/>
            </a:effectRef>
            <a:fontRef idx="minor"/>
          </p:style>
        </p:sp>
        <p:sp>
          <p:nvSpPr>
            <p:cNvPr id="82" name="Line 13">
              <a:extLst>
                <a:ext uri="{FF2B5EF4-FFF2-40B4-BE49-F238E27FC236}">
                  <a16:creationId xmlns:a16="http://schemas.microsoft.com/office/drawing/2014/main" id="{444CB8CB-24A7-44EC-B89F-E8D4B9B36554}"/>
                </a:ext>
              </a:extLst>
            </p:cNvPr>
            <p:cNvSpPr/>
            <p:nvPr/>
          </p:nvSpPr>
          <p:spPr>
            <a:xfrm>
              <a:off x="5455800" y="5061960"/>
              <a:ext cx="715680" cy="575640"/>
            </a:xfrm>
            <a:prstGeom prst="line">
              <a:avLst/>
            </a:prstGeom>
            <a:ln w="19080">
              <a:solidFill>
                <a:srgbClr val="000000"/>
              </a:solidFill>
              <a:round/>
              <a:tailEnd type="triangle" w="med" len="med"/>
            </a:ln>
          </p:spPr>
          <p:style>
            <a:lnRef idx="0">
              <a:scrgbClr r="0" g="0" b="0"/>
            </a:lnRef>
            <a:fillRef idx="0">
              <a:scrgbClr r="0" g="0" b="0"/>
            </a:fillRef>
            <a:effectRef idx="0">
              <a:scrgbClr r="0" g="0" b="0"/>
            </a:effectRef>
            <a:fontRef idx="minor"/>
          </p:style>
        </p:sp>
        <p:sp>
          <p:nvSpPr>
            <p:cNvPr id="83" name="Line 14">
              <a:extLst>
                <a:ext uri="{FF2B5EF4-FFF2-40B4-BE49-F238E27FC236}">
                  <a16:creationId xmlns:a16="http://schemas.microsoft.com/office/drawing/2014/main" id="{7AE46262-E45A-4222-B56C-345215E6B08F}"/>
                </a:ext>
              </a:extLst>
            </p:cNvPr>
            <p:cNvSpPr/>
            <p:nvPr/>
          </p:nvSpPr>
          <p:spPr>
            <a:xfrm>
              <a:off x="6827400" y="3975840"/>
              <a:ext cx="394560" cy="0"/>
            </a:xfrm>
            <a:prstGeom prst="line">
              <a:avLst/>
            </a:prstGeom>
            <a:ln w="19080">
              <a:solidFill>
                <a:srgbClr val="111111"/>
              </a:solidFill>
              <a:round/>
              <a:tailEnd type="triangle" w="med" len="med"/>
            </a:ln>
          </p:spPr>
          <p:style>
            <a:lnRef idx="0">
              <a:scrgbClr r="0" g="0" b="0"/>
            </a:lnRef>
            <a:fillRef idx="0">
              <a:scrgbClr r="0" g="0" b="0"/>
            </a:fillRef>
            <a:effectRef idx="0">
              <a:scrgbClr r="0" g="0" b="0"/>
            </a:effectRef>
            <a:fontRef idx="minor"/>
          </p:style>
        </p:sp>
        <p:sp>
          <p:nvSpPr>
            <p:cNvPr id="84" name="Line 15">
              <a:extLst>
                <a:ext uri="{FF2B5EF4-FFF2-40B4-BE49-F238E27FC236}">
                  <a16:creationId xmlns:a16="http://schemas.microsoft.com/office/drawing/2014/main" id="{72C0432C-996A-478D-BB5E-F7B31F8D3894}"/>
                </a:ext>
              </a:extLst>
            </p:cNvPr>
            <p:cNvSpPr/>
            <p:nvPr/>
          </p:nvSpPr>
          <p:spPr>
            <a:xfrm>
              <a:off x="6827400" y="4829040"/>
              <a:ext cx="394560" cy="0"/>
            </a:xfrm>
            <a:prstGeom prst="line">
              <a:avLst/>
            </a:prstGeom>
            <a:ln w="19080">
              <a:solidFill>
                <a:srgbClr val="000000"/>
              </a:solidFill>
              <a:round/>
              <a:tailEnd type="triangle" w="med" len="med"/>
            </a:ln>
          </p:spPr>
          <p:style>
            <a:lnRef idx="0">
              <a:scrgbClr r="0" g="0" b="0"/>
            </a:lnRef>
            <a:fillRef idx="0">
              <a:scrgbClr r="0" g="0" b="0"/>
            </a:fillRef>
            <a:effectRef idx="0">
              <a:scrgbClr r="0" g="0" b="0"/>
            </a:effectRef>
            <a:fontRef idx="minor"/>
          </p:style>
        </p:sp>
        <p:sp>
          <p:nvSpPr>
            <p:cNvPr id="85" name="Line 16">
              <a:extLst>
                <a:ext uri="{FF2B5EF4-FFF2-40B4-BE49-F238E27FC236}">
                  <a16:creationId xmlns:a16="http://schemas.microsoft.com/office/drawing/2014/main" id="{47EA4683-3C17-4A8B-9BAC-7458B8D33162}"/>
                </a:ext>
              </a:extLst>
            </p:cNvPr>
            <p:cNvSpPr/>
            <p:nvPr/>
          </p:nvSpPr>
          <p:spPr>
            <a:xfrm>
              <a:off x="6827400" y="5760000"/>
              <a:ext cx="394560" cy="0"/>
            </a:xfrm>
            <a:prstGeom prst="line">
              <a:avLst/>
            </a:prstGeom>
            <a:ln w="19080">
              <a:solidFill>
                <a:srgbClr val="000000"/>
              </a:solidFill>
              <a:round/>
              <a:tailEnd type="triangle" w="med" len="med"/>
            </a:ln>
          </p:spPr>
          <p:style>
            <a:lnRef idx="0">
              <a:scrgbClr r="0" g="0" b="0"/>
            </a:lnRef>
            <a:fillRef idx="0">
              <a:scrgbClr r="0" g="0" b="0"/>
            </a:fillRef>
            <a:effectRef idx="0">
              <a:scrgbClr r="0" g="0" b="0"/>
            </a:effectRef>
            <a:fontRef idx="minor"/>
          </p:style>
        </p:sp>
        <p:sp>
          <p:nvSpPr>
            <p:cNvPr id="86" name="Line 17">
              <a:extLst>
                <a:ext uri="{FF2B5EF4-FFF2-40B4-BE49-F238E27FC236}">
                  <a16:creationId xmlns:a16="http://schemas.microsoft.com/office/drawing/2014/main" id="{6FD2C903-4B5C-4A8C-A68B-31035D29AB18}"/>
                </a:ext>
              </a:extLst>
            </p:cNvPr>
            <p:cNvSpPr/>
            <p:nvPr/>
          </p:nvSpPr>
          <p:spPr>
            <a:xfrm>
              <a:off x="6827400" y="3975840"/>
              <a:ext cx="394560" cy="1784160"/>
            </a:xfrm>
            <a:prstGeom prst="line">
              <a:avLst/>
            </a:prstGeom>
            <a:ln w="19080">
              <a:solidFill>
                <a:srgbClr val="000000"/>
              </a:solidFill>
              <a:round/>
              <a:tailEnd type="triangle" w="med" len="med"/>
            </a:ln>
          </p:spPr>
          <p:style>
            <a:lnRef idx="0">
              <a:scrgbClr r="0" g="0" b="0"/>
            </a:lnRef>
            <a:fillRef idx="0">
              <a:scrgbClr r="0" g="0" b="0"/>
            </a:fillRef>
            <a:effectRef idx="0">
              <a:scrgbClr r="0" g="0" b="0"/>
            </a:effectRef>
            <a:fontRef idx="minor"/>
          </p:style>
        </p:sp>
        <p:sp>
          <p:nvSpPr>
            <p:cNvPr id="87" name="Line 18">
              <a:extLst>
                <a:ext uri="{FF2B5EF4-FFF2-40B4-BE49-F238E27FC236}">
                  <a16:creationId xmlns:a16="http://schemas.microsoft.com/office/drawing/2014/main" id="{D1528913-5012-45C5-8603-EE7E47210AEA}"/>
                </a:ext>
              </a:extLst>
            </p:cNvPr>
            <p:cNvSpPr/>
            <p:nvPr/>
          </p:nvSpPr>
          <p:spPr>
            <a:xfrm>
              <a:off x="6827400" y="3975840"/>
              <a:ext cx="394560" cy="853200"/>
            </a:xfrm>
            <a:prstGeom prst="line">
              <a:avLst/>
            </a:prstGeom>
            <a:ln w="19080">
              <a:solidFill>
                <a:srgbClr val="000000"/>
              </a:solidFill>
              <a:round/>
              <a:tailEnd type="triangle" w="med" len="med"/>
            </a:ln>
          </p:spPr>
          <p:style>
            <a:lnRef idx="0">
              <a:scrgbClr r="0" g="0" b="0"/>
            </a:lnRef>
            <a:fillRef idx="0">
              <a:scrgbClr r="0" g="0" b="0"/>
            </a:fillRef>
            <a:effectRef idx="0">
              <a:scrgbClr r="0" g="0" b="0"/>
            </a:effectRef>
            <a:fontRef idx="minor"/>
          </p:style>
        </p:sp>
        <p:sp>
          <p:nvSpPr>
            <p:cNvPr id="88" name="CustomShape 19">
              <a:extLst>
                <a:ext uri="{FF2B5EF4-FFF2-40B4-BE49-F238E27FC236}">
                  <a16:creationId xmlns:a16="http://schemas.microsoft.com/office/drawing/2014/main" id="{002F16A6-649E-4A73-B907-AE5FD904DB05}"/>
                </a:ext>
              </a:extLst>
            </p:cNvPr>
            <p:cNvSpPr/>
            <p:nvPr/>
          </p:nvSpPr>
          <p:spPr>
            <a:xfrm>
              <a:off x="8184960" y="4868640"/>
              <a:ext cx="152280" cy="77760"/>
            </a:xfrm>
            <a:prstGeom prst="rect">
              <a:avLst/>
            </a:prstGeom>
            <a:solidFill>
              <a:srgbClr val="5E8AC7"/>
            </a:solidFill>
            <a:ln>
              <a:noFill/>
            </a:ln>
          </p:spPr>
          <p:style>
            <a:lnRef idx="0">
              <a:scrgbClr r="0" g="0" b="0"/>
            </a:lnRef>
            <a:fillRef idx="0">
              <a:scrgbClr r="0" g="0" b="0"/>
            </a:fillRef>
            <a:effectRef idx="0">
              <a:scrgbClr r="0" g="0" b="0"/>
            </a:effectRef>
            <a:fontRef idx="minor"/>
          </p:style>
        </p:sp>
        <p:sp>
          <p:nvSpPr>
            <p:cNvPr id="89" name="CustomShape 20">
              <a:extLst>
                <a:ext uri="{FF2B5EF4-FFF2-40B4-BE49-F238E27FC236}">
                  <a16:creationId xmlns:a16="http://schemas.microsoft.com/office/drawing/2014/main" id="{A5B185A4-2B65-4A8F-9045-9ABF80518B9D}"/>
                </a:ext>
              </a:extLst>
            </p:cNvPr>
            <p:cNvSpPr/>
            <p:nvPr/>
          </p:nvSpPr>
          <p:spPr>
            <a:xfrm>
              <a:off x="8184960" y="4563360"/>
              <a:ext cx="152280" cy="77760"/>
            </a:xfrm>
            <a:prstGeom prst="rect">
              <a:avLst/>
            </a:prstGeom>
            <a:solidFill>
              <a:srgbClr val="72BF44"/>
            </a:solidFill>
            <a:ln>
              <a:noFill/>
            </a:ln>
          </p:spPr>
          <p:style>
            <a:lnRef idx="0">
              <a:scrgbClr r="0" g="0" b="0"/>
            </a:lnRef>
            <a:fillRef idx="0">
              <a:scrgbClr r="0" g="0" b="0"/>
            </a:fillRef>
            <a:effectRef idx="0">
              <a:scrgbClr r="0" g="0" b="0"/>
            </a:effectRef>
            <a:fontRef idx="minor"/>
          </p:style>
        </p:sp>
        <p:sp>
          <p:nvSpPr>
            <p:cNvPr id="90" name="CustomShape 21">
              <a:extLst>
                <a:ext uri="{FF2B5EF4-FFF2-40B4-BE49-F238E27FC236}">
                  <a16:creationId xmlns:a16="http://schemas.microsoft.com/office/drawing/2014/main" id="{A4DEFA3F-96BB-4561-999E-1B029D1AE765}"/>
                </a:ext>
              </a:extLst>
            </p:cNvPr>
            <p:cNvSpPr/>
            <p:nvPr/>
          </p:nvSpPr>
          <p:spPr>
            <a:xfrm>
              <a:off x="8184960" y="5174280"/>
              <a:ext cx="152280" cy="77400"/>
            </a:xfrm>
            <a:prstGeom prst="rect">
              <a:avLst/>
            </a:prstGeom>
            <a:solidFill>
              <a:srgbClr val="ED1C24"/>
            </a:solidFill>
            <a:ln>
              <a:noFill/>
            </a:ln>
          </p:spPr>
          <p:style>
            <a:lnRef idx="0">
              <a:scrgbClr r="0" g="0" b="0"/>
            </a:lnRef>
            <a:fillRef idx="0">
              <a:scrgbClr r="0" g="0" b="0"/>
            </a:fillRef>
            <a:effectRef idx="0">
              <a:scrgbClr r="0" g="0" b="0"/>
            </a:effectRef>
            <a:fontRef idx="minor"/>
          </p:style>
        </p:sp>
        <p:sp>
          <p:nvSpPr>
            <p:cNvPr id="91" name="TextShape 22">
              <a:extLst>
                <a:ext uri="{FF2B5EF4-FFF2-40B4-BE49-F238E27FC236}">
                  <a16:creationId xmlns:a16="http://schemas.microsoft.com/office/drawing/2014/main" id="{1AD692D0-49F7-40C3-AD81-6E2AB9A52342}"/>
                </a:ext>
              </a:extLst>
            </p:cNvPr>
            <p:cNvSpPr txBox="1"/>
            <p:nvPr/>
          </p:nvSpPr>
          <p:spPr>
            <a:xfrm>
              <a:off x="8346240" y="4386667"/>
              <a:ext cx="1599840" cy="289800"/>
            </a:xfrm>
            <a:prstGeom prst="rect">
              <a:avLst/>
            </a:prstGeom>
            <a:noFill/>
            <a:ln>
              <a:noFill/>
            </a:ln>
          </p:spPr>
          <p:txBody>
            <a:bodyPr lIns="90000" tIns="45000" rIns="90000" bIns="45000"/>
            <a:lstStyle/>
            <a:p>
              <a:r>
                <a:rPr lang="en-US" sz="1400" b="1" strike="noStrike" spc="-1" dirty="0">
                  <a:latin typeface="Oracle Sans"/>
                </a:rPr>
                <a:t>Processed</a:t>
              </a:r>
              <a:endParaRPr lang="en-US" sz="1400" b="0" strike="noStrike" spc="-1" dirty="0">
                <a:latin typeface="Arial"/>
              </a:endParaRPr>
            </a:p>
          </p:txBody>
        </p:sp>
        <p:sp>
          <p:nvSpPr>
            <p:cNvPr id="92" name="TextShape 23">
              <a:extLst>
                <a:ext uri="{FF2B5EF4-FFF2-40B4-BE49-F238E27FC236}">
                  <a16:creationId xmlns:a16="http://schemas.microsoft.com/office/drawing/2014/main" id="{4F413D75-4CAB-4490-8FDC-8F36B53C262C}"/>
                </a:ext>
              </a:extLst>
            </p:cNvPr>
            <p:cNvSpPr txBox="1"/>
            <p:nvPr/>
          </p:nvSpPr>
          <p:spPr>
            <a:xfrm>
              <a:off x="8346240" y="4675759"/>
              <a:ext cx="2038680" cy="482041"/>
            </a:xfrm>
            <a:prstGeom prst="rect">
              <a:avLst/>
            </a:prstGeom>
            <a:noFill/>
            <a:ln>
              <a:noFill/>
            </a:ln>
          </p:spPr>
          <p:txBody>
            <a:bodyPr lIns="90000" tIns="45000" rIns="90000" bIns="45000"/>
            <a:lstStyle/>
            <a:p>
              <a:r>
                <a:rPr lang="en-US" sz="1400" b="1" strike="noStrike" spc="-1" dirty="0">
                  <a:latin typeface="Oracle Sans"/>
                </a:rPr>
                <a:t>Prefetched </a:t>
              </a:r>
              <a:r>
                <a:rPr lang="en-US" sz="1400" b="1" spc="-1" dirty="0">
                  <a:latin typeface="Oracle Sans"/>
                </a:rPr>
                <a:t>for</a:t>
              </a:r>
              <a:r>
                <a:rPr lang="en-US" sz="1400" b="1" strike="noStrike" spc="-1" dirty="0">
                  <a:latin typeface="Oracle Sans"/>
                </a:rPr>
                <a:t> level </a:t>
              </a:r>
              <a:r>
                <a:rPr lang="en-US" sz="1400" b="1" i="1" strike="noStrike" spc="-1" dirty="0">
                  <a:latin typeface="Oracle Sans"/>
                </a:rPr>
                <a:t>b</a:t>
              </a:r>
              <a:endParaRPr lang="en-US" sz="1400" b="0" strike="noStrike" spc="-1" dirty="0">
                <a:latin typeface="Arial"/>
              </a:endParaRPr>
            </a:p>
          </p:txBody>
        </p:sp>
        <p:sp>
          <p:nvSpPr>
            <p:cNvPr id="93" name="TextShape 24">
              <a:extLst>
                <a:ext uri="{FF2B5EF4-FFF2-40B4-BE49-F238E27FC236}">
                  <a16:creationId xmlns:a16="http://schemas.microsoft.com/office/drawing/2014/main" id="{790E5574-0272-4316-ADA4-272096344314}"/>
                </a:ext>
              </a:extLst>
            </p:cNvPr>
            <p:cNvSpPr txBox="1"/>
            <p:nvPr/>
          </p:nvSpPr>
          <p:spPr>
            <a:xfrm>
              <a:off x="8356126" y="5010660"/>
              <a:ext cx="2037792" cy="436231"/>
            </a:xfrm>
            <a:prstGeom prst="rect">
              <a:avLst/>
            </a:prstGeom>
            <a:noFill/>
            <a:ln>
              <a:noFill/>
            </a:ln>
          </p:spPr>
          <p:txBody>
            <a:bodyPr lIns="90000" tIns="45000" rIns="90000" bIns="45000"/>
            <a:lstStyle/>
            <a:p>
              <a:r>
                <a:rPr lang="en-US" sz="1400" b="1" strike="noStrike" spc="-1" dirty="0">
                  <a:latin typeface="Oracle Sans"/>
                </a:rPr>
                <a:t>Prefetched </a:t>
              </a:r>
              <a:r>
                <a:rPr lang="en-US" sz="1400" b="1" spc="-1" dirty="0">
                  <a:latin typeface="Oracle Sans"/>
                </a:rPr>
                <a:t>for</a:t>
              </a:r>
              <a:r>
                <a:rPr lang="en-US" sz="1400" b="1" strike="noStrike" spc="-1" dirty="0">
                  <a:latin typeface="Oracle Sans"/>
                </a:rPr>
                <a:t> level </a:t>
              </a:r>
              <a:r>
                <a:rPr lang="en-US" sz="1400" b="1" i="1" strike="noStrike" spc="-1" dirty="0">
                  <a:latin typeface="Oracle Sans"/>
                </a:rPr>
                <a:t>c</a:t>
              </a:r>
              <a:endParaRPr lang="en-US" sz="1400" b="0" strike="noStrike" spc="-1" dirty="0">
                <a:latin typeface="Arial"/>
              </a:endParaRPr>
            </a:p>
          </p:txBody>
        </p:sp>
      </p:grpSp>
      <p:sp>
        <p:nvSpPr>
          <p:cNvPr id="5" name="TextBox 4">
            <a:extLst>
              <a:ext uri="{FF2B5EF4-FFF2-40B4-BE49-F238E27FC236}">
                <a16:creationId xmlns:a16="http://schemas.microsoft.com/office/drawing/2014/main" id="{60D96117-218E-4B4E-8859-127408393F2E}"/>
              </a:ext>
            </a:extLst>
          </p:cNvPr>
          <p:cNvSpPr txBox="1"/>
          <p:nvPr/>
        </p:nvSpPr>
        <p:spPr>
          <a:xfrm>
            <a:off x="3181817" y="3874132"/>
            <a:ext cx="2572627" cy="338554"/>
          </a:xfrm>
          <a:prstGeom prst="rect">
            <a:avLst/>
          </a:prstGeom>
          <a:noFill/>
        </p:spPr>
        <p:txBody>
          <a:bodyPr wrap="none" rtlCol="0">
            <a:spAutoFit/>
          </a:bodyPr>
          <a:lstStyle/>
          <a:p>
            <a:r>
              <a:rPr lang="en-US" sz="1600" b="1" spc="-1" dirty="0">
                <a:solidFill>
                  <a:srgbClr val="C74634"/>
                </a:solidFill>
                <a:latin typeface="Oracle Sans"/>
                <a:ea typeface="Noto Sans CJK SC Regular"/>
              </a:rPr>
              <a:t>Path pattern:</a:t>
            </a:r>
            <a:r>
              <a:rPr lang="en-US" sz="1600" spc="-1" dirty="0">
                <a:solidFill>
                  <a:srgbClr val="312D2A"/>
                </a:solidFill>
                <a:latin typeface="Oracle Sans"/>
                <a:ea typeface="Noto Sans CJK SC Regular"/>
              </a:rPr>
              <a:t> </a:t>
            </a:r>
            <a:r>
              <a:rPr lang="en-US" sz="1600" spc="-1" dirty="0">
                <a:solidFill>
                  <a:srgbClr val="000000"/>
                </a:solidFill>
                <a:latin typeface="Oracle Sans"/>
                <a:ea typeface="Noto Sans CJK SC Regular"/>
              </a:rPr>
              <a:t>(a) → (b) → (c)</a:t>
            </a:r>
            <a:endParaRPr lang="en-US" sz="1600" spc="-1" dirty="0">
              <a:latin typeface="Arial"/>
            </a:endParaRPr>
          </a:p>
        </p:txBody>
      </p:sp>
      <p:sp>
        <p:nvSpPr>
          <p:cNvPr id="45" name="Arrow: Down 44">
            <a:extLst>
              <a:ext uri="{FF2B5EF4-FFF2-40B4-BE49-F238E27FC236}">
                <a16:creationId xmlns:a16="http://schemas.microsoft.com/office/drawing/2014/main" id="{F91769D0-4420-4AB8-871A-417B6637C773}"/>
              </a:ext>
            </a:extLst>
          </p:cNvPr>
          <p:cNvSpPr/>
          <p:nvPr/>
        </p:nvSpPr>
        <p:spPr>
          <a:xfrm>
            <a:off x="9067800" y="3710859"/>
            <a:ext cx="370985" cy="41599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200"/>
          </a:p>
        </p:txBody>
      </p:sp>
      <p:sp>
        <p:nvSpPr>
          <p:cNvPr id="6" name="TextBox 5">
            <a:extLst>
              <a:ext uri="{FF2B5EF4-FFF2-40B4-BE49-F238E27FC236}">
                <a16:creationId xmlns:a16="http://schemas.microsoft.com/office/drawing/2014/main" id="{810EA7D9-0A63-4A9E-A509-ED977411572A}"/>
              </a:ext>
            </a:extLst>
          </p:cNvPr>
          <p:cNvSpPr txBox="1"/>
          <p:nvPr/>
        </p:nvSpPr>
        <p:spPr>
          <a:xfrm>
            <a:off x="236197" y="1317587"/>
            <a:ext cx="2945620" cy="2431435"/>
          </a:xfrm>
          <a:prstGeom prst="rect">
            <a:avLst/>
          </a:prstGeom>
          <a:noFill/>
        </p:spPr>
        <p:txBody>
          <a:bodyPr wrap="square" rtlCol="0">
            <a:spAutoFit/>
          </a:bodyPr>
          <a:lstStyle/>
          <a:p>
            <a:r>
              <a:rPr lang="en-US" sz="3200" b="1" dirty="0">
                <a:solidFill>
                  <a:srgbClr val="C00000"/>
                </a:solidFill>
              </a:rPr>
              <a:t>Key Idea</a:t>
            </a:r>
          </a:p>
          <a:p>
            <a:pPr algn="l"/>
            <a:r>
              <a:rPr lang="en-US" b="0" i="0" u="none" strike="noStrike" baseline="0" dirty="0">
                <a:solidFill>
                  <a:srgbClr val="1A1A1A"/>
                </a:solidFill>
                <a:latin typeface="LinLibertineT"/>
              </a:rPr>
              <a:t>At level </a:t>
            </a:r>
            <a:r>
              <a:rPr lang="en-US" b="0" i="0" u="none" strike="noStrike" baseline="0" dirty="0">
                <a:solidFill>
                  <a:srgbClr val="1A1A1A"/>
                </a:solidFill>
                <a:latin typeface="LibertineMathMI"/>
              </a:rPr>
              <a:t>𝑖</a:t>
            </a:r>
            <a:r>
              <a:rPr lang="en-US" b="0" i="0" u="none" strike="noStrike" baseline="0" dirty="0">
                <a:solidFill>
                  <a:srgbClr val="1A1A1A"/>
                </a:solidFill>
                <a:latin typeface="LinLibertineT"/>
              </a:rPr>
              <a:t>, siblings of the current vertex will appear subsequently  =&gt; </a:t>
            </a:r>
            <a:r>
              <a:rPr lang="en-US" b="0" i="0" u="none" strike="noStrike" baseline="0" dirty="0">
                <a:solidFill>
                  <a:srgbClr val="00B050"/>
                </a:solidFill>
                <a:latin typeface="LinLibertineT"/>
              </a:rPr>
              <a:t>prefetch</a:t>
            </a:r>
            <a:r>
              <a:rPr lang="en-US" b="0" i="0" u="none" strike="noStrike" baseline="0" dirty="0">
                <a:solidFill>
                  <a:srgbClr val="1A1A1A"/>
                </a:solidFill>
                <a:latin typeface="LinLibertineT"/>
              </a:rPr>
              <a:t> using </a:t>
            </a:r>
            <a:r>
              <a:rPr lang="en-US" b="0" i="0" u="none" strike="noStrike" baseline="0" dirty="0">
                <a:solidFill>
                  <a:srgbClr val="00B050"/>
                </a:solidFill>
                <a:latin typeface="LinLibertineT"/>
              </a:rPr>
              <a:t>graph topology</a:t>
            </a:r>
            <a:endParaRPr lang="en-CH" sz="2800" dirty="0">
              <a:solidFill>
                <a:srgbClr val="00B050"/>
              </a:solidFill>
            </a:endParaRPr>
          </a:p>
        </p:txBody>
      </p:sp>
    </p:spTree>
    <p:extLst>
      <p:ext uri="{BB962C8B-B14F-4D97-AF65-F5344CB8AC3E}">
        <p14:creationId xmlns:p14="http://schemas.microsoft.com/office/powerpoint/2010/main" val="344816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Shape 3">
            <a:extLst>
              <a:ext uri="{FF2B5EF4-FFF2-40B4-BE49-F238E27FC236}">
                <a16:creationId xmlns:a16="http://schemas.microsoft.com/office/drawing/2014/main" id="{E5E6C00D-93DB-F648-91C4-7BFAD48A9032}"/>
              </a:ext>
            </a:extLst>
          </p:cNvPr>
          <p:cNvSpPr txBox="1"/>
          <p:nvPr/>
        </p:nvSpPr>
        <p:spPr>
          <a:xfrm>
            <a:off x="758115" y="347664"/>
            <a:ext cx="10675769" cy="491760"/>
          </a:xfrm>
          <a:prstGeom prst="rect">
            <a:avLst/>
          </a:prstGeom>
          <a:noFill/>
          <a:ln>
            <a:noFill/>
          </a:ln>
        </p:spPr>
        <p:txBody>
          <a:bodyPr lIns="0" tIns="0" rIns="0" bIns="0" anchor="b"/>
          <a:lstStyle/>
          <a:p>
            <a:pPr>
              <a:lnSpc>
                <a:spcPct val="95000"/>
              </a:lnSpc>
            </a:pPr>
            <a:r>
              <a:rPr lang="en-US" sz="2800" b="1" strike="noStrike" spc="-1" dirty="0">
                <a:solidFill>
                  <a:srgbClr val="312D2A"/>
                </a:solidFill>
                <a:latin typeface="Oracle Sans"/>
              </a:rPr>
              <a:t>Experimental Evaluation: Effect of Caching and Prefetching</a:t>
            </a:r>
            <a:endParaRPr lang="en-US" sz="2800" b="0" strike="noStrike" spc="-1" dirty="0">
              <a:solidFill>
                <a:srgbClr val="312D2A"/>
              </a:solidFill>
              <a:latin typeface="Oracle Sans"/>
            </a:endParaRPr>
          </a:p>
        </p:txBody>
      </p:sp>
      <p:sp>
        <p:nvSpPr>
          <p:cNvPr id="14" name="TextShape 6">
            <a:extLst>
              <a:ext uri="{FF2B5EF4-FFF2-40B4-BE49-F238E27FC236}">
                <a16:creationId xmlns:a16="http://schemas.microsoft.com/office/drawing/2014/main" id="{90351A26-6C8C-0F49-9F73-9C1658B9F238}"/>
              </a:ext>
            </a:extLst>
          </p:cNvPr>
          <p:cNvSpPr txBox="1"/>
          <p:nvPr/>
        </p:nvSpPr>
        <p:spPr>
          <a:xfrm>
            <a:off x="7772400" y="905505"/>
            <a:ext cx="3681824" cy="1019732"/>
          </a:xfrm>
          <a:prstGeom prst="rect">
            <a:avLst/>
          </a:prstGeom>
          <a:noFill/>
          <a:ln w="19080">
            <a:solidFill>
              <a:srgbClr val="C74634"/>
            </a:solidFill>
            <a:round/>
          </a:ln>
        </p:spPr>
        <p:txBody>
          <a:bodyPr lIns="99360" tIns="54360" rIns="99360" bIns="54360"/>
          <a:lstStyle/>
          <a:p>
            <a:r>
              <a:rPr lang="en-US" sz="1600" b="1" spc="-1" dirty="0">
                <a:solidFill>
                  <a:srgbClr val="C74634"/>
                </a:solidFill>
                <a:latin typeface="Oracle Sans"/>
              </a:rPr>
              <a:t>Graph:</a:t>
            </a:r>
            <a:r>
              <a:rPr lang="en-US" sz="1600" spc="-1" dirty="0">
                <a:latin typeface="Oracle Sans"/>
              </a:rPr>
              <a:t> </a:t>
            </a:r>
            <a:r>
              <a:rPr lang="en-US" sz="1600" b="1" spc="-1">
                <a:latin typeface="Oracle Sans"/>
              </a:rPr>
              <a:t>LDBC 4GB</a:t>
            </a:r>
            <a:endParaRPr lang="en-US" sz="1600" spc="-1" dirty="0">
              <a:latin typeface="Arial"/>
            </a:endParaRPr>
          </a:p>
          <a:p>
            <a:r>
              <a:rPr lang="en-US" sz="1600" b="1" strike="noStrike" spc="-1" dirty="0">
                <a:solidFill>
                  <a:srgbClr val="C74634"/>
                </a:solidFill>
                <a:latin typeface="Oracle Sans"/>
                <a:ea typeface="Noto Sans CJK SC Regular"/>
              </a:rPr>
              <a:t>Projection:</a:t>
            </a:r>
            <a:r>
              <a:rPr lang="en-US" sz="1600" b="0" strike="noStrike" spc="-1" dirty="0">
                <a:solidFill>
                  <a:srgbClr val="312D2A"/>
                </a:solidFill>
                <a:latin typeface="Oracle Sans Light"/>
                <a:ea typeface="Noto Sans CJK SC Regular"/>
              </a:rPr>
              <a:t> </a:t>
            </a:r>
            <a:r>
              <a:rPr lang="en-US" sz="1600" b="0" strike="noStrike" spc="-1" dirty="0" err="1">
                <a:solidFill>
                  <a:srgbClr val="000000"/>
                </a:solidFill>
                <a:latin typeface="Oracle Sans"/>
                <a:ea typeface="Noto Sans CJK SC Regular"/>
              </a:rPr>
              <a:t>T.agea</a:t>
            </a:r>
            <a:r>
              <a:rPr lang="en-US" sz="1600" b="0" strike="noStrike" spc="-1" dirty="0">
                <a:solidFill>
                  <a:srgbClr val="000000"/>
                </a:solidFill>
                <a:latin typeface="Oracle Sans"/>
                <a:ea typeface="Noto Sans CJK SC Regular"/>
              </a:rPr>
              <a:t>, </a:t>
            </a:r>
            <a:r>
              <a:rPr lang="en-US" sz="1600" b="0" strike="noStrike" spc="-1" dirty="0" err="1">
                <a:solidFill>
                  <a:srgbClr val="000000"/>
                </a:solidFill>
                <a:latin typeface="Oracle Sans"/>
                <a:ea typeface="Noto Sans CJK SC Regular"/>
              </a:rPr>
              <a:t>T.ageb</a:t>
            </a:r>
            <a:r>
              <a:rPr lang="en-US" sz="1600" b="0" strike="noStrike" spc="-1" dirty="0">
                <a:solidFill>
                  <a:srgbClr val="000000"/>
                </a:solidFill>
                <a:latin typeface="Oracle Sans"/>
                <a:ea typeface="Noto Sans CJK SC Regular"/>
              </a:rPr>
              <a:t>, </a:t>
            </a:r>
            <a:r>
              <a:rPr lang="en-US" sz="1600" b="0" strike="noStrike" spc="-1" dirty="0" err="1">
                <a:solidFill>
                  <a:srgbClr val="000000"/>
                </a:solidFill>
                <a:latin typeface="Oracle Sans"/>
                <a:ea typeface="Noto Sans CJK SC Regular"/>
              </a:rPr>
              <a:t>T.agec</a:t>
            </a:r>
            <a:r>
              <a:rPr lang="en-US" sz="1600" b="0" strike="noStrike" spc="-1" dirty="0">
                <a:solidFill>
                  <a:srgbClr val="000000"/>
                </a:solidFill>
                <a:latin typeface="Oracle Sans"/>
                <a:ea typeface="Noto Sans CJK SC Regular"/>
              </a:rPr>
              <a:t>, </a:t>
            </a:r>
            <a:r>
              <a:rPr lang="en-US" sz="1600" b="0" strike="noStrike" spc="-1" dirty="0" err="1">
                <a:solidFill>
                  <a:srgbClr val="000000"/>
                </a:solidFill>
                <a:latin typeface="Oracle Sans"/>
                <a:ea typeface="Noto Sans CJK SC Regular"/>
              </a:rPr>
              <a:t>T.aged</a:t>
            </a:r>
            <a:endParaRPr lang="en-US" sz="1600" b="0" strike="noStrike" spc="-1" dirty="0">
              <a:latin typeface="Arial"/>
            </a:endParaRPr>
          </a:p>
          <a:p>
            <a:r>
              <a:rPr lang="en-US" sz="1600" b="1" strike="noStrike" spc="-1" dirty="0">
                <a:solidFill>
                  <a:srgbClr val="C74634"/>
                </a:solidFill>
                <a:latin typeface="Oracle Sans"/>
                <a:ea typeface="Noto Sans CJK SC Regular"/>
              </a:rPr>
              <a:t>Path pattern:</a:t>
            </a:r>
            <a:r>
              <a:rPr lang="en-US" sz="1600" b="0" strike="noStrike" spc="-1" dirty="0">
                <a:solidFill>
                  <a:srgbClr val="312D2A"/>
                </a:solidFill>
                <a:latin typeface="Oracle Sans"/>
                <a:ea typeface="Noto Sans CJK SC Regular"/>
              </a:rPr>
              <a:t> </a:t>
            </a:r>
            <a:r>
              <a:rPr lang="en-US" sz="1600" b="0" strike="noStrike" spc="-1" dirty="0">
                <a:solidFill>
                  <a:srgbClr val="000000"/>
                </a:solidFill>
                <a:latin typeface="Oracle Sans"/>
                <a:ea typeface="Noto Sans CJK SC Regular"/>
              </a:rPr>
              <a:t>(a) → (b) → (c) → (d)  </a:t>
            </a:r>
          </a:p>
          <a:p>
            <a:r>
              <a:rPr lang="en-US" sz="1600" b="1" spc="-1" dirty="0">
                <a:solidFill>
                  <a:srgbClr val="C74634"/>
                </a:solidFill>
                <a:latin typeface="Oracle Sans"/>
                <a:ea typeface="Noto Sans CJK SC Regular"/>
              </a:rPr>
              <a:t>Output Size:</a:t>
            </a:r>
            <a:r>
              <a:rPr lang="en-US" sz="1600" spc="-1" dirty="0">
                <a:solidFill>
                  <a:srgbClr val="000000"/>
                </a:solidFill>
                <a:latin typeface="Oracle Sans"/>
                <a:ea typeface="Noto Sans CJK SC Regular"/>
              </a:rPr>
              <a:t> </a:t>
            </a:r>
            <a:r>
              <a:rPr lang="en-US" sz="1600" b="1" spc="-1" dirty="0">
                <a:solidFill>
                  <a:srgbClr val="000000"/>
                </a:solidFill>
                <a:latin typeface="Oracle Sans"/>
                <a:ea typeface="Noto Sans CJK SC Regular"/>
              </a:rPr>
              <a:t>5 Billion Paths</a:t>
            </a:r>
            <a:endParaRPr lang="en-US" sz="1600" b="0" strike="noStrike" spc="-1" dirty="0">
              <a:latin typeface="Arial"/>
            </a:endParaRPr>
          </a:p>
        </p:txBody>
      </p:sp>
      <p:sp>
        <p:nvSpPr>
          <p:cNvPr id="3" name="TextBox 2">
            <a:extLst>
              <a:ext uri="{FF2B5EF4-FFF2-40B4-BE49-F238E27FC236}">
                <a16:creationId xmlns:a16="http://schemas.microsoft.com/office/drawing/2014/main" id="{BDAC9EE5-422D-4E3F-8B05-A990D7B4D40C}"/>
              </a:ext>
            </a:extLst>
          </p:cNvPr>
          <p:cNvSpPr txBox="1"/>
          <p:nvPr/>
        </p:nvSpPr>
        <p:spPr>
          <a:xfrm>
            <a:off x="737776" y="1065114"/>
            <a:ext cx="4623223" cy="830997"/>
          </a:xfrm>
          <a:prstGeom prst="rect">
            <a:avLst/>
          </a:prstGeom>
          <a:solidFill>
            <a:schemeClr val="bg1"/>
          </a:solidFill>
          <a:ln w="25400">
            <a:solidFill>
              <a:srgbClr val="C00000"/>
            </a:solidFill>
          </a:ln>
        </p:spPr>
        <p:txBody>
          <a:bodyPr wrap="square" rtlCol="0">
            <a:spAutoFit/>
          </a:bodyPr>
          <a:lstStyle/>
          <a:p>
            <a:r>
              <a:rPr lang="en-US" sz="1600" dirty="0"/>
              <a:t>Intel(R) Xeon(R) CPU E5-2699 v3 @ 2.30GHz, 512GB DDR4 RAM @ 2133MHz</a:t>
            </a:r>
          </a:p>
          <a:p>
            <a:r>
              <a:rPr lang="en-US" sz="1600" dirty="0"/>
              <a:t>Single Threaded Execution</a:t>
            </a:r>
            <a:endParaRPr lang="en-CH" sz="1600" dirty="0"/>
          </a:p>
        </p:txBody>
      </p:sp>
      <p:graphicFrame>
        <p:nvGraphicFramePr>
          <p:cNvPr id="2" name="Chart 1">
            <a:extLst>
              <a:ext uri="{FF2B5EF4-FFF2-40B4-BE49-F238E27FC236}">
                <a16:creationId xmlns:a16="http://schemas.microsoft.com/office/drawing/2014/main" id="{8DD98E28-0DBC-F212-B2A6-1FF61A0AAE59}"/>
              </a:ext>
            </a:extLst>
          </p:cNvPr>
          <p:cNvGraphicFramePr>
            <a:graphicFrameLocks/>
          </p:cNvGraphicFramePr>
          <p:nvPr>
            <p:extLst>
              <p:ext uri="{D42A27DB-BD31-4B8C-83A1-F6EECF244321}">
                <p14:modId xmlns:p14="http://schemas.microsoft.com/office/powerpoint/2010/main" val="3781132719"/>
              </p:ext>
            </p:extLst>
          </p:nvPr>
        </p:nvGraphicFramePr>
        <p:xfrm>
          <a:off x="533400" y="2057400"/>
          <a:ext cx="11277600"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085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1">
            <a:extLst>
              <a:ext uri="{FF2B5EF4-FFF2-40B4-BE49-F238E27FC236}">
                <a16:creationId xmlns:a16="http://schemas.microsoft.com/office/drawing/2014/main" id="{227CA27F-F024-E847-97BB-8E8A0FC87103}"/>
              </a:ext>
            </a:extLst>
          </p:cNvPr>
          <p:cNvSpPr txBox="1"/>
          <p:nvPr/>
        </p:nvSpPr>
        <p:spPr>
          <a:xfrm>
            <a:off x="762120" y="6423840"/>
            <a:ext cx="365400" cy="365400"/>
          </a:xfrm>
          <a:prstGeom prst="rect">
            <a:avLst/>
          </a:prstGeom>
          <a:noFill/>
          <a:ln>
            <a:noFill/>
          </a:ln>
        </p:spPr>
        <p:txBody>
          <a:bodyPr lIns="0" tIns="0" rIns="0" bIns="0" anchor="ctr"/>
          <a:lstStyle/>
          <a:p>
            <a:pPr>
              <a:lnSpc>
                <a:spcPct val="100000"/>
              </a:lnSpc>
            </a:pPr>
            <a:fld id="{558E24AE-C3D9-4EBE-A000-EC76C2A36E1F}" type="slidenum">
              <a:rPr lang="en-US" sz="1000" b="0" strike="noStrike" spc="-1">
                <a:solidFill>
                  <a:srgbClr val="8B8580"/>
                </a:solidFill>
                <a:latin typeface="Oracle Sans"/>
              </a:rPr>
              <a:t>9</a:t>
            </a:fld>
            <a:endParaRPr lang="en-US" sz="1000" b="0" strike="noStrike" spc="-1">
              <a:latin typeface="Times New Roman"/>
            </a:endParaRPr>
          </a:p>
        </p:txBody>
      </p:sp>
      <p:sp>
        <p:nvSpPr>
          <p:cNvPr id="11" name="TextShape 3">
            <a:extLst>
              <a:ext uri="{FF2B5EF4-FFF2-40B4-BE49-F238E27FC236}">
                <a16:creationId xmlns:a16="http://schemas.microsoft.com/office/drawing/2014/main" id="{E5E6C00D-93DB-F648-91C4-7BFAD48A9032}"/>
              </a:ext>
            </a:extLst>
          </p:cNvPr>
          <p:cNvSpPr txBox="1"/>
          <p:nvPr/>
        </p:nvSpPr>
        <p:spPr>
          <a:xfrm>
            <a:off x="762120" y="413683"/>
            <a:ext cx="10675769" cy="491760"/>
          </a:xfrm>
          <a:prstGeom prst="rect">
            <a:avLst/>
          </a:prstGeom>
          <a:noFill/>
          <a:ln>
            <a:noFill/>
          </a:ln>
        </p:spPr>
        <p:txBody>
          <a:bodyPr lIns="0" tIns="0" rIns="0" bIns="0" anchor="b"/>
          <a:lstStyle/>
          <a:p>
            <a:pPr>
              <a:lnSpc>
                <a:spcPct val="95000"/>
              </a:lnSpc>
            </a:pPr>
            <a:r>
              <a:rPr lang="en-US" sz="2800" b="1" strike="noStrike" spc="-1" dirty="0">
                <a:solidFill>
                  <a:srgbClr val="312D2A"/>
                </a:solidFill>
                <a:latin typeface="Oracle Sans"/>
              </a:rPr>
              <a:t>Experimental Evaluation: Comparison over full Materialization</a:t>
            </a:r>
            <a:endParaRPr lang="en-US" sz="2800" b="0" strike="noStrike" spc="-1" dirty="0">
              <a:solidFill>
                <a:srgbClr val="312D2A"/>
              </a:solidFill>
              <a:latin typeface="Oracle Sans"/>
            </a:endParaRPr>
          </a:p>
        </p:txBody>
      </p:sp>
      <p:sp>
        <p:nvSpPr>
          <p:cNvPr id="14" name="TextShape 6">
            <a:extLst>
              <a:ext uri="{FF2B5EF4-FFF2-40B4-BE49-F238E27FC236}">
                <a16:creationId xmlns:a16="http://schemas.microsoft.com/office/drawing/2014/main" id="{90351A26-6C8C-0F49-9F73-9C1658B9F238}"/>
              </a:ext>
            </a:extLst>
          </p:cNvPr>
          <p:cNvSpPr txBox="1"/>
          <p:nvPr/>
        </p:nvSpPr>
        <p:spPr>
          <a:xfrm>
            <a:off x="7772400" y="1032150"/>
            <a:ext cx="3681824" cy="1019732"/>
          </a:xfrm>
          <a:prstGeom prst="rect">
            <a:avLst/>
          </a:prstGeom>
          <a:noFill/>
          <a:ln w="19080">
            <a:solidFill>
              <a:srgbClr val="C74634"/>
            </a:solidFill>
            <a:round/>
          </a:ln>
        </p:spPr>
        <p:txBody>
          <a:bodyPr lIns="99360" tIns="54360" rIns="99360" bIns="54360"/>
          <a:lstStyle/>
          <a:p>
            <a:r>
              <a:rPr lang="en-US" sz="1600" b="1" spc="-1" dirty="0">
                <a:solidFill>
                  <a:srgbClr val="C74634"/>
                </a:solidFill>
                <a:latin typeface="Oracle Sans"/>
              </a:rPr>
              <a:t>Graph:</a:t>
            </a:r>
            <a:r>
              <a:rPr lang="en-US" sz="1600" spc="-1" dirty="0">
                <a:latin typeface="Oracle Sans"/>
              </a:rPr>
              <a:t> </a:t>
            </a:r>
            <a:r>
              <a:rPr lang="en-US" sz="1600" b="1" spc="-1">
                <a:latin typeface="Oracle Sans"/>
              </a:rPr>
              <a:t>LDBC 4GB</a:t>
            </a:r>
            <a:endParaRPr lang="en-US" sz="1600" spc="-1" dirty="0">
              <a:latin typeface="Arial"/>
            </a:endParaRPr>
          </a:p>
          <a:p>
            <a:r>
              <a:rPr lang="en-US" sz="1600" b="1" strike="noStrike" spc="-1" dirty="0">
                <a:solidFill>
                  <a:srgbClr val="C74634"/>
                </a:solidFill>
                <a:latin typeface="Oracle Sans"/>
                <a:ea typeface="Noto Sans CJK SC Regular"/>
              </a:rPr>
              <a:t>Projection:</a:t>
            </a:r>
            <a:r>
              <a:rPr lang="en-US" sz="1600" b="0" strike="noStrike" spc="-1" dirty="0">
                <a:solidFill>
                  <a:srgbClr val="312D2A"/>
                </a:solidFill>
                <a:latin typeface="Oracle Sans Light"/>
                <a:ea typeface="Noto Sans CJK SC Regular"/>
              </a:rPr>
              <a:t> </a:t>
            </a:r>
            <a:r>
              <a:rPr lang="en-US" sz="1600" b="0" strike="noStrike" spc="-1" dirty="0" err="1">
                <a:solidFill>
                  <a:srgbClr val="000000"/>
                </a:solidFill>
                <a:latin typeface="Oracle Sans"/>
                <a:ea typeface="Noto Sans CJK SC Regular"/>
              </a:rPr>
              <a:t>T.agea</a:t>
            </a:r>
            <a:r>
              <a:rPr lang="en-US" sz="1600" b="0" strike="noStrike" spc="-1" dirty="0">
                <a:solidFill>
                  <a:srgbClr val="000000"/>
                </a:solidFill>
                <a:latin typeface="Oracle Sans"/>
                <a:ea typeface="Noto Sans CJK SC Regular"/>
              </a:rPr>
              <a:t>, </a:t>
            </a:r>
            <a:r>
              <a:rPr lang="en-US" sz="1600" b="0" strike="noStrike" spc="-1" dirty="0" err="1">
                <a:solidFill>
                  <a:srgbClr val="000000"/>
                </a:solidFill>
                <a:latin typeface="Oracle Sans"/>
                <a:ea typeface="Noto Sans CJK SC Regular"/>
              </a:rPr>
              <a:t>T.ageb</a:t>
            </a:r>
            <a:r>
              <a:rPr lang="en-US" sz="1600" b="0" strike="noStrike" spc="-1" dirty="0">
                <a:solidFill>
                  <a:srgbClr val="000000"/>
                </a:solidFill>
                <a:latin typeface="Oracle Sans"/>
                <a:ea typeface="Noto Sans CJK SC Regular"/>
              </a:rPr>
              <a:t>, </a:t>
            </a:r>
            <a:r>
              <a:rPr lang="en-US" sz="1600" b="0" strike="noStrike" spc="-1" dirty="0" err="1">
                <a:solidFill>
                  <a:srgbClr val="000000"/>
                </a:solidFill>
                <a:latin typeface="Oracle Sans"/>
                <a:ea typeface="Noto Sans CJK SC Regular"/>
              </a:rPr>
              <a:t>T.agec</a:t>
            </a:r>
            <a:r>
              <a:rPr lang="en-US" sz="1600" b="0" strike="noStrike" spc="-1" dirty="0">
                <a:solidFill>
                  <a:srgbClr val="000000"/>
                </a:solidFill>
                <a:latin typeface="Oracle Sans"/>
                <a:ea typeface="Noto Sans CJK SC Regular"/>
              </a:rPr>
              <a:t>, </a:t>
            </a:r>
            <a:r>
              <a:rPr lang="en-US" sz="1600" b="0" strike="noStrike" spc="-1" dirty="0" err="1">
                <a:solidFill>
                  <a:srgbClr val="000000"/>
                </a:solidFill>
                <a:latin typeface="Oracle Sans"/>
                <a:ea typeface="Noto Sans CJK SC Regular"/>
              </a:rPr>
              <a:t>T.aged</a:t>
            </a:r>
            <a:endParaRPr lang="en-US" sz="1600" b="0" strike="noStrike" spc="-1" dirty="0">
              <a:latin typeface="Arial"/>
            </a:endParaRPr>
          </a:p>
          <a:p>
            <a:r>
              <a:rPr lang="en-US" sz="1600" b="1" strike="noStrike" spc="-1" dirty="0">
                <a:solidFill>
                  <a:srgbClr val="C74634"/>
                </a:solidFill>
                <a:latin typeface="Oracle Sans"/>
                <a:ea typeface="Noto Sans CJK SC Regular"/>
              </a:rPr>
              <a:t>Path pattern:</a:t>
            </a:r>
            <a:r>
              <a:rPr lang="en-US" sz="1600" b="0" strike="noStrike" spc="-1" dirty="0">
                <a:solidFill>
                  <a:srgbClr val="312D2A"/>
                </a:solidFill>
                <a:latin typeface="Oracle Sans"/>
                <a:ea typeface="Noto Sans CJK SC Regular"/>
              </a:rPr>
              <a:t> </a:t>
            </a:r>
            <a:r>
              <a:rPr lang="en-US" sz="1600" b="0" strike="noStrike" spc="-1" dirty="0">
                <a:solidFill>
                  <a:srgbClr val="000000"/>
                </a:solidFill>
                <a:latin typeface="Oracle Sans"/>
                <a:ea typeface="Noto Sans CJK SC Regular"/>
              </a:rPr>
              <a:t>(a) → (b) → (c) → (d)  </a:t>
            </a:r>
          </a:p>
          <a:p>
            <a:r>
              <a:rPr lang="en-US" sz="1600" b="1" spc="-1" dirty="0">
                <a:solidFill>
                  <a:srgbClr val="C74634"/>
                </a:solidFill>
                <a:latin typeface="Oracle Sans"/>
                <a:ea typeface="Noto Sans CJK SC Regular"/>
              </a:rPr>
              <a:t>Output Size:</a:t>
            </a:r>
            <a:r>
              <a:rPr lang="en-US" sz="1600" spc="-1" dirty="0">
                <a:solidFill>
                  <a:srgbClr val="000000"/>
                </a:solidFill>
                <a:latin typeface="Oracle Sans"/>
                <a:ea typeface="Noto Sans CJK SC Regular"/>
              </a:rPr>
              <a:t> </a:t>
            </a:r>
            <a:r>
              <a:rPr lang="en-US" sz="1600" b="1" spc="-1" dirty="0">
                <a:solidFill>
                  <a:srgbClr val="000000"/>
                </a:solidFill>
                <a:latin typeface="Oracle Sans"/>
                <a:ea typeface="Noto Sans CJK SC Regular"/>
              </a:rPr>
              <a:t>5 Billion Paths</a:t>
            </a:r>
            <a:endParaRPr lang="en-US" sz="1600" b="0" strike="noStrike" spc="-1" dirty="0">
              <a:latin typeface="Arial"/>
            </a:endParaRPr>
          </a:p>
        </p:txBody>
      </p:sp>
      <p:sp>
        <p:nvSpPr>
          <p:cNvPr id="3" name="TextBox 2">
            <a:extLst>
              <a:ext uri="{FF2B5EF4-FFF2-40B4-BE49-F238E27FC236}">
                <a16:creationId xmlns:a16="http://schemas.microsoft.com/office/drawing/2014/main" id="{BDAC9EE5-422D-4E3F-8B05-A990D7B4D40C}"/>
              </a:ext>
            </a:extLst>
          </p:cNvPr>
          <p:cNvSpPr txBox="1"/>
          <p:nvPr/>
        </p:nvSpPr>
        <p:spPr>
          <a:xfrm>
            <a:off x="457200" y="1220885"/>
            <a:ext cx="4623223" cy="830997"/>
          </a:xfrm>
          <a:prstGeom prst="rect">
            <a:avLst/>
          </a:prstGeom>
          <a:solidFill>
            <a:schemeClr val="bg1"/>
          </a:solidFill>
          <a:ln w="25400">
            <a:solidFill>
              <a:srgbClr val="C00000"/>
            </a:solidFill>
          </a:ln>
        </p:spPr>
        <p:txBody>
          <a:bodyPr wrap="square" rtlCol="0">
            <a:spAutoFit/>
          </a:bodyPr>
          <a:lstStyle/>
          <a:p>
            <a:r>
              <a:rPr lang="en-US" sz="1600" dirty="0"/>
              <a:t>Intel(R) Xeon(R) CPU E5-2699 v3 @ 2.30GHz, 512GB DDR4 RAM @ 2133MHz</a:t>
            </a:r>
          </a:p>
          <a:p>
            <a:r>
              <a:rPr lang="en-US" sz="1600" dirty="0"/>
              <a:t>Single Threaded Execution</a:t>
            </a:r>
            <a:endParaRPr lang="en-CH" sz="1600" dirty="0"/>
          </a:p>
        </p:txBody>
      </p:sp>
      <p:graphicFrame>
        <p:nvGraphicFramePr>
          <p:cNvPr id="9" name="Graphique 4">
            <a:extLst>
              <a:ext uri="{FF2B5EF4-FFF2-40B4-BE49-F238E27FC236}">
                <a16:creationId xmlns:a16="http://schemas.microsoft.com/office/drawing/2014/main" id="{FFA43B9E-96E2-4F51-9685-0E94D62E9519}"/>
              </a:ext>
            </a:extLst>
          </p:cNvPr>
          <p:cNvGraphicFramePr>
            <a:graphicFrameLocks/>
          </p:cNvGraphicFramePr>
          <p:nvPr>
            <p:extLst>
              <p:ext uri="{D42A27DB-BD31-4B8C-83A1-F6EECF244321}">
                <p14:modId xmlns:p14="http://schemas.microsoft.com/office/powerpoint/2010/main" val="1012102337"/>
              </p:ext>
            </p:extLst>
          </p:nvPr>
        </p:nvGraphicFramePr>
        <p:xfrm>
          <a:off x="1537335" y="1981199"/>
          <a:ext cx="8978265" cy="419100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8DBF488-171A-4948-84E8-2248CB9654DB}"/>
              </a:ext>
            </a:extLst>
          </p:cNvPr>
          <p:cNvSpPr txBox="1"/>
          <p:nvPr/>
        </p:nvSpPr>
        <p:spPr>
          <a:xfrm>
            <a:off x="3505200" y="4660381"/>
            <a:ext cx="641522" cy="400110"/>
          </a:xfrm>
          <a:prstGeom prst="rect">
            <a:avLst/>
          </a:prstGeom>
          <a:noFill/>
        </p:spPr>
        <p:txBody>
          <a:bodyPr wrap="none" rtlCol="0">
            <a:spAutoFit/>
          </a:bodyPr>
          <a:lstStyle/>
          <a:p>
            <a:r>
              <a:rPr lang="en-US" sz="2000" dirty="0"/>
              <a:t>2.4X</a:t>
            </a:r>
            <a:endParaRPr lang="en-CH" sz="2000" dirty="0"/>
          </a:p>
        </p:txBody>
      </p:sp>
      <p:sp>
        <p:nvSpPr>
          <p:cNvPr id="15" name="TextBox 14">
            <a:extLst>
              <a:ext uri="{FF2B5EF4-FFF2-40B4-BE49-F238E27FC236}">
                <a16:creationId xmlns:a16="http://schemas.microsoft.com/office/drawing/2014/main" id="{FB5BA102-B300-47B5-B6DE-D8155489A47C}"/>
              </a:ext>
            </a:extLst>
          </p:cNvPr>
          <p:cNvSpPr txBox="1"/>
          <p:nvPr/>
        </p:nvSpPr>
        <p:spPr>
          <a:xfrm>
            <a:off x="6149223" y="4891609"/>
            <a:ext cx="641522" cy="400110"/>
          </a:xfrm>
          <a:prstGeom prst="rect">
            <a:avLst/>
          </a:prstGeom>
          <a:noFill/>
        </p:spPr>
        <p:txBody>
          <a:bodyPr wrap="square" rtlCol="0">
            <a:spAutoFit/>
          </a:bodyPr>
          <a:lstStyle/>
          <a:p>
            <a:r>
              <a:rPr lang="en-US" sz="2000" dirty="0"/>
              <a:t>1.6X</a:t>
            </a:r>
            <a:endParaRPr lang="en-CH" sz="2000" dirty="0"/>
          </a:p>
        </p:txBody>
      </p:sp>
      <p:sp>
        <p:nvSpPr>
          <p:cNvPr id="16" name="TextBox 15">
            <a:extLst>
              <a:ext uri="{FF2B5EF4-FFF2-40B4-BE49-F238E27FC236}">
                <a16:creationId xmlns:a16="http://schemas.microsoft.com/office/drawing/2014/main" id="{E642558C-222C-4A4B-BB31-EDDCECA51E3F}"/>
              </a:ext>
            </a:extLst>
          </p:cNvPr>
          <p:cNvSpPr txBox="1"/>
          <p:nvPr/>
        </p:nvSpPr>
        <p:spPr>
          <a:xfrm>
            <a:off x="8807278" y="5010090"/>
            <a:ext cx="641522" cy="400110"/>
          </a:xfrm>
          <a:prstGeom prst="rect">
            <a:avLst/>
          </a:prstGeom>
          <a:noFill/>
        </p:spPr>
        <p:txBody>
          <a:bodyPr wrap="square" rtlCol="0">
            <a:spAutoFit/>
          </a:bodyPr>
          <a:lstStyle/>
          <a:p>
            <a:r>
              <a:rPr lang="en-US" sz="2000" dirty="0"/>
              <a:t>1.2X</a:t>
            </a:r>
            <a:endParaRPr lang="en-CH" sz="2000" dirty="0"/>
          </a:p>
        </p:txBody>
      </p:sp>
      <p:sp>
        <p:nvSpPr>
          <p:cNvPr id="20" name="ZoneTexte 1">
            <a:extLst>
              <a:ext uri="{FF2B5EF4-FFF2-40B4-BE49-F238E27FC236}">
                <a16:creationId xmlns:a16="http://schemas.microsoft.com/office/drawing/2014/main" id="{85BAB1F7-2F6C-4163-AD3A-8D708F41CD13}"/>
              </a:ext>
            </a:extLst>
          </p:cNvPr>
          <p:cNvSpPr txBox="1"/>
          <p:nvPr/>
        </p:nvSpPr>
        <p:spPr>
          <a:xfrm>
            <a:off x="1391939" y="6298907"/>
            <a:ext cx="10239899" cy="461665"/>
          </a:xfrm>
          <a:prstGeom prst="rect">
            <a:avLst/>
          </a:prstGeom>
          <a:noFill/>
          <a:ln>
            <a:noFill/>
          </a:ln>
        </p:spPr>
        <p:txBody>
          <a:bodyPr wrap="square" rtlCol="0">
            <a:spAutoFit/>
          </a:bodyPr>
          <a:lstStyle/>
          <a:p>
            <a:pPr algn="ctr"/>
            <a:r>
              <a:rPr lang="fr-FR" b="1" dirty="0">
                <a:solidFill>
                  <a:srgbClr val="C00000"/>
                </a:solidFill>
              </a:rPr>
              <a:t>For 10% cache, 2.4 X slow down over full-</a:t>
            </a:r>
            <a:r>
              <a:rPr lang="fr-FR" b="1" dirty="0" err="1">
                <a:solidFill>
                  <a:srgbClr val="C00000"/>
                </a:solidFill>
              </a:rPr>
              <a:t>materialization</a:t>
            </a:r>
            <a:endParaRPr lang="fr-FR" b="1" dirty="0">
              <a:solidFill>
                <a:srgbClr val="C00000"/>
              </a:solidFill>
            </a:endParaRPr>
          </a:p>
        </p:txBody>
      </p:sp>
    </p:spTree>
    <p:extLst>
      <p:ext uri="{BB962C8B-B14F-4D97-AF65-F5344CB8AC3E}">
        <p14:creationId xmlns:p14="http://schemas.microsoft.com/office/powerpoint/2010/main" val="407228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original-dias-template</Template>
  <TotalTime>9391</TotalTime>
  <Words>1146</Words>
  <Application>Microsoft Office PowerPoint</Application>
  <PresentationFormat>Widescreen</PresentationFormat>
  <Paragraphs>326</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LibertineMathMI</vt:lpstr>
      <vt:lpstr>LinLibertineT</vt:lpstr>
      <vt:lpstr>OpenSymbol</vt:lpstr>
      <vt:lpstr>Oracle Sans</vt:lpstr>
      <vt:lpstr>Oracle Sans Light</vt:lpstr>
      <vt:lpstr>System Font Regular</vt:lpstr>
      <vt:lpstr>Times New Roman</vt:lpstr>
      <vt:lpstr>template</vt:lpstr>
      <vt:lpstr>Efficient Property Projections of Graph Queries over Relational Data</vt:lpstr>
      <vt:lpstr>PowerPoint Presentation</vt:lpstr>
      <vt:lpstr>PowerPoint Presentation</vt:lpstr>
      <vt:lpstr>PowerPoint Presentation</vt:lpstr>
      <vt:lpstr>PowerPoint Presentation</vt:lpstr>
      <vt:lpstr>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Matthaios Olma</dc:creator>
  <cp:lastModifiedBy>Srinivas Karthik Venkatesh</cp:lastModifiedBy>
  <cp:revision>475</cp:revision>
  <dcterms:created xsi:type="dcterms:W3CDTF">2019-03-20T09:12:25Z</dcterms:created>
  <dcterms:modified xsi:type="dcterms:W3CDTF">2022-08-14T12:40:50Z</dcterms:modified>
</cp:coreProperties>
</file>