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9"/>
    <p:restoredTop sz="88954"/>
  </p:normalViewPr>
  <p:slideViewPr>
    <p:cSldViewPr snapToObjects="1">
      <p:cViewPr varScale="1">
        <p:scale>
          <a:sx n="156" d="100"/>
          <a:sy n="156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D21CC-E355-8D44-B1A5-20DC4BE400C4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7C0C9-9406-204C-8AEF-221326DB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9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7C0C9-9406-204C-8AEF-221326DB05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991B-61D2-B246-9CA4-D79D90E9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A76D7-BB2B-5E40-8530-BDF1AC110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ED24B-3223-4E42-9E78-3ACE68B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D2A0-B760-AD40-9554-86D88091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970C-624B-6B4C-8340-79968C3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99C9-0E08-E744-ABC4-7D01050B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2ECB7-F3BF-E44D-B7A1-F27B5BFA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79CD-CAC2-7C47-8E4E-5CBF0866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6591-5CFA-814B-AAC9-A8B6735C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1D43-F563-3B4C-99D7-321A262E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8EABA-90E9-1C47-9FA6-E1B1E1A1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2548C-F8FF-7443-904B-F14118F5C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B554-39BB-5648-BFF8-9ADAEBE2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609A-0E9F-F64D-A14D-46060339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67E1-BB21-4842-A964-481E55E4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FFAD-0497-014E-826F-91C5731B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C788-8CD9-5E4E-957E-FA1B8C1C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01AE-4D1D-E74A-9DE0-45FC20A2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87BD-8173-DD45-814C-F1EC8534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FB4FD-6DBA-504F-9798-EFBC3E39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DD6-C39E-3847-9C3F-EB2BE16E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732E-04C2-644F-949E-BFC45E5CA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7112-7A23-654C-92A6-F9ACDE56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8CBE-FD50-E347-B5FB-C524F8AB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88C6-0273-D14E-A161-B15D30E7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446A-C906-3949-AA46-95FD195D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5D9C-0315-4248-B68B-4CEA21673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9C22-FB94-CD44-8A68-C4E475D72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3513-2C7F-D745-894D-B819E6D6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687F1-726C-9A40-9D2D-7EA7CA25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20070-3E64-B945-B839-A02F40F1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DC1C-6611-214D-AF7B-E3E3C2D3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4801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69F84-BED1-634F-B904-E938824A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B0159-6495-A144-A39D-63C08CA9E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DA9A7-6715-9A41-91F7-9A5AD6DE2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67BCD-A0E2-ED48-8882-5E60D95B9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CA0B4-DFDA-A645-98BB-0FDDD7F6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86E2-68D6-3E4B-A1E1-1D1CB1F3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DFB94-BD22-414F-8E57-C9B910B1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D0F5-E75C-8546-9607-3486EF34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BD6B0-090A-1148-A7AC-2E1ABFA2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F7356-F4B0-CE4C-BE45-827F8807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37655-DCD2-2C47-9232-3265A31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61EFF-0C26-404C-A3D0-9908AFF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8AF37-3F6B-6349-9BCF-7ED5331B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BBF9-98C9-9949-ABA7-9BA5A621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182A-190C-5244-8738-13C18472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9C6B-1326-2D4B-928A-CF29318A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85964-5F27-8D41-BAF4-15FC58331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214F6-9DF5-5047-BCF8-DAD1D006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5A15-5380-764E-AC19-E8A411D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9DFA-F009-D745-9E10-264F2E21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5D-72C7-C348-83EE-A3A309C5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F2AA0-2D43-DA47-B1EC-36C31829B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C0D9A-B3B8-3A40-A286-239AF55D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D3F6-1027-6345-BCB4-61597080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0051D-D146-3849-BBA7-64B4394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02975-E454-DD43-8B53-879AA2A5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23D46-BF50-214C-8F74-64F57EFC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C8CB3-56DE-4144-B108-32F6ADF2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7007-0977-BD4A-A518-78A0B4564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Sept. 9,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6079-4F5E-F24A-A7BD-E5514001D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CDMS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1456-353D-C041-B2F8-F44161D74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CA3D-C87C-4043-A22F-E77968C4C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86B9-9B92-C648-9E64-0A4C74CC8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Unifying Metadata </a:t>
            </a:r>
            <a:br>
              <a:rPr lang="en-US" dirty="0"/>
            </a:br>
            <a:r>
              <a:rPr lang="en-US" dirty="0"/>
              <a:t>for Stream and Batch Queries </a:t>
            </a:r>
            <a:br>
              <a:rPr lang="en-US" dirty="0"/>
            </a:br>
            <a:r>
              <a:rPr lang="en-US" dirty="0"/>
              <a:t>in a Cloud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974DC-73B6-4C43-B4BE-9B04F7657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1999"/>
            <a:ext cx="9144000" cy="1485901"/>
          </a:xfrm>
        </p:spPr>
        <p:txBody>
          <a:bodyPr>
            <a:normAutofit/>
          </a:bodyPr>
          <a:lstStyle/>
          <a:p>
            <a:r>
              <a:rPr lang="en-US" sz="2800" dirty="0"/>
              <a:t>Florian Fröse</a:t>
            </a:r>
            <a:r>
              <a:rPr lang="en-US" sz="2800" baseline="30000" dirty="0"/>
              <a:t>1</a:t>
            </a:r>
            <a:r>
              <a:rPr lang="en-US" sz="2800" dirty="0"/>
              <a:t>, Daniel Bauer, Daniel </a:t>
            </a:r>
            <a:r>
              <a:rPr lang="en-US" sz="2800" dirty="0" err="1"/>
              <a:t>Pittner</a:t>
            </a:r>
            <a:r>
              <a:rPr lang="en-US" sz="2800" dirty="0"/>
              <a:t>, Sean Rooney</a:t>
            </a:r>
          </a:p>
          <a:p>
            <a:r>
              <a:rPr lang="en-US" sz="2800" dirty="0"/>
              <a:t>IBM Research</a:t>
            </a:r>
          </a:p>
          <a:p>
            <a:pPr algn="l"/>
            <a:r>
              <a:rPr lang="en-US" baseline="30000" dirty="0"/>
              <a:t>1</a:t>
            </a:r>
            <a:r>
              <a:rPr lang="en-US" dirty="0"/>
              <a:t> now Adobe Research</a:t>
            </a:r>
          </a:p>
        </p:txBody>
      </p:sp>
    </p:spTree>
    <p:extLst>
      <p:ext uri="{BB962C8B-B14F-4D97-AF65-F5344CB8AC3E}">
        <p14:creationId xmlns:p14="http://schemas.microsoft.com/office/powerpoint/2010/main" val="16407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469B-69C3-4C8A-700A-3ED221F9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Schema Evolution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C0090-8CEE-17F6-61B0-895CF901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EE15-7106-8A96-2A39-4871228B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970F-5DE3-A94C-01C4-CAC5B3B0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46F6D-6902-8796-11AB-050A0C067407}"/>
              </a:ext>
            </a:extLst>
          </p:cNvPr>
          <p:cNvSpPr/>
          <p:nvPr/>
        </p:nvSpPr>
        <p:spPr>
          <a:xfrm>
            <a:off x="5766161" y="4892386"/>
            <a:ext cx="236220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Query Execution</a:t>
            </a:r>
            <a:br>
              <a:rPr lang="en-US" sz="1600" dirty="0"/>
            </a:br>
            <a:r>
              <a:rPr lang="en-US" sz="1600" dirty="0"/>
              <a:t>on Apache Spark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1FD06-5B44-BE7D-6C53-C38644837B98}"/>
              </a:ext>
            </a:extLst>
          </p:cNvPr>
          <p:cNvGrpSpPr/>
          <p:nvPr/>
        </p:nvGrpSpPr>
        <p:grpSpPr>
          <a:xfrm>
            <a:off x="8906356" y="4351876"/>
            <a:ext cx="1945917" cy="1995419"/>
            <a:chOff x="9502520" y="2032872"/>
            <a:chExt cx="1945917" cy="2194960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D7D5580-2FAC-D9A9-4BAD-EF453232A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9695" y="2032872"/>
              <a:ext cx="1320800" cy="15430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C54D1-DCBE-2900-4C9B-2E5DA96ED434}"/>
                </a:ext>
              </a:extLst>
            </p:cNvPr>
            <p:cNvSpPr txBox="1"/>
            <p:nvPr/>
          </p:nvSpPr>
          <p:spPr>
            <a:xfrm>
              <a:off x="9502520" y="3516868"/>
              <a:ext cx="1945917" cy="71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Object Store</a:t>
              </a:r>
            </a:p>
            <a:p>
              <a:pPr algn="ctr"/>
              <a:r>
                <a:rPr lang="en-US" dirty="0"/>
                <a:t>Output Data</a:t>
              </a:r>
            </a:p>
          </p:txBody>
        </p:sp>
      </p:grpSp>
      <p:sp>
        <p:nvSpPr>
          <p:cNvPr id="16" name="Pentagon 15">
            <a:extLst>
              <a:ext uri="{FF2B5EF4-FFF2-40B4-BE49-F238E27FC236}">
                <a16:creationId xmlns:a16="http://schemas.microsoft.com/office/drawing/2014/main" id="{C1DB7F2A-C3A0-03BA-7760-68A8D096E818}"/>
              </a:ext>
            </a:extLst>
          </p:cNvPr>
          <p:cNvSpPr/>
          <p:nvPr/>
        </p:nvSpPr>
        <p:spPr>
          <a:xfrm>
            <a:off x="457200" y="4892386"/>
            <a:ext cx="1775886" cy="9144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Kafka 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6E6B50-2B65-54F9-DF68-6F4D8B462F8C}"/>
              </a:ext>
            </a:extLst>
          </p:cNvPr>
          <p:cNvSpPr/>
          <p:nvPr/>
        </p:nvSpPr>
        <p:spPr>
          <a:xfrm>
            <a:off x="3372113" y="5549355"/>
            <a:ext cx="228600" cy="228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FFCF0D-2910-2213-5CD7-6B65ADF10C19}"/>
              </a:ext>
            </a:extLst>
          </p:cNvPr>
          <p:cNvSpPr/>
          <p:nvPr/>
        </p:nvSpPr>
        <p:spPr>
          <a:xfrm>
            <a:off x="3730055" y="5549355"/>
            <a:ext cx="2286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032E3-5ADB-51E3-BF4C-CD77420754EE}"/>
              </a:ext>
            </a:extLst>
          </p:cNvPr>
          <p:cNvSpPr/>
          <p:nvPr/>
        </p:nvSpPr>
        <p:spPr>
          <a:xfrm>
            <a:off x="4087997" y="5549355"/>
            <a:ext cx="2286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1F4F68-53ED-0CB0-A1EC-1E92B9C7B6DE}"/>
              </a:ext>
            </a:extLst>
          </p:cNvPr>
          <p:cNvSpPr/>
          <p:nvPr/>
        </p:nvSpPr>
        <p:spPr>
          <a:xfrm>
            <a:off x="4445939" y="5549355"/>
            <a:ext cx="2286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479A8B7-6318-CA82-59AF-0B04EA63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23" y="4634955"/>
            <a:ext cx="563285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5E440A-F898-F95E-9AF0-D7BB02D11E4A}"/>
              </a:ext>
            </a:extLst>
          </p:cNvPr>
          <p:cNvSpPr txBox="1"/>
          <p:nvPr/>
        </p:nvSpPr>
        <p:spPr>
          <a:xfrm>
            <a:off x="3074456" y="5869741"/>
            <a:ext cx="1910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Kafka Topic</a:t>
            </a:r>
            <a:br>
              <a:rPr lang="en-US" dirty="0"/>
            </a:br>
            <a:r>
              <a:rPr lang="en-US" dirty="0"/>
              <a:t>Stream of Records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1E8AB62-94C4-466F-4F24-19B380124101}"/>
              </a:ext>
            </a:extLst>
          </p:cNvPr>
          <p:cNvSpPr/>
          <p:nvPr/>
        </p:nvSpPr>
        <p:spPr>
          <a:xfrm>
            <a:off x="2429464" y="5052579"/>
            <a:ext cx="726609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DB1BAF4-DA01-6558-C96A-F603025B5AB3}"/>
              </a:ext>
            </a:extLst>
          </p:cNvPr>
          <p:cNvSpPr/>
          <p:nvPr/>
        </p:nvSpPr>
        <p:spPr>
          <a:xfrm>
            <a:off x="4867864" y="5051008"/>
            <a:ext cx="726609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9EC902B-F230-EE3D-C7EB-7974515100FC}"/>
              </a:ext>
            </a:extLst>
          </p:cNvPr>
          <p:cNvSpPr/>
          <p:nvPr/>
        </p:nvSpPr>
        <p:spPr>
          <a:xfrm>
            <a:off x="8296864" y="5062833"/>
            <a:ext cx="726609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32FE6B5-914C-9118-3940-C856BF748BB5}"/>
              </a:ext>
            </a:extLst>
          </p:cNvPr>
          <p:cNvSpPr/>
          <p:nvPr/>
        </p:nvSpPr>
        <p:spPr>
          <a:xfrm>
            <a:off x="3369403" y="1523255"/>
            <a:ext cx="2606069" cy="2883099"/>
          </a:xfrm>
          <a:prstGeom prst="roundRect">
            <a:avLst>
              <a:gd name="adj" fmla="val 758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Hive </a:t>
            </a:r>
            <a:r>
              <a:rPr lang="en-US" dirty="0" err="1">
                <a:solidFill>
                  <a:schemeClr val="bg1"/>
                </a:solidFill>
              </a:rPr>
              <a:t>Metastore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Reader’s schema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Writer’s schema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A9AE9D-1B05-8636-DE9E-D4F9CFD5A267}"/>
              </a:ext>
            </a:extLst>
          </p:cNvPr>
          <p:cNvSpPr/>
          <p:nvPr/>
        </p:nvSpPr>
        <p:spPr>
          <a:xfrm>
            <a:off x="3950639" y="2409264"/>
            <a:ext cx="1219200" cy="5940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name: string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: string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89DC04-3262-6D41-93C9-7025DA1B3189}"/>
              </a:ext>
            </a:extLst>
          </p:cNvPr>
          <p:cNvSpPr/>
          <p:nvPr/>
        </p:nvSpPr>
        <p:spPr>
          <a:xfrm>
            <a:off x="3945151" y="3384461"/>
            <a:ext cx="1219200" cy="8186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name: string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addr</a:t>
            </a:r>
            <a:r>
              <a:rPr lang="en-US" sz="1600" dirty="0">
                <a:solidFill>
                  <a:schemeClr val="tx1"/>
                </a:solidFill>
              </a:rPr>
              <a:t>: string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age: integer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4CD43AAA-A772-9CC0-F52B-97DA9B800706}"/>
              </a:ext>
            </a:extLst>
          </p:cNvPr>
          <p:cNvCxnSpPr>
            <a:cxnSpLocks/>
            <a:stCxn id="35" idx="3"/>
            <a:endCxn id="8" idx="0"/>
          </p:cNvCxnSpPr>
          <p:nvPr/>
        </p:nvCxnSpPr>
        <p:spPr>
          <a:xfrm>
            <a:off x="5975472" y="2964805"/>
            <a:ext cx="971789" cy="1927581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BBDC74E-826A-72E6-C566-736FE8EF09C6}"/>
              </a:ext>
            </a:extLst>
          </p:cNvPr>
          <p:cNvCxnSpPr>
            <a:cxnSpLocks/>
            <a:stCxn id="16" idx="0"/>
            <a:endCxn id="37" idx="1"/>
          </p:cNvCxnSpPr>
          <p:nvPr/>
        </p:nvCxnSpPr>
        <p:spPr>
          <a:xfrm rot="5400000" flipH="1" flipV="1">
            <a:off x="1981558" y="2928793"/>
            <a:ext cx="1098578" cy="2828608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3B91506-7B25-BC0E-477C-A3FAB34B8F98}"/>
              </a:ext>
            </a:extLst>
          </p:cNvPr>
          <p:cNvCxnSpPr>
            <a:cxnSpLocks/>
            <a:stCxn id="16" idx="0"/>
            <a:endCxn id="36" idx="1"/>
          </p:cNvCxnSpPr>
          <p:nvPr/>
        </p:nvCxnSpPr>
        <p:spPr>
          <a:xfrm rot="5400000" flipH="1" flipV="1">
            <a:off x="1440534" y="2382281"/>
            <a:ext cx="2186115" cy="2834096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2657D9-9B29-1368-DC63-D59DAFA6CCA4}"/>
              </a:ext>
            </a:extLst>
          </p:cNvPr>
          <p:cNvSpPr txBox="1"/>
          <p:nvPr/>
        </p:nvSpPr>
        <p:spPr>
          <a:xfrm>
            <a:off x="6804022" y="2730022"/>
            <a:ext cx="4467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39700">
              <a:buFont typeface="Arial" panose="020B0604020202020204" pitchFamily="34" charset="0"/>
              <a:buChar char="•"/>
            </a:pPr>
            <a:r>
              <a:rPr lang="en-US" dirty="0"/>
              <a:t>Executor detects schema change</a:t>
            </a:r>
          </a:p>
          <a:p>
            <a:pPr marL="177800" indent="-139700">
              <a:buFont typeface="Arial" panose="020B0604020202020204" pitchFamily="34" charset="0"/>
              <a:buChar char="•"/>
            </a:pPr>
            <a:r>
              <a:rPr lang="en-US" dirty="0"/>
              <a:t>For compatible changes, records</a:t>
            </a:r>
            <a:br>
              <a:rPr lang="en-US" dirty="0"/>
            </a:br>
            <a:r>
              <a:rPr lang="en-US" dirty="0"/>
              <a:t>are mapped to the existing reader’s schema</a:t>
            </a:r>
          </a:p>
          <a:p>
            <a:pPr marL="177800" indent="-139700">
              <a:buFont typeface="Arial" panose="020B0604020202020204" pitchFamily="34" charset="0"/>
              <a:buChar char="•"/>
            </a:pPr>
            <a:r>
              <a:rPr lang="en-US" dirty="0"/>
              <a:t>For incompatible changes, query execution</a:t>
            </a:r>
            <a:br>
              <a:rPr lang="en-US" dirty="0"/>
            </a:br>
            <a:r>
              <a:rPr lang="en-US" dirty="0"/>
              <a:t>is aborted with an error</a:t>
            </a:r>
          </a:p>
        </p:txBody>
      </p:sp>
    </p:spTree>
    <p:extLst>
      <p:ext uri="{BB962C8B-B14F-4D97-AF65-F5344CB8AC3E}">
        <p14:creationId xmlns:p14="http://schemas.microsoft.com/office/powerpoint/2010/main" val="295885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8F2EFB-1245-8850-780C-7AA4AFCF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7"/>
            <a:ext cx="10515600" cy="1096963"/>
          </a:xfrm>
        </p:spPr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2C046C-7189-3048-7252-C1CE0A72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Data Engine, a cloud data analytics service, with support for Kafka based data streams</a:t>
            </a:r>
          </a:p>
          <a:p>
            <a:r>
              <a:rPr lang="en-US" dirty="0"/>
              <a:t>Use Hive </a:t>
            </a:r>
            <a:r>
              <a:rPr lang="en-US" dirty="0" err="1"/>
              <a:t>Metastore</a:t>
            </a:r>
            <a:r>
              <a:rPr lang="en-US" dirty="0"/>
              <a:t> as common repository to describe batch- and stream data sources</a:t>
            </a:r>
          </a:p>
          <a:p>
            <a:r>
              <a:rPr lang="en-US" dirty="0"/>
              <a:t>Integrate Kafka producers using a transparent schema registry proxy</a:t>
            </a:r>
          </a:p>
          <a:p>
            <a:r>
              <a:rPr lang="en-US" dirty="0"/>
              <a:t>Support forward-compatible schema evolution without interrupting running stream queries</a:t>
            </a:r>
          </a:p>
          <a:p>
            <a:r>
              <a:rPr lang="en-US" dirty="0"/>
              <a:t>Leverage Apache Spark as a versatile data processing engine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C0BB8-DC61-AE65-3C70-646B441C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850AA-A53B-82C6-C595-5963E6D9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8B79B-9A4B-1B11-B33C-1EAC146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A9A2AD-BF48-04A9-8072-CC9B5F7C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06"/>
            <a:ext cx="12192000" cy="645318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B89757-5762-322C-2E1C-2880CA3F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2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940CC36-309F-1929-CB20-6129623B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4DB28C0-237C-BABF-65B0-03A8AC8F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</p:spTree>
    <p:extLst>
      <p:ext uri="{BB962C8B-B14F-4D97-AF65-F5344CB8AC3E}">
        <p14:creationId xmlns:p14="http://schemas.microsoft.com/office/powerpoint/2010/main" val="42570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5CA92BB-3D26-2F5F-E13F-DA283A95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406"/>
            <a:ext cx="12192000" cy="6453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483CE-EC56-BD7F-1F9D-A83BFCEF7E61}"/>
              </a:ext>
            </a:extLst>
          </p:cNvPr>
          <p:cNvSpPr txBox="1"/>
          <p:nvPr/>
        </p:nvSpPr>
        <p:spPr>
          <a:xfrm>
            <a:off x="6477000" y="2615148"/>
            <a:ext cx="34290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BM Plex Sans Condensed" panose="020B0506050203000203" pitchFamily="34" charset="77"/>
              </a:rPr>
              <a:t>{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"</a:t>
            </a:r>
            <a:r>
              <a:rPr lang="en-US" sz="1200" dirty="0" err="1">
                <a:latin typeface="IBM Plex Sans Condensed" panose="020B0506050203000203" pitchFamily="34" charset="77"/>
              </a:rPr>
              <a:t>customerid</a:t>
            </a:r>
            <a:r>
              <a:rPr lang="en-US" sz="1200" dirty="0">
                <a:latin typeface="IBM Plex Sans Condensed" panose="020B0506050203000203" pitchFamily="34" charset="77"/>
              </a:rPr>
              <a:t>": "ALFKI",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"company": {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"name": "</a:t>
            </a:r>
            <a:r>
              <a:rPr lang="en-US" sz="1200" dirty="0" err="1">
                <a:latin typeface="IBM Plex Sans Condensed" panose="020B0506050203000203" pitchFamily="34" charset="77"/>
              </a:rPr>
              <a:t>Alfreds</a:t>
            </a:r>
            <a:r>
              <a:rPr lang="en-US" sz="1200" dirty="0">
                <a:latin typeface="IBM Plex Sans Condensed" panose="020B0506050203000203" pitchFamily="34" charset="77"/>
              </a:rPr>
              <a:t> </a:t>
            </a:r>
            <a:r>
              <a:rPr lang="en-US" sz="1200" dirty="0" err="1">
                <a:latin typeface="IBM Plex Sans Condensed" panose="020B0506050203000203" pitchFamily="34" charset="77"/>
              </a:rPr>
              <a:t>Futterkiste</a:t>
            </a:r>
            <a:r>
              <a:rPr lang="en-US" sz="1200" dirty="0">
                <a:latin typeface="IBM Plex Sans Condensed" panose="020B0506050203000203" pitchFamily="34" charset="77"/>
              </a:rPr>
              <a:t>",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"contact": "Maria Anders",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"tile": "Sales Representative",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"phone": "030-0074321"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},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"address": {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"street": "</a:t>
            </a:r>
            <a:r>
              <a:rPr lang="en-US" sz="1200" dirty="0" err="1">
                <a:latin typeface="IBM Plex Sans Condensed" panose="020B0506050203000203" pitchFamily="34" charset="77"/>
              </a:rPr>
              <a:t>Obere</a:t>
            </a:r>
            <a:r>
              <a:rPr lang="en-US" sz="1200" dirty="0">
                <a:latin typeface="IBM Plex Sans Condensed" panose="020B0506050203000203" pitchFamily="34" charset="77"/>
              </a:rPr>
              <a:t> Str. 57",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"city": "Berlin",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"zip": "12209",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"country": "Germany"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},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"orders": {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"count": 6,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"</a:t>
            </a:r>
            <a:r>
              <a:rPr lang="en-US" sz="1200" dirty="0" err="1">
                <a:latin typeface="IBM Plex Sans Condensed" panose="020B0506050203000203" pitchFamily="34" charset="77"/>
              </a:rPr>
              <a:t>orderids</a:t>
            </a:r>
            <a:r>
              <a:rPr lang="en-US" sz="1200" dirty="0">
                <a:latin typeface="IBM Plex Sans Condensed" panose="020B0506050203000203" pitchFamily="34" charset="77"/>
              </a:rPr>
              <a:t>": [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  10643, 10692, 10702, 10835, 10952, 11011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  ]</a:t>
            </a:r>
          </a:p>
          <a:p>
            <a:r>
              <a:rPr lang="en-US" sz="1200" dirty="0">
                <a:latin typeface="IBM Plex Sans Condensed" panose="020B0506050203000203" pitchFamily="34" charset="77"/>
              </a:rPr>
              <a:t>  …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C45BAA-49E3-462D-C5B7-987E6A74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3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7D758C1-7000-F6F8-1AC8-46ECD15C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4CB3266-FE6C-1682-7EEE-C3482A50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</p:spTree>
    <p:extLst>
      <p:ext uri="{BB962C8B-B14F-4D97-AF65-F5344CB8AC3E}">
        <p14:creationId xmlns:p14="http://schemas.microsoft.com/office/powerpoint/2010/main" val="13833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2379-FD21-8D80-D0C9-FCF56AE7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Stream Queries in Data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FAB7B-ADD6-3C95-B24B-1158F445B056}"/>
              </a:ext>
            </a:extLst>
          </p:cNvPr>
          <p:cNvSpPr txBox="1"/>
          <p:nvPr/>
        </p:nvSpPr>
        <p:spPr>
          <a:xfrm>
            <a:off x="457200" y="2362200"/>
            <a:ext cx="359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Data Capture (CDC)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66A9E21C-AB23-41BB-F49E-2E9B609ABC9D}"/>
              </a:ext>
            </a:extLst>
          </p:cNvPr>
          <p:cNvSpPr/>
          <p:nvPr/>
        </p:nvSpPr>
        <p:spPr>
          <a:xfrm>
            <a:off x="1382615" y="3410548"/>
            <a:ext cx="1294203" cy="736135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8396B-1778-C434-C956-4F55B597E171}"/>
              </a:ext>
            </a:extLst>
          </p:cNvPr>
          <p:cNvCxnSpPr/>
          <p:nvPr/>
        </p:nvCxnSpPr>
        <p:spPr>
          <a:xfrm>
            <a:off x="587368" y="3715348"/>
            <a:ext cx="762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5F847C-732C-515D-4495-CDDE1209E04C}"/>
              </a:ext>
            </a:extLst>
          </p:cNvPr>
          <p:cNvCxnSpPr/>
          <p:nvPr/>
        </p:nvCxnSpPr>
        <p:spPr>
          <a:xfrm>
            <a:off x="587368" y="3867748"/>
            <a:ext cx="76200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>
            <a:extLst>
              <a:ext uri="{FF2B5EF4-FFF2-40B4-BE49-F238E27FC236}">
                <a16:creationId xmlns:a16="http://schemas.microsoft.com/office/drawing/2014/main" id="{B0E0F3CC-BE14-7F97-40EE-2690AA7FEB23}"/>
              </a:ext>
            </a:extLst>
          </p:cNvPr>
          <p:cNvSpPr/>
          <p:nvPr/>
        </p:nvSpPr>
        <p:spPr>
          <a:xfrm>
            <a:off x="1931221" y="4114800"/>
            <a:ext cx="1143000" cy="685800"/>
          </a:xfrm>
          <a:prstGeom prst="folded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Transaction</a:t>
            </a:r>
            <a:br>
              <a:rPr lang="en-US" sz="1600" dirty="0"/>
            </a:br>
            <a:r>
              <a:rPr lang="en-US" sz="1600" dirty="0"/>
              <a:t>Log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58FCD2-83CD-170C-4A00-C678EFCAD98A}"/>
              </a:ext>
            </a:extLst>
          </p:cNvPr>
          <p:cNvSpPr/>
          <p:nvPr/>
        </p:nvSpPr>
        <p:spPr>
          <a:xfrm>
            <a:off x="3482968" y="3321415"/>
            <a:ext cx="1295400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CDC System</a:t>
            </a:r>
          </a:p>
          <a:p>
            <a:pPr algn="ctr"/>
            <a:r>
              <a:rPr lang="en-US" sz="1600" dirty="0"/>
              <a:t>e.g. </a:t>
            </a:r>
            <a:r>
              <a:rPr lang="en-US" sz="1600" dirty="0" err="1"/>
              <a:t>Debezium</a:t>
            </a:r>
            <a:endParaRPr lang="en-US" sz="1600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2C930452-81DB-43E3-E1BD-08EE56A15E5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074221" y="3778615"/>
            <a:ext cx="408747" cy="679085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166030-9503-5C5B-3AE8-19B82D707BE0}"/>
              </a:ext>
            </a:extLst>
          </p:cNvPr>
          <p:cNvCxnSpPr>
            <a:cxnSpLocks/>
          </p:cNvCxnSpPr>
          <p:nvPr/>
        </p:nvCxnSpPr>
        <p:spPr>
          <a:xfrm flipV="1">
            <a:off x="6622937" y="3790720"/>
            <a:ext cx="792405" cy="47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F6B0E71-10A9-C19E-F4D5-4384C4811B29}"/>
              </a:ext>
            </a:extLst>
          </p:cNvPr>
          <p:cNvGrpSpPr/>
          <p:nvPr/>
        </p:nvGrpSpPr>
        <p:grpSpPr>
          <a:xfrm>
            <a:off x="7262942" y="3026282"/>
            <a:ext cx="1901354" cy="1533586"/>
            <a:chOff x="7262942" y="2088118"/>
            <a:chExt cx="1901354" cy="1533586"/>
          </a:xfrm>
        </p:grpSpPr>
        <p:pic>
          <p:nvPicPr>
            <p:cNvPr id="88" name="Picture 87" descr="Icon&#10;&#10;Description automatically generated">
              <a:extLst>
                <a:ext uri="{FF2B5EF4-FFF2-40B4-BE49-F238E27FC236}">
                  <a16:creationId xmlns:a16="http://schemas.microsoft.com/office/drawing/2014/main" id="{8782A376-92D4-72A1-65A5-001B51F1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5342" y="2088118"/>
              <a:ext cx="1428750" cy="142875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2BBCFB8-CBA5-EEAD-A304-C5B02A5E533C}"/>
                </a:ext>
              </a:extLst>
            </p:cNvPr>
            <p:cNvSpPr txBox="1"/>
            <p:nvPr/>
          </p:nvSpPr>
          <p:spPr>
            <a:xfrm>
              <a:off x="7262942" y="3252372"/>
              <a:ext cx="1901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Data Engine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F65ADA-267A-4B3D-6B0A-46FCD333FCD3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8844092" y="3720198"/>
            <a:ext cx="1227384" cy="2045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6996980-9079-5B9D-8701-1D375DDD6835}"/>
              </a:ext>
            </a:extLst>
          </p:cNvPr>
          <p:cNvGrpSpPr/>
          <p:nvPr/>
        </p:nvGrpSpPr>
        <p:grpSpPr>
          <a:xfrm>
            <a:off x="9804301" y="3018811"/>
            <a:ext cx="1945917" cy="1995419"/>
            <a:chOff x="9502520" y="2032872"/>
            <a:chExt cx="1945917" cy="2194960"/>
          </a:xfrm>
        </p:grpSpPr>
        <p:pic>
          <p:nvPicPr>
            <p:cNvPr id="92" name="Picture 91" descr="Icon&#10;&#10;Description automatically generated">
              <a:extLst>
                <a:ext uri="{FF2B5EF4-FFF2-40B4-BE49-F238E27FC236}">
                  <a16:creationId xmlns:a16="http://schemas.microsoft.com/office/drawing/2014/main" id="{DDC71628-74ED-D494-EAD6-CF95D5BF5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9695" y="2032872"/>
              <a:ext cx="1320800" cy="15430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2C46968-14E6-88E5-AE46-56C07CB8D505}"/>
                </a:ext>
              </a:extLst>
            </p:cNvPr>
            <p:cNvSpPr txBox="1"/>
            <p:nvPr/>
          </p:nvSpPr>
          <p:spPr>
            <a:xfrm>
              <a:off x="9502520" y="3516868"/>
              <a:ext cx="1945917" cy="71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Object Store</a:t>
              </a:r>
              <a:br>
                <a:rPr lang="en-US" dirty="0"/>
              </a:br>
              <a:r>
                <a:rPr lang="en-US" dirty="0"/>
                <a:t>Output Data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43CBE524-25DE-6E2A-C520-BE1D4D071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912" y="3059650"/>
            <a:ext cx="1343025" cy="1466850"/>
          </a:xfrm>
          <a:prstGeom prst="rect">
            <a:avLst/>
          </a:prstGeom>
        </p:spPr>
      </p:pic>
      <p:sp>
        <p:nvSpPr>
          <p:cNvPr id="95" name="Can 94">
            <a:extLst>
              <a:ext uri="{FF2B5EF4-FFF2-40B4-BE49-F238E27FC236}">
                <a16:creationId xmlns:a16="http://schemas.microsoft.com/office/drawing/2014/main" id="{278FDB0F-9B3B-E3B2-B6F6-5C56899A7516}"/>
              </a:ext>
            </a:extLst>
          </p:cNvPr>
          <p:cNvSpPr/>
          <p:nvPr/>
        </p:nvSpPr>
        <p:spPr>
          <a:xfrm>
            <a:off x="6096000" y="2559415"/>
            <a:ext cx="951901" cy="736135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Schema</a:t>
            </a:r>
            <a:br>
              <a:rPr lang="en-US" sz="1600" dirty="0"/>
            </a:br>
            <a:r>
              <a:rPr lang="en-US" sz="1600" dirty="0"/>
              <a:t>Registry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6244D3-8548-A8DD-3CD4-42CF356B167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778368" y="3778615"/>
            <a:ext cx="79240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lide Number Placeholder 98">
            <a:extLst>
              <a:ext uri="{FF2B5EF4-FFF2-40B4-BE49-F238E27FC236}">
                <a16:creationId xmlns:a16="http://schemas.microsoft.com/office/drawing/2014/main" id="{311FE330-FD4A-AA54-DA50-C937E1A3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4</a:t>
            </a:fld>
            <a:endParaRPr lang="en-US"/>
          </a:p>
        </p:txBody>
      </p:sp>
      <p:sp>
        <p:nvSpPr>
          <p:cNvPr id="100" name="Date Placeholder 99">
            <a:extLst>
              <a:ext uri="{FF2B5EF4-FFF2-40B4-BE49-F238E27FC236}">
                <a16:creationId xmlns:a16="http://schemas.microsoft.com/office/drawing/2014/main" id="{816CE968-15C2-E719-CF57-92E2E1D2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60048795-9A89-D168-A65D-28C1A824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</p:spTree>
    <p:extLst>
      <p:ext uri="{BB962C8B-B14F-4D97-AF65-F5344CB8AC3E}">
        <p14:creationId xmlns:p14="http://schemas.microsoft.com/office/powerpoint/2010/main" val="119783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2379-FD21-8D80-D0C9-FCF56AE7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Stream Queries in Data Engine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E58339F-C74F-86D4-6F59-8747A807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42" y="2970827"/>
            <a:ext cx="1428750" cy="1428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B499F6-825B-7526-73C7-FF05B1904E13}"/>
              </a:ext>
            </a:extLst>
          </p:cNvPr>
          <p:cNvSpPr txBox="1"/>
          <p:nvPr/>
        </p:nvSpPr>
        <p:spPr>
          <a:xfrm>
            <a:off x="7262942" y="413508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Data Engine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291C4D-67A9-6A92-D8B1-D262E1FD7F6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 flipV="1">
            <a:off x="8844092" y="3664743"/>
            <a:ext cx="1227384" cy="2045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E14233-CB14-D4D8-8BC2-21FAEABB7450}"/>
              </a:ext>
            </a:extLst>
          </p:cNvPr>
          <p:cNvGrpSpPr/>
          <p:nvPr/>
        </p:nvGrpSpPr>
        <p:grpSpPr>
          <a:xfrm>
            <a:off x="9804301" y="2963356"/>
            <a:ext cx="1945917" cy="1995419"/>
            <a:chOff x="9502520" y="2032872"/>
            <a:chExt cx="1945917" cy="2194960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D936848-F46A-2877-A495-047EB4B3A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9695" y="2032872"/>
              <a:ext cx="1320800" cy="15430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95188E-E4B2-E61A-FB9F-B9548F644F2F}"/>
                </a:ext>
              </a:extLst>
            </p:cNvPr>
            <p:cNvSpPr txBox="1"/>
            <p:nvPr/>
          </p:nvSpPr>
          <p:spPr>
            <a:xfrm>
              <a:off x="9502520" y="3516868"/>
              <a:ext cx="1945917" cy="71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Object Store</a:t>
              </a:r>
              <a:br>
                <a:rPr lang="en-US" dirty="0"/>
              </a:br>
              <a:r>
                <a:rPr lang="en-US" dirty="0"/>
                <a:t>Output Data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D60742F-6F72-F473-2891-466DD48F6194}"/>
              </a:ext>
            </a:extLst>
          </p:cNvPr>
          <p:cNvSpPr txBox="1"/>
          <p:nvPr/>
        </p:nvSpPr>
        <p:spPr>
          <a:xfrm>
            <a:off x="604797" y="1595735"/>
            <a:ext cx="257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IoT / Edge Scenario</a:t>
            </a:r>
          </a:p>
        </p:txBody>
      </p:sp>
      <p:pic>
        <p:nvPicPr>
          <p:cNvPr id="46" name="Picture 45" descr="Shape, icon, arrow&#10;&#10;Description automatically generated">
            <a:extLst>
              <a:ext uri="{FF2B5EF4-FFF2-40B4-BE49-F238E27FC236}">
                <a16:creationId xmlns:a16="http://schemas.microsoft.com/office/drawing/2014/main" id="{7BB5B6AC-BE5C-C23E-8768-D7DE6EEF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95" y="2496195"/>
            <a:ext cx="913467" cy="80645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AC103C3-ABF3-09EF-B8B2-E3C1E3A1D72D}"/>
              </a:ext>
            </a:extLst>
          </p:cNvPr>
          <p:cNvSpPr/>
          <p:nvPr/>
        </p:nvSpPr>
        <p:spPr>
          <a:xfrm>
            <a:off x="2514600" y="2442220"/>
            <a:ext cx="1404752" cy="914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System</a:t>
            </a:r>
            <a:br>
              <a:rPr lang="en-US" sz="1600" dirty="0"/>
            </a:br>
            <a:r>
              <a:rPr lang="en-US" sz="1600" dirty="0"/>
              <a:t>e.g.</a:t>
            </a:r>
            <a:br>
              <a:rPr lang="en-US" sz="1600" dirty="0"/>
            </a:br>
            <a:r>
              <a:rPr lang="en-US" sz="1600" dirty="0"/>
              <a:t>MQTT Broker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6420AC-9EDF-4FD9-9393-5514F1CE2493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1512062" y="2899420"/>
            <a:ext cx="100253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68801A3-6455-57B0-58D0-96334E217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12" y="2176635"/>
            <a:ext cx="1343025" cy="1466850"/>
          </a:xfrm>
          <a:prstGeom prst="rect">
            <a:avLst/>
          </a:prstGeom>
        </p:spPr>
      </p:pic>
      <p:sp>
        <p:nvSpPr>
          <p:cNvPr id="61" name="Can 60">
            <a:extLst>
              <a:ext uri="{FF2B5EF4-FFF2-40B4-BE49-F238E27FC236}">
                <a16:creationId xmlns:a16="http://schemas.microsoft.com/office/drawing/2014/main" id="{6F70FC37-9A4D-10AC-1899-A8A9D2C9CFA6}"/>
              </a:ext>
            </a:extLst>
          </p:cNvPr>
          <p:cNvSpPr/>
          <p:nvPr/>
        </p:nvSpPr>
        <p:spPr>
          <a:xfrm>
            <a:off x="6096000" y="1676400"/>
            <a:ext cx="951901" cy="736135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Schema</a:t>
            </a:r>
            <a:br>
              <a:rPr lang="en-US" sz="1600" dirty="0"/>
            </a:br>
            <a:r>
              <a:rPr lang="en-US" sz="1600" dirty="0"/>
              <a:t>Registry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8F08B9-21FD-717F-FE37-275836D5D934}"/>
              </a:ext>
            </a:extLst>
          </p:cNvPr>
          <p:cNvSpPr txBox="1"/>
          <p:nvPr/>
        </p:nvSpPr>
        <p:spPr>
          <a:xfrm>
            <a:off x="645600" y="320362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F9AEF3-DC32-8DA8-E6FB-2A4F9982986B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>
            <a:off x="3919352" y="2899420"/>
            <a:ext cx="1360560" cy="106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lide Number Placeholder 98">
            <a:extLst>
              <a:ext uri="{FF2B5EF4-FFF2-40B4-BE49-F238E27FC236}">
                <a16:creationId xmlns:a16="http://schemas.microsoft.com/office/drawing/2014/main" id="{311FE330-FD4A-AA54-DA50-C937E1A3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5</a:t>
            </a:fld>
            <a:endParaRPr lang="en-US"/>
          </a:p>
        </p:txBody>
      </p:sp>
      <p:sp>
        <p:nvSpPr>
          <p:cNvPr id="100" name="Date Placeholder 99">
            <a:extLst>
              <a:ext uri="{FF2B5EF4-FFF2-40B4-BE49-F238E27FC236}">
                <a16:creationId xmlns:a16="http://schemas.microsoft.com/office/drawing/2014/main" id="{816CE968-15C2-E719-CF57-92E2E1D2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60048795-9A89-D168-A65D-28C1A824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051ED-B05A-FFC1-6E91-FB72FEBA8951}"/>
              </a:ext>
            </a:extLst>
          </p:cNvPr>
          <p:cNvGrpSpPr/>
          <p:nvPr/>
        </p:nvGrpSpPr>
        <p:grpSpPr>
          <a:xfrm>
            <a:off x="1111723" y="4085333"/>
            <a:ext cx="1945917" cy="1995419"/>
            <a:chOff x="9502520" y="2032872"/>
            <a:chExt cx="1945917" cy="2194960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1CB3C77-7D16-F166-46B2-FAF92AA4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9695" y="2032872"/>
              <a:ext cx="1320800" cy="15430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73C841-DD29-F2C4-EF63-340695B63153}"/>
                </a:ext>
              </a:extLst>
            </p:cNvPr>
            <p:cNvSpPr txBox="1"/>
            <p:nvPr/>
          </p:nvSpPr>
          <p:spPr>
            <a:xfrm>
              <a:off x="9502520" y="3516868"/>
              <a:ext cx="1945917" cy="71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Object Store</a:t>
              </a:r>
              <a:br>
                <a:rPr lang="en-US" dirty="0"/>
              </a:br>
              <a:r>
                <a:rPr lang="en-US" dirty="0"/>
                <a:t>Input Data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3E313-60A6-31D6-8646-7BFECC050517}"/>
              </a:ext>
            </a:extLst>
          </p:cNvPr>
          <p:cNvCxnSpPr>
            <a:cxnSpLocks/>
          </p:cNvCxnSpPr>
          <p:nvPr/>
        </p:nvCxnSpPr>
        <p:spPr>
          <a:xfrm>
            <a:off x="6622937" y="2912416"/>
            <a:ext cx="844663" cy="5165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BF71E7-4255-B2B0-89C7-9249EC647576}"/>
              </a:ext>
            </a:extLst>
          </p:cNvPr>
          <p:cNvCxnSpPr>
            <a:cxnSpLocks/>
          </p:cNvCxnSpPr>
          <p:nvPr/>
        </p:nvCxnSpPr>
        <p:spPr>
          <a:xfrm flipV="1">
            <a:off x="2808080" y="3918865"/>
            <a:ext cx="4607262" cy="8678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2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D3C3-15A7-E693-78A0-D6ED8605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Query / Stream Query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C28F-73B6-7821-B8B5-470B6A28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497F-99B2-5576-D4A1-EBCA2EFF8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dirty="0"/>
              <a:t>Operates on finite data sets</a:t>
            </a: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dirty="0"/>
              <a:t>Table schema doesn’t change during query execution</a:t>
            </a: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dirty="0"/>
              <a:t>Well defined semantic for aggregation, grouping and joining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ACDC-015B-9D98-C7DC-AC4C2DDE5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Stream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255BF-3517-D88B-D29C-33C22C2A8F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dirty="0"/>
              <a:t>Streams are nominally infinite</a:t>
            </a: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dirty="0"/>
              <a:t>Schema may change while query is running</a:t>
            </a: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en-US" dirty="0"/>
              <a:t>Aggregation, grouping and joining defined on “data windows”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2607-2EA2-EB83-A6BA-2C050C3C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26B498-63D5-B6DB-2C6F-C7C6D39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55BB8B-FBD4-00F5-E49F-FD1495C4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</p:spTree>
    <p:extLst>
      <p:ext uri="{BB962C8B-B14F-4D97-AF65-F5344CB8AC3E}">
        <p14:creationId xmlns:p14="http://schemas.microsoft.com/office/powerpoint/2010/main" val="100561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C73ECD-AF57-80DF-DEFB-211B9BDC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 Architecture for Batch Queries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105AC9-47B3-26C8-9A63-F9080FA91058}"/>
              </a:ext>
            </a:extLst>
          </p:cNvPr>
          <p:cNvGrpSpPr/>
          <p:nvPr/>
        </p:nvGrpSpPr>
        <p:grpSpPr>
          <a:xfrm>
            <a:off x="1638775" y="4073794"/>
            <a:ext cx="1945917" cy="1995419"/>
            <a:chOff x="9502520" y="2032872"/>
            <a:chExt cx="1945917" cy="2194960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F829201E-6468-59AF-06C1-1E32303B7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9695" y="2032872"/>
              <a:ext cx="1320800" cy="15430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D684B2-E116-9D82-3FA2-C3DA87457FA2}"/>
                </a:ext>
              </a:extLst>
            </p:cNvPr>
            <p:cNvSpPr txBox="1"/>
            <p:nvPr/>
          </p:nvSpPr>
          <p:spPr>
            <a:xfrm>
              <a:off x="9502520" y="3516868"/>
              <a:ext cx="1945917" cy="71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Object Store</a:t>
              </a:r>
            </a:p>
            <a:p>
              <a:pPr algn="ctr"/>
              <a:r>
                <a:rPr lang="en-US" dirty="0"/>
                <a:t>Input Data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80E73CA2-8C13-1A39-FA22-E4BA99267A2A}"/>
              </a:ext>
            </a:extLst>
          </p:cNvPr>
          <p:cNvSpPr/>
          <p:nvPr/>
        </p:nvSpPr>
        <p:spPr>
          <a:xfrm>
            <a:off x="2759729" y="2599618"/>
            <a:ext cx="1649926" cy="1134182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Hive </a:t>
            </a:r>
            <a:r>
              <a:rPr lang="en-US" sz="1600" dirty="0" err="1"/>
              <a:t>Metastore</a:t>
            </a:r>
            <a:br>
              <a:rPr lang="en-US" sz="1600" dirty="0"/>
            </a:br>
            <a:r>
              <a:rPr lang="en-US" sz="1600" dirty="0"/>
              <a:t>Table Definitions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373C2C-11A4-37E4-D282-6122800A7E10}"/>
              </a:ext>
            </a:extLst>
          </p:cNvPr>
          <p:cNvSpPr/>
          <p:nvPr/>
        </p:nvSpPr>
        <p:spPr>
          <a:xfrm>
            <a:off x="5527212" y="2706774"/>
            <a:ext cx="1404752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API</a:t>
            </a:r>
          </a:p>
          <a:p>
            <a:pPr algn="ctr"/>
            <a:r>
              <a:rPr lang="en-US" sz="1600" dirty="0"/>
              <a:t>Job Handler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4D9B27-15EC-2CEE-ADD1-EDE5200D21E8}"/>
              </a:ext>
            </a:extLst>
          </p:cNvPr>
          <p:cNvSpPr/>
          <p:nvPr/>
        </p:nvSpPr>
        <p:spPr>
          <a:xfrm>
            <a:off x="5048488" y="4466142"/>
            <a:ext cx="236220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Query Execution</a:t>
            </a:r>
            <a:br>
              <a:rPr lang="en-US" sz="1600" dirty="0"/>
            </a:br>
            <a:r>
              <a:rPr lang="en-US" sz="1600" dirty="0"/>
              <a:t>on Apache Spark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82CD99-E1CE-C1E8-BB25-4D4E8BC287C9}"/>
              </a:ext>
            </a:extLst>
          </p:cNvPr>
          <p:cNvGrpSpPr/>
          <p:nvPr/>
        </p:nvGrpSpPr>
        <p:grpSpPr>
          <a:xfrm>
            <a:off x="8874483" y="4073794"/>
            <a:ext cx="1945917" cy="1995419"/>
            <a:chOff x="9502520" y="2032872"/>
            <a:chExt cx="1945917" cy="2194960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779C9623-2ABB-87F4-0736-AD384E84A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9695" y="2032872"/>
              <a:ext cx="1320800" cy="15430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FB5BA4-1C07-E975-A96F-68F75FCC651E}"/>
                </a:ext>
              </a:extLst>
            </p:cNvPr>
            <p:cNvSpPr txBox="1"/>
            <p:nvPr/>
          </p:nvSpPr>
          <p:spPr>
            <a:xfrm>
              <a:off x="9502520" y="3516868"/>
              <a:ext cx="1945917" cy="71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Object Store</a:t>
              </a:r>
            </a:p>
            <a:p>
              <a:pPr algn="ctr"/>
              <a:r>
                <a:rPr lang="en-US" dirty="0"/>
                <a:t>Output Data</a:t>
              </a:r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1A3AD00-C1BA-9772-E668-4E90E0DE087C}"/>
              </a:ext>
            </a:extLst>
          </p:cNvPr>
          <p:cNvSpPr/>
          <p:nvPr/>
        </p:nvSpPr>
        <p:spPr>
          <a:xfrm>
            <a:off x="3859390" y="4626335"/>
            <a:ext cx="914400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EAFE2B3-F1EC-A2D3-1A79-12274039EF42}"/>
              </a:ext>
            </a:extLst>
          </p:cNvPr>
          <p:cNvSpPr/>
          <p:nvPr/>
        </p:nvSpPr>
        <p:spPr>
          <a:xfrm>
            <a:off x="7685386" y="4626335"/>
            <a:ext cx="914400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40C56C-C0CE-7F55-95D1-3E8430743D17}"/>
              </a:ext>
            </a:extLst>
          </p:cNvPr>
          <p:cNvCxnSpPr>
            <a:stCxn id="11" idx="4"/>
            <a:endCxn id="13" idx="1"/>
          </p:cNvCxnSpPr>
          <p:nvPr/>
        </p:nvCxnSpPr>
        <p:spPr>
          <a:xfrm flipV="1">
            <a:off x="4409655" y="3163974"/>
            <a:ext cx="1117557" cy="2735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0269B6-3BE1-D7DF-D272-B9D0D209E76C}"/>
              </a:ext>
            </a:extLst>
          </p:cNvPr>
          <p:cNvCxnSpPr>
            <a:cxnSpLocks/>
            <a:stCxn id="13" idx="0"/>
            <a:endCxn id="31" idx="2"/>
          </p:cNvCxnSpPr>
          <p:nvPr/>
        </p:nvCxnSpPr>
        <p:spPr>
          <a:xfrm flipV="1">
            <a:off x="6229588" y="2284290"/>
            <a:ext cx="0" cy="422484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44A764-77E9-E85B-8DCB-EE380C25DF0A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229588" y="3621174"/>
            <a:ext cx="0" cy="844968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D3539E-0B69-D43F-E4D5-303FEEFCA857}"/>
              </a:ext>
            </a:extLst>
          </p:cNvPr>
          <p:cNvSpPr/>
          <p:nvPr/>
        </p:nvSpPr>
        <p:spPr>
          <a:xfrm>
            <a:off x="5115044" y="1369890"/>
            <a:ext cx="2229087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SQL Console</a:t>
            </a:r>
          </a:p>
          <a:p>
            <a:pPr algn="ctr"/>
            <a:r>
              <a:rPr lang="en-US" sz="1600" dirty="0"/>
              <a:t>or</a:t>
            </a:r>
            <a:br>
              <a:rPr lang="en-US" sz="1600" dirty="0"/>
            </a:br>
            <a:r>
              <a:rPr lang="en-US" sz="1600" dirty="0"/>
              <a:t>Application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57C89E6-D124-A97C-1B5C-018B76FF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7</a:t>
            </a:fld>
            <a:endParaRPr lang="en-US"/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1792DC48-2FF1-C63F-A267-AFBF6481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4609DF4C-DE20-4C17-00A3-9E6F32E6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</p:spTree>
    <p:extLst>
      <p:ext uri="{BB962C8B-B14F-4D97-AF65-F5344CB8AC3E}">
        <p14:creationId xmlns:p14="http://schemas.microsoft.com/office/powerpoint/2010/main" val="425203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C73ECD-AF57-80DF-DEFB-211B9BDC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Control- and Data Flow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B2B09D79-39C3-5233-7B61-FE6078FB79B9}"/>
              </a:ext>
            </a:extLst>
          </p:cNvPr>
          <p:cNvSpPr/>
          <p:nvPr/>
        </p:nvSpPr>
        <p:spPr>
          <a:xfrm>
            <a:off x="2286000" y="2629927"/>
            <a:ext cx="1775886" cy="9144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Kafka 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013C361-1A38-C8AC-499F-7115FFD4B4E7}"/>
              </a:ext>
            </a:extLst>
          </p:cNvPr>
          <p:cNvSpPr/>
          <p:nvPr/>
        </p:nvSpPr>
        <p:spPr>
          <a:xfrm>
            <a:off x="5553375" y="1322553"/>
            <a:ext cx="1649926" cy="1123662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Schema Registry</a:t>
            </a:r>
          </a:p>
          <a:p>
            <a:pPr algn="ctr"/>
            <a:r>
              <a:rPr lang="en-US" sz="1600" dirty="0"/>
              <a:t>Structure of the</a:t>
            </a:r>
            <a:br>
              <a:rPr lang="en-US" sz="1600" dirty="0"/>
            </a:br>
            <a:r>
              <a:rPr lang="en-US" sz="1600" dirty="0"/>
              <a:t>Kafka 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774BC-BB28-7211-C3DC-2A1CCE33A4D9}"/>
              </a:ext>
            </a:extLst>
          </p:cNvPr>
          <p:cNvSpPr/>
          <p:nvPr/>
        </p:nvSpPr>
        <p:spPr>
          <a:xfrm>
            <a:off x="5613789" y="4580821"/>
            <a:ext cx="2286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75FF2-0817-1CB7-6D88-CBBBD979D469}"/>
              </a:ext>
            </a:extLst>
          </p:cNvPr>
          <p:cNvSpPr/>
          <p:nvPr/>
        </p:nvSpPr>
        <p:spPr>
          <a:xfrm>
            <a:off x="5971731" y="4580821"/>
            <a:ext cx="2286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D95D31-DF8D-5AD8-7E96-78E331D90D25}"/>
              </a:ext>
            </a:extLst>
          </p:cNvPr>
          <p:cNvSpPr/>
          <p:nvPr/>
        </p:nvSpPr>
        <p:spPr>
          <a:xfrm>
            <a:off x="6329673" y="4580821"/>
            <a:ext cx="2286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E1ACBD-CFC4-CB57-8EA2-BA00DD94A225}"/>
              </a:ext>
            </a:extLst>
          </p:cNvPr>
          <p:cNvSpPr/>
          <p:nvPr/>
        </p:nvSpPr>
        <p:spPr>
          <a:xfrm>
            <a:off x="6687615" y="4580821"/>
            <a:ext cx="2286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B67C95E5-A44A-56B4-A8F9-29A4883F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9" y="3666421"/>
            <a:ext cx="563285" cy="914400"/>
          </a:xfrm>
          <a:prstGeom prst="rect">
            <a:avLst/>
          </a:prstGeom>
        </p:spPr>
      </p:pic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E779BE1D-6A5C-C806-99E6-87493E9C52D0}"/>
              </a:ext>
            </a:extLst>
          </p:cNvPr>
          <p:cNvCxnSpPr>
            <a:stCxn id="3" idx="0"/>
            <a:endCxn id="23" idx="2"/>
          </p:cNvCxnSpPr>
          <p:nvPr/>
        </p:nvCxnSpPr>
        <p:spPr>
          <a:xfrm rot="5400000" flipH="1" flipV="1">
            <a:off x="3876588" y="953140"/>
            <a:ext cx="745543" cy="2608032"/>
          </a:xfrm>
          <a:prstGeom prst="curvedConnector2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>
            <a:extLst>
              <a:ext uri="{FF2B5EF4-FFF2-40B4-BE49-F238E27FC236}">
                <a16:creationId xmlns:a16="http://schemas.microsoft.com/office/drawing/2014/main" id="{3A09B53F-83D8-20A5-9FBC-EBFE16E33847}"/>
              </a:ext>
            </a:extLst>
          </p:cNvPr>
          <p:cNvSpPr/>
          <p:nvPr/>
        </p:nvSpPr>
        <p:spPr>
          <a:xfrm rot="1239300">
            <a:off x="4465399" y="3468248"/>
            <a:ext cx="914400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12D95-A425-1176-58B0-2D11FB544169}"/>
              </a:ext>
            </a:extLst>
          </p:cNvPr>
          <p:cNvSpPr txBox="1"/>
          <p:nvPr/>
        </p:nvSpPr>
        <p:spPr>
          <a:xfrm>
            <a:off x="3789136" y="129540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</a:t>
            </a:r>
            <a:br>
              <a:rPr lang="en-US" dirty="0"/>
            </a:br>
            <a:r>
              <a:rPr lang="en-US" dirty="0"/>
              <a:t>Schema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21630DD-4CEB-B5AE-8D26-3B3CE5E9910F}"/>
              </a:ext>
            </a:extLst>
          </p:cNvPr>
          <p:cNvSpPr/>
          <p:nvPr/>
        </p:nvSpPr>
        <p:spPr>
          <a:xfrm>
            <a:off x="8534400" y="2625999"/>
            <a:ext cx="1775886" cy="914400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Kafka Stream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Consumer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A82688E-4C64-2672-564D-2198AA8AEF90}"/>
              </a:ext>
            </a:extLst>
          </p:cNvPr>
          <p:cNvCxnSpPr>
            <a:cxnSpLocks/>
            <a:stCxn id="23" idx="4"/>
            <a:endCxn id="10" idx="0"/>
          </p:cNvCxnSpPr>
          <p:nvPr/>
        </p:nvCxnSpPr>
        <p:spPr>
          <a:xfrm>
            <a:off x="7203301" y="1884384"/>
            <a:ext cx="1990442" cy="741615"/>
          </a:xfrm>
          <a:prstGeom prst="curvedConnector2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686B0F-E690-F4D3-09FF-5A5B9894CC6E}"/>
              </a:ext>
            </a:extLst>
          </p:cNvPr>
          <p:cNvSpPr txBox="1"/>
          <p:nvPr/>
        </p:nvSpPr>
        <p:spPr>
          <a:xfrm>
            <a:off x="3657600" y="3964795"/>
            <a:ext cx="1895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Publishes</a:t>
            </a:r>
            <a:br>
              <a:rPr lang="en-US" dirty="0"/>
            </a:br>
            <a:r>
              <a:rPr lang="en-US" dirty="0"/>
              <a:t>Stream of Records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EBCC60-9FDB-25ED-63B2-642631546AD9}"/>
              </a:ext>
            </a:extLst>
          </p:cNvPr>
          <p:cNvSpPr/>
          <p:nvPr/>
        </p:nvSpPr>
        <p:spPr>
          <a:xfrm rot="-1260000">
            <a:off x="7358153" y="3468248"/>
            <a:ext cx="914400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CBFE4-E234-DC9B-868B-2F8C3CBBC6AC}"/>
              </a:ext>
            </a:extLst>
          </p:cNvPr>
          <p:cNvSpPr txBox="1"/>
          <p:nvPr/>
        </p:nvSpPr>
        <p:spPr>
          <a:xfrm>
            <a:off x="7493625" y="3964795"/>
            <a:ext cx="1895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Consumes</a:t>
            </a:r>
            <a:br>
              <a:rPr lang="en-US" dirty="0"/>
            </a:br>
            <a:r>
              <a:rPr lang="en-US" dirty="0"/>
              <a:t>Stream of Records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5FF443-8BAF-D31C-574D-290E83AE77AA}"/>
              </a:ext>
            </a:extLst>
          </p:cNvPr>
          <p:cNvSpPr txBox="1"/>
          <p:nvPr/>
        </p:nvSpPr>
        <p:spPr>
          <a:xfrm>
            <a:off x="8047095" y="1310270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</a:t>
            </a:r>
            <a:br>
              <a:rPr lang="en-US" dirty="0"/>
            </a:br>
            <a:r>
              <a:rPr lang="en-US" dirty="0"/>
              <a:t>Schema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24D76D-2B43-5C38-A040-5C4B7EDA2F75}"/>
              </a:ext>
            </a:extLst>
          </p:cNvPr>
          <p:cNvSpPr txBox="1"/>
          <p:nvPr/>
        </p:nvSpPr>
        <p:spPr>
          <a:xfrm>
            <a:off x="1213356" y="5478165"/>
            <a:ext cx="9973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Kafka message contains the binary encoded record (e.g., Apache Avro)</a:t>
            </a:r>
            <a:br>
              <a:rPr lang="en-US" sz="2400" dirty="0"/>
            </a:br>
            <a:r>
              <a:rPr lang="en-US" sz="2400" dirty="0"/>
              <a:t>and a reference to the record’s schema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8682C03-65C9-5BF0-42DD-60AEE82C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8</a:t>
            </a:fld>
            <a:endParaRPr lang="en-US"/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DF955E5F-7FF6-9234-9DA0-11653C11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D41739B6-3857-BF0E-0232-03B8246B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</p:spTree>
    <p:extLst>
      <p:ext uri="{BB962C8B-B14F-4D97-AF65-F5344CB8AC3E}">
        <p14:creationId xmlns:p14="http://schemas.microsoft.com/office/powerpoint/2010/main" val="316413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C73ECD-AF57-80DF-DEFB-211B9BDC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for Stream Queries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0E73CA2-8C13-1A39-FA22-E4BA99267A2A}"/>
              </a:ext>
            </a:extLst>
          </p:cNvPr>
          <p:cNvSpPr/>
          <p:nvPr/>
        </p:nvSpPr>
        <p:spPr>
          <a:xfrm>
            <a:off x="4046365" y="2980618"/>
            <a:ext cx="1649926" cy="1134182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Hive </a:t>
            </a:r>
            <a:r>
              <a:rPr lang="en-US" sz="1600" dirty="0" err="1"/>
              <a:t>Metastore</a:t>
            </a:r>
            <a:br>
              <a:rPr lang="en-US" sz="1600" dirty="0"/>
            </a:br>
            <a:r>
              <a:rPr lang="en-US" sz="1600" dirty="0"/>
              <a:t>Table Definitions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8373C2C-11A4-37E4-D282-6122800A7E10}"/>
              </a:ext>
            </a:extLst>
          </p:cNvPr>
          <p:cNvSpPr/>
          <p:nvPr/>
        </p:nvSpPr>
        <p:spPr>
          <a:xfrm>
            <a:off x="6725479" y="3090509"/>
            <a:ext cx="1404752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API</a:t>
            </a:r>
          </a:p>
          <a:p>
            <a:pPr algn="ctr"/>
            <a:r>
              <a:rPr lang="en-US" sz="1600" dirty="0"/>
              <a:t>Job Handler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04D9B27-15EC-2CEE-ADD1-EDE5200D21E8}"/>
              </a:ext>
            </a:extLst>
          </p:cNvPr>
          <p:cNvSpPr/>
          <p:nvPr/>
        </p:nvSpPr>
        <p:spPr>
          <a:xfrm>
            <a:off x="6267688" y="4892386"/>
            <a:ext cx="2362200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Query Execution</a:t>
            </a:r>
            <a:br>
              <a:rPr lang="en-US" sz="1600" dirty="0"/>
            </a:br>
            <a:r>
              <a:rPr lang="en-US" sz="1600" dirty="0"/>
              <a:t>on Apache Spark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82CD99-E1CE-C1E8-BB25-4D4E8BC287C9}"/>
              </a:ext>
            </a:extLst>
          </p:cNvPr>
          <p:cNvGrpSpPr/>
          <p:nvPr/>
        </p:nvGrpSpPr>
        <p:grpSpPr>
          <a:xfrm>
            <a:off x="9407883" y="4481581"/>
            <a:ext cx="1945917" cy="1995419"/>
            <a:chOff x="9502520" y="2032872"/>
            <a:chExt cx="1945917" cy="2194960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779C9623-2ABB-87F4-0736-AD384E84A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9695" y="2032872"/>
              <a:ext cx="1320800" cy="15430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FB5BA4-1C07-E975-A96F-68F75FCC651E}"/>
                </a:ext>
              </a:extLst>
            </p:cNvPr>
            <p:cNvSpPr txBox="1"/>
            <p:nvPr/>
          </p:nvSpPr>
          <p:spPr>
            <a:xfrm>
              <a:off x="9502520" y="3516868"/>
              <a:ext cx="1945917" cy="710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 Object Store</a:t>
              </a:r>
            </a:p>
            <a:p>
              <a:pPr algn="ctr"/>
              <a:r>
                <a:rPr lang="en-US" dirty="0"/>
                <a:t>Output Data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4953C4-CAF6-31CA-9FCE-6397F2C400EB}"/>
              </a:ext>
            </a:extLst>
          </p:cNvPr>
          <p:cNvSpPr/>
          <p:nvPr/>
        </p:nvSpPr>
        <p:spPr>
          <a:xfrm>
            <a:off x="6313311" y="1316655"/>
            <a:ext cx="2229087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SQL Console</a:t>
            </a:r>
          </a:p>
          <a:p>
            <a:pPr algn="ctr"/>
            <a:r>
              <a:rPr lang="en-US" sz="1600" dirty="0"/>
              <a:t>or</a:t>
            </a:r>
            <a:br>
              <a:rPr lang="en-US" sz="1600" dirty="0"/>
            </a:br>
            <a:r>
              <a:rPr lang="en-US" sz="1600" dirty="0"/>
              <a:t>Application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40C56C-C0CE-7F55-95D1-3E8430743D17}"/>
              </a:ext>
            </a:extLst>
          </p:cNvPr>
          <p:cNvCxnSpPr>
            <a:stCxn id="11" idx="4"/>
            <a:endCxn id="13" idx="1"/>
          </p:cNvCxnSpPr>
          <p:nvPr/>
        </p:nvCxnSpPr>
        <p:spPr>
          <a:xfrm>
            <a:off x="5696291" y="3547709"/>
            <a:ext cx="102918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0269B6-3BE1-D7DF-D272-B9D0D209E76C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flipV="1">
            <a:off x="7427855" y="2231055"/>
            <a:ext cx="0" cy="85945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44A764-77E9-E85B-8DCB-EE380C25DF0A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7427855" y="4004909"/>
            <a:ext cx="20933" cy="88747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entagon 2">
            <a:extLst>
              <a:ext uri="{FF2B5EF4-FFF2-40B4-BE49-F238E27FC236}">
                <a16:creationId xmlns:a16="http://schemas.microsoft.com/office/drawing/2014/main" id="{B2B09D79-39C3-5233-7B61-FE6078FB79B9}"/>
              </a:ext>
            </a:extLst>
          </p:cNvPr>
          <p:cNvSpPr/>
          <p:nvPr/>
        </p:nvSpPr>
        <p:spPr>
          <a:xfrm>
            <a:off x="958727" y="4892386"/>
            <a:ext cx="1775886" cy="914400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Kafka 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013C361-1A38-C8AC-499F-7115FFD4B4E7}"/>
              </a:ext>
            </a:extLst>
          </p:cNvPr>
          <p:cNvSpPr/>
          <p:nvPr/>
        </p:nvSpPr>
        <p:spPr>
          <a:xfrm>
            <a:off x="1752600" y="1436808"/>
            <a:ext cx="1649926" cy="1123662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Schema Registry</a:t>
            </a:r>
          </a:p>
          <a:p>
            <a:pPr algn="ctr"/>
            <a:r>
              <a:rPr lang="en-US" sz="1600" dirty="0"/>
              <a:t>Structure of the</a:t>
            </a:r>
            <a:br>
              <a:rPr lang="en-US" sz="1600" dirty="0"/>
            </a:br>
            <a:r>
              <a:rPr lang="en-US" sz="1600" dirty="0"/>
              <a:t>Kafka Stream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49AC96-190C-32DB-6F9C-45DA65BFAE17}"/>
              </a:ext>
            </a:extLst>
          </p:cNvPr>
          <p:cNvGrpSpPr/>
          <p:nvPr/>
        </p:nvGrpSpPr>
        <p:grpSpPr>
          <a:xfrm>
            <a:off x="3575983" y="4634955"/>
            <a:ext cx="1910417" cy="1881117"/>
            <a:chOff x="2163801" y="4572000"/>
            <a:chExt cx="1910417" cy="18811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5774BC-BB28-7211-C3DC-2A1CCE33A4D9}"/>
                </a:ext>
              </a:extLst>
            </p:cNvPr>
            <p:cNvSpPr/>
            <p:nvPr/>
          </p:nvSpPr>
          <p:spPr>
            <a:xfrm>
              <a:off x="2461458" y="5486400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E75FF2-0817-1CB7-6D88-CBBBD979D469}"/>
                </a:ext>
              </a:extLst>
            </p:cNvPr>
            <p:cNvSpPr/>
            <p:nvPr/>
          </p:nvSpPr>
          <p:spPr>
            <a:xfrm>
              <a:off x="2819400" y="5486400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D95D31-DF8D-5AD8-7E96-78E331D90D25}"/>
                </a:ext>
              </a:extLst>
            </p:cNvPr>
            <p:cNvSpPr/>
            <p:nvPr/>
          </p:nvSpPr>
          <p:spPr>
            <a:xfrm>
              <a:off x="3177342" y="5486400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E1ACBD-CFC4-CB57-8EA2-BA00DD94A225}"/>
                </a:ext>
              </a:extLst>
            </p:cNvPr>
            <p:cNvSpPr/>
            <p:nvPr/>
          </p:nvSpPr>
          <p:spPr>
            <a:xfrm>
              <a:off x="3535284" y="5486400"/>
              <a:ext cx="228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B67C95E5-A44A-56B4-A8F9-29A4883F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7368" y="4572000"/>
              <a:ext cx="563285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D69C56-1F30-F5CE-F4E1-31EE9A3F6895}"/>
                </a:ext>
              </a:extLst>
            </p:cNvPr>
            <p:cNvSpPr txBox="1"/>
            <p:nvPr/>
          </p:nvSpPr>
          <p:spPr>
            <a:xfrm>
              <a:off x="2163801" y="5806786"/>
              <a:ext cx="19104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Kafka Topic</a:t>
              </a:r>
              <a:br>
                <a:rPr lang="en-US" dirty="0"/>
              </a:br>
              <a:r>
                <a:rPr lang="en-US" dirty="0"/>
                <a:t>Stream of Records</a:t>
              </a:r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8A2AC28-F19C-332E-8957-61347D50C088}"/>
              </a:ext>
            </a:extLst>
          </p:cNvPr>
          <p:cNvSpPr/>
          <p:nvPr/>
        </p:nvSpPr>
        <p:spPr>
          <a:xfrm>
            <a:off x="1882663" y="3093318"/>
            <a:ext cx="1404752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Registry</a:t>
            </a:r>
            <a:br>
              <a:rPr lang="en-US" sz="1600" dirty="0"/>
            </a:br>
            <a:r>
              <a:rPr lang="en-US" sz="1600" dirty="0"/>
              <a:t>Proxy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B8F3419-8C20-5B69-5938-0383554D7566}"/>
              </a:ext>
            </a:extLst>
          </p:cNvPr>
          <p:cNvSpPr/>
          <p:nvPr/>
        </p:nvSpPr>
        <p:spPr>
          <a:xfrm>
            <a:off x="2930991" y="5052579"/>
            <a:ext cx="726609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3C3AA80-9432-B9AA-F5F6-061D5AE0D0A2}"/>
              </a:ext>
            </a:extLst>
          </p:cNvPr>
          <p:cNvSpPr/>
          <p:nvPr/>
        </p:nvSpPr>
        <p:spPr>
          <a:xfrm>
            <a:off x="5369391" y="5051008"/>
            <a:ext cx="726609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DCA4D5A-A823-7080-D548-5C8AA5CD2DBA}"/>
              </a:ext>
            </a:extLst>
          </p:cNvPr>
          <p:cNvSpPr/>
          <p:nvPr/>
        </p:nvSpPr>
        <p:spPr>
          <a:xfrm>
            <a:off x="8798391" y="5062833"/>
            <a:ext cx="726609" cy="594014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6B132356-A1D3-63D8-43B3-FB4A12934DB0}"/>
              </a:ext>
            </a:extLst>
          </p:cNvPr>
          <p:cNvCxnSpPr>
            <a:cxnSpLocks/>
            <a:endCxn id="30" idx="2"/>
          </p:cNvCxnSpPr>
          <p:nvPr/>
        </p:nvCxnSpPr>
        <p:spPr>
          <a:xfrm rot="5400000" flipH="1" flipV="1">
            <a:off x="1916985" y="4224333"/>
            <a:ext cx="884668" cy="451439"/>
          </a:xfrm>
          <a:prstGeom prst="curvedConnector3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A4F17D1-75E7-2E6D-8591-D726929FBA95}"/>
              </a:ext>
            </a:extLst>
          </p:cNvPr>
          <p:cNvCxnSpPr>
            <a:cxnSpLocks/>
            <a:stCxn id="30" idx="0"/>
            <a:endCxn id="23" idx="3"/>
          </p:cNvCxnSpPr>
          <p:nvPr/>
        </p:nvCxnSpPr>
        <p:spPr>
          <a:xfrm rot="16200000" flipV="1">
            <a:off x="2314877" y="2823156"/>
            <a:ext cx="532848" cy="747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628F711-8247-0DE2-E5E9-EB21330501A6}"/>
              </a:ext>
            </a:extLst>
          </p:cNvPr>
          <p:cNvCxnSpPr>
            <a:cxnSpLocks/>
            <a:stCxn id="30" idx="3"/>
            <a:endCxn id="11" idx="2"/>
          </p:cNvCxnSpPr>
          <p:nvPr/>
        </p:nvCxnSpPr>
        <p:spPr>
          <a:xfrm flipV="1">
            <a:off x="3287415" y="3547709"/>
            <a:ext cx="758950" cy="28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68FBE48-0D0B-B764-50BD-EF1ABD03BF0F}"/>
              </a:ext>
            </a:extLst>
          </p:cNvPr>
          <p:cNvSpPr/>
          <p:nvPr/>
        </p:nvSpPr>
        <p:spPr>
          <a:xfrm>
            <a:off x="7618948" y="5613989"/>
            <a:ext cx="1233064" cy="572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Kafka I/O</a:t>
            </a:r>
            <a:br>
              <a:rPr lang="en-US" sz="1600" dirty="0"/>
            </a:br>
            <a:r>
              <a:rPr lang="en-US" sz="1600" dirty="0"/>
              <a:t>extensions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4F2A7BA-CB62-E011-7679-EEF2C4F5D77D}"/>
              </a:ext>
            </a:extLst>
          </p:cNvPr>
          <p:cNvSpPr/>
          <p:nvPr/>
        </p:nvSpPr>
        <p:spPr>
          <a:xfrm>
            <a:off x="7618948" y="3779404"/>
            <a:ext cx="1906052" cy="572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SQL extensions</a:t>
            </a:r>
            <a:br>
              <a:rPr lang="en-US" sz="1600" dirty="0"/>
            </a:br>
            <a:r>
              <a:rPr lang="en-US" sz="1600" dirty="0"/>
              <a:t>Stream job handler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66CADCF-EA9F-7C29-3110-DE5EDC4186E8}"/>
              </a:ext>
            </a:extLst>
          </p:cNvPr>
          <p:cNvSpPr/>
          <p:nvPr/>
        </p:nvSpPr>
        <p:spPr>
          <a:xfrm>
            <a:off x="4887281" y="3851422"/>
            <a:ext cx="1233064" cy="572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Kafka I/O</a:t>
            </a:r>
            <a:br>
              <a:rPr lang="en-US" sz="1600" dirty="0"/>
            </a:br>
            <a:r>
              <a:rPr lang="en-US" sz="1600" dirty="0"/>
              <a:t>extensions</a:t>
            </a: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E2BAAB29-4B6F-E618-DB61-FD1C030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CA3D-C87C-4043-A22F-E77968C4C436}" type="slidenum">
              <a:rPr lang="en-US" smtClean="0"/>
              <a:t>9</a:t>
            </a:fld>
            <a:endParaRPr lang="en-US"/>
          </a:p>
        </p:txBody>
      </p:sp>
      <p:sp>
        <p:nvSpPr>
          <p:cNvPr id="64" name="Date Placeholder 63">
            <a:extLst>
              <a:ext uri="{FF2B5EF4-FFF2-40B4-BE49-F238E27FC236}">
                <a16:creationId xmlns:a16="http://schemas.microsoft.com/office/drawing/2014/main" id="{26909DE3-A09B-33D8-45A0-8FAB72C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Sept. 9, 2022</a:t>
            </a:r>
            <a:endParaRPr lang="en-US"/>
          </a:p>
        </p:txBody>
      </p:sp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767EF90B-55E7-85FE-F403-1C17DD0A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CDMS 2022</a:t>
            </a:r>
          </a:p>
        </p:txBody>
      </p:sp>
    </p:spTree>
    <p:extLst>
      <p:ext uri="{BB962C8B-B14F-4D97-AF65-F5344CB8AC3E}">
        <p14:creationId xmlns:p14="http://schemas.microsoft.com/office/powerpoint/2010/main" val="269160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a:spPr>
      <a:bodyPr rtlCol="0" anchor="ctr"/>
      <a:lstStyle>
        <a:defPPr algn="ctr">
          <a:defRPr sz="16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12322</TotalTime>
  <Words>664</Words>
  <Application>Microsoft Macintosh PowerPoint</Application>
  <PresentationFormat>Widescreen</PresentationFormat>
  <Paragraphs>146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IBM Plex Sans Condensed</vt:lpstr>
      <vt:lpstr>Office Theme</vt:lpstr>
      <vt:lpstr>Unifying Metadata  for Stream and Batch Queries  in a Cloud Service</vt:lpstr>
      <vt:lpstr>PowerPoint Presentation</vt:lpstr>
      <vt:lpstr>PowerPoint Presentation</vt:lpstr>
      <vt:lpstr>Goal: Stream Queries in Data Engine</vt:lpstr>
      <vt:lpstr>Goal: Stream Queries in Data Engine</vt:lpstr>
      <vt:lpstr>Batch Query / Stream Query Differences</vt:lpstr>
      <vt:lpstr>Data Engine Architecture for Batch Queries</vt:lpstr>
      <vt:lpstr>Kafka Control- and Data Flow</vt:lpstr>
      <vt:lpstr>Extension for Stream Queries</vt:lpstr>
      <vt:lpstr>Handling Schema Evolution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queries with SQL Query backed by Hive</dc:title>
  <dc:creator>Florian Froese</dc:creator>
  <cp:lastModifiedBy>Daniel Bauer</cp:lastModifiedBy>
  <cp:revision>32</cp:revision>
  <dcterms:created xsi:type="dcterms:W3CDTF">2021-09-28T09:50:36Z</dcterms:created>
  <dcterms:modified xsi:type="dcterms:W3CDTF">2022-08-15T16:04:46Z</dcterms:modified>
</cp:coreProperties>
</file>