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Google Sans"/>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GoogleSans-bold.fntdata"/><Relationship Id="rId21" Type="http://schemas.openxmlformats.org/officeDocument/2006/relationships/font" Target="fonts/GoogleSans-regular.fntdata"/><Relationship Id="rId24" Type="http://schemas.openxmlformats.org/officeDocument/2006/relationships/font" Target="fonts/GoogleSans-boldItalic.fntdata"/><Relationship Id="rId23" Type="http://schemas.openxmlformats.org/officeDocument/2006/relationships/font" Target="fonts/Google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My name is David Wilhite, and I lead a team at Google that builds shared components for various analytics use cases at Google.  I'm here today to talk about one of those components, GoogleSQL, or SQL Language as a Component.</a:t>
            </a:r>
            <a:endParaRPr/>
          </a:p>
          <a:p>
            <a:pPr indent="0" lvl="0" marL="0" rtl="0" algn="l">
              <a:spcBef>
                <a:spcPts val="0"/>
              </a:spcBef>
              <a:spcAft>
                <a:spcPts val="0"/>
              </a:spcAft>
              <a:buClr>
                <a:schemeClr val="dk1"/>
              </a:buClr>
              <a:buSzPts val="1100"/>
              <a:buFont typeface="Arial"/>
              <a:buNone/>
            </a:pPr>
            <a:r>
              <a:rPr lang="en">
                <a:solidFill>
                  <a:schemeClr val="dk1"/>
                </a:solidFill>
              </a:rPr>
              <a:t>Note that </a:t>
            </a:r>
            <a:r>
              <a:rPr lang="en">
                <a:solidFill>
                  <a:schemeClr val="dk1"/>
                </a:solidFill>
              </a:rPr>
              <a:t>GoogleSQL is the name of Google's SQL dialect, it is _not_ a query engine, database, or product.  However, we also use the name to refer to the related framework for creating and maintaining sql query engines and databases.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481e039c6e_0_5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481e039c6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GoogleSQL Analysis includes the Parser and the Resolver.  The parser produces an Abstract Syntax tree, which is not a public API.  Use of the parser AST is generally discouraged, </a:t>
            </a:r>
            <a:r>
              <a:rPr lang="en"/>
              <a:t>though</a:t>
            </a:r>
            <a:r>
              <a:rPr lang="en"/>
              <a:t> in practice at Google we've found that there are some use cases where it makes sense, such as simple syntactic query rewriting.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Resolver is a relatively large and complex component.  It's also required to get consistent behavior across engines, because if engines just shared a </a:t>
            </a:r>
            <a:r>
              <a:rPr lang="en"/>
              <a:t>common parser then there are too many ways for engine implementations to diverge, even with common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During resolution, all names are resolved via the Catalog interface, and all semantic decisions are made, including types, function signatures, type coercion, and so on.  The resolver is critical to get equivalent semantics across engines.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f8a9a4e_1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f8a9a4e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reference implementation is another GoogleSQL library component.  It is a simple, lightweight in-memory implementation that defines correct behavior.  It is </a:t>
            </a:r>
            <a:r>
              <a:rPr lang="en"/>
              <a:t>primarily </a:t>
            </a:r>
            <a:r>
              <a:rPr lang="en"/>
              <a:t>used in conjunction with the compliance test framework for enhanced testing ability as I will describe in the </a:t>
            </a:r>
            <a:r>
              <a:rPr lang="en"/>
              <a:t>next</a:t>
            </a:r>
            <a:r>
              <a:rPr lang="en"/>
              <a: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support an evaluator library based on the reference </a:t>
            </a:r>
            <a:r>
              <a:rPr lang="en"/>
              <a:t>implementation</a:t>
            </a:r>
            <a:r>
              <a:rPr lang="en"/>
              <a:t>, that includes APIs for evaluating full queries, and evaluating standalone expressions.  This evaluator library has also been used extensively throughout Google to do simple query processing and expression evaluation.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81e039c6e_0_4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81e039c6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component of the GoogleSQL libraries is the the compliance testing infrastructure and framework.  We've found this to be absolutely critical to provide consistent behaviors across query engines.  Query engines can implement a simple test driver which enables them to run all of the GoogleSQL </a:t>
            </a:r>
            <a:r>
              <a:rPr lang="en"/>
              <a:t>compliance</a:t>
            </a:r>
            <a:r>
              <a:rPr lang="en"/>
              <a:t> tests.  The compliance test suite includes the standard ability to define a query and its inputs, along </a:t>
            </a:r>
            <a:r>
              <a:rPr lang="en"/>
              <a:t>with</a:t>
            </a:r>
            <a:r>
              <a:rPr lang="en"/>
              <a:t> expected </a:t>
            </a:r>
            <a:r>
              <a:rPr lang="en"/>
              <a:t>results</a:t>
            </a:r>
            <a:r>
              <a:rPr lang="en"/>
              <a:t>.  This is typically used whenever we add any new functions or features to GoogleSQL.  However, given the composability of SQL and the ability to arbitrarily nest SQL fragments, it's impossible to get sufficient coverage via handwritten tests.  So we have also built a random query test framework that can produce arbitrary, random query shapes that can be run against the query engines.  In order to validate correctness, we compare the results of a query engine to the results from the </a:t>
            </a:r>
            <a:r>
              <a:rPr lang="en"/>
              <a:t>reference</a:t>
            </a:r>
            <a:r>
              <a:rPr lang="en"/>
              <a:t> implementation, and investigate any differences. Over time, we have found this to be an extremely useful tool for validating the correctness of engine implementations.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92b1070d_0_5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92b1070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Beyond the core libraries and what's available in ZetaSQL, the GoogleSQL component includes several touch points in the GoogleSQL ecosystem, for instance common infrastructure for syntax highlighting, autocomplete, and inline documentation.  We also have a unit testing framework that is primarily used for testing UDFs and table-valued functions.  There is also a SQL formatter, which has recently been released via ZetaSQL.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81e039c6e_0_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81e039c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when we think about lessons learned, several things come to mind.  We found that a partial approach doesn't work very well - defining language and semantics is not enough, we needed to have common libraries that to ensure consistent syntax and </a:t>
            </a:r>
            <a:r>
              <a:rPr lang="en"/>
              <a:t>semantics</a:t>
            </a:r>
            <a:r>
              <a:rPr lang="en"/>
              <a:t>. </a:t>
            </a:r>
            <a:endParaRPr/>
          </a:p>
          <a:p>
            <a:pPr indent="0" lvl="0" marL="0" rtl="0" algn="l">
              <a:spcBef>
                <a:spcPts val="0"/>
              </a:spcBef>
              <a:spcAft>
                <a:spcPts val="0"/>
              </a:spcAft>
              <a:buClr>
                <a:schemeClr val="dk1"/>
              </a:buClr>
              <a:buSzPts val="1100"/>
              <a:buFont typeface="Arial"/>
              <a:buNone/>
            </a:pPr>
            <a:r>
              <a:rPr lang="en">
                <a:solidFill>
                  <a:schemeClr val="dk1"/>
                </a:solidFill>
              </a:rPr>
              <a:t>Robust testing infrastructure is required to ensure that consumers of the components provide conforming implementations.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may seem obvious, but I'll stress that proper abstractions and apis are critical to successfully developing libraries that can be integrated into multiple projects</a:t>
            </a:r>
            <a:endParaRPr>
              <a:solidFill>
                <a:schemeClr val="dk1"/>
              </a:solidFill>
            </a:endParaRPr>
          </a:p>
          <a:p>
            <a:pPr indent="0" lvl="0" marL="0" rtl="0" algn="l">
              <a:spcBef>
                <a:spcPts val="0"/>
              </a:spcBef>
              <a:spcAft>
                <a:spcPts val="0"/>
              </a:spcAft>
              <a:buNone/>
            </a:pPr>
            <a:r>
              <a:rPr lang="en"/>
              <a:t>Simply unioning different dialects doesn't work very well - we had previously tried this and failed.  To create a consistent language, decisions must be principled and the language must be opinionated about what constructs make sense.</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 in practice we found that many data processing projects at Google needed the ability to define and evaluate expressions or queries over data, well beyond the large, enterprise database query engines.  Oftent the alternatives considered by a project were to define their own language or some other fixed api.  While these projects may not normally think of using SQL, once the GoogleSQL libraries were available and easy to use they provided a good solution in many cases. This was a somewhat unforeseen but valuable benefit of building SQL as a component….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f8a9a4e_11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f8a9a4e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I'll leave you with a few links and contacts.  Are there any additional questions?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81e039c6e_0_21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81e039c6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f8a9a4e_010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f8a9a4e_0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I'll be covering the history of GoogleSQL, its language and libraries, and finish with some lessons </a:t>
            </a:r>
            <a:r>
              <a:rPr lang="en"/>
              <a:t>learned.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f95ed6a_0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f95ed6a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started the GoogleSQL project nearly a decade ago.  At the time, we had several products that spoke sql-like languages, with sql-like semantics, including major engines like BigQuery, Dremel, Spanner, and F1.  The problem with the environment at the time was that a query that worked on one system might fail on another, or worse yet might give a completely different result.  Additionally, users couldn't take what they learned on one system and apply it directly to others.  This was bad for users, bad for our products, and bad for Google.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ef8a9a4e_14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ef8a9a4e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decided to create one canonical SQL dialect for all of Google.  This included not only being used internally by multiple query engines, but also externally in our cloud products.</a:t>
            </a:r>
            <a:endParaRPr/>
          </a:p>
          <a:p>
            <a:pPr indent="0" lvl="0" marL="0" rtl="0" algn="l">
              <a:spcBef>
                <a:spcPts val="0"/>
              </a:spcBef>
              <a:spcAft>
                <a:spcPts val="0"/>
              </a:spcAft>
              <a:buNone/>
            </a:pPr>
            <a:r>
              <a:rPr lang="en"/>
              <a:t>In addition to defining the SQL dialect itself, the project included building a new 'SQL language' component, which covered not only the syntax and semantics, but other important parts such as a common type system, common parsing, and common semantic analysis.</a:t>
            </a:r>
            <a:endParaRPr/>
          </a:p>
          <a:p>
            <a:pPr indent="0" lvl="0" marL="0" rtl="0" algn="l">
              <a:spcBef>
                <a:spcPts val="0"/>
              </a:spcBef>
              <a:spcAft>
                <a:spcPts val="0"/>
              </a:spcAft>
              <a:buNone/>
            </a:pPr>
            <a:r>
              <a:rPr lang="en"/>
              <a:t>Other goals included being consistent with ANSI SQL, but with extensions that we found important to Google's internal use cases.</a:t>
            </a:r>
            <a:endParaRPr/>
          </a:p>
          <a:p>
            <a:pPr indent="0" lvl="0" marL="0" rtl="0" algn="l">
              <a:spcBef>
                <a:spcPts val="0"/>
              </a:spcBef>
              <a:spcAft>
                <a:spcPts val="0"/>
              </a:spcAft>
              <a:buNone/>
            </a:pPr>
            <a:r>
              <a:rPr lang="en"/>
              <a:t>On other thing to point out was that full backward compatibility was not a goal, and not really possible for cases where engines had different semantics for the same syntax.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92b1070d_0_6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92b1070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us to where GoogleSQL is today.  It is the canonical SQL dialect at Google, and is the primary dialect in all major query engines - both cloud and internal.  It is also heavily used by many projects at Google that require basic data query functionality, or a rich expression language.</a:t>
            </a:r>
            <a:endParaRPr/>
          </a:p>
          <a:p>
            <a:pPr indent="0" lvl="0" marL="0" rtl="0" algn="l">
              <a:spcBef>
                <a:spcPts val="0"/>
              </a:spcBef>
              <a:spcAft>
                <a:spcPts val="0"/>
              </a:spcAft>
              <a:buNone/>
            </a:pPr>
            <a:r>
              <a:rPr lang="en"/>
              <a:t>All of these projects use the same SQL language and libraries (with some customization allowed).</a:t>
            </a:r>
            <a:endParaRPr/>
          </a:p>
          <a:p>
            <a:pPr indent="0" lvl="0" marL="0" rtl="0" algn="l">
              <a:spcBef>
                <a:spcPts val="0"/>
              </a:spcBef>
              <a:spcAft>
                <a:spcPts val="0"/>
              </a:spcAft>
              <a:buNone/>
            </a:pPr>
            <a:r>
              <a:rPr lang="en"/>
              <a:t>GoogleSQL is also available externally as the open source project ZetaSQL.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f8a9a4e_01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f8a9a4e_0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in scope when defining the GoogleSQL language?  As expected, GoogleSQL defines both syntax and semantics.  But additionally, </a:t>
            </a:r>
            <a:r>
              <a:rPr lang="en">
                <a:solidFill>
                  <a:schemeClr val="dk1"/>
                </a:solidFill>
              </a:rPr>
              <a:t>GoogleSQL defines related parts of the ecosystem</a:t>
            </a:r>
            <a:r>
              <a:rPr lang="en"/>
              <a:t> that are necessary to adequately define consistent behaviors across engines.  For example, a common type system is required… If two engines don't agree on what a TIMESTAMP is, then common semantics and behavior is not achievable.  This also includes a common data model, which in GoogleSQL is essentially the relational model with some type extensions that we'll talk about later, but at the time not all query engines agreed on that model.  This also includes the set of GoogleSQL-standard built-in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GoogleSQL does not define engine implementation details - for instance each engine can decide which algorithm, structures, and optimizations they perform to meet their users' needs.  GoogleSQL also does not define the APIs that clients use to talk to engines.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f8a9a4e_016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f8a9a4e_0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principles did we use when specifying GoogleSQL?  We wanted it to essentially be ANSI SQL, with extensions important to Google's customers' use cases.  We wanted to be consistent with the standard, to avoid conflicts with the standard (where a given query had different semantics), and we wanted to allow extensions, while omitting parts of the standard that have not yet been useful to our customers.</a:t>
            </a:r>
            <a:endParaRPr/>
          </a:p>
          <a:p>
            <a:pPr indent="0" lvl="0" marL="0" rtl="0" algn="l">
              <a:spcBef>
                <a:spcPts val="0"/>
              </a:spcBef>
              <a:spcAft>
                <a:spcPts val="0"/>
              </a:spcAft>
              <a:buNone/>
            </a:pPr>
            <a:r>
              <a:rPr lang="en"/>
              <a:t>Some problems we saw with the standard at the time… it is somewhat underspecified, for instance there are many, many functions available in databases throughout the industry, where many of them are common and define a de facto standard.  There are lots of areas where there is custom, non-standard function call syntax in places where function call syntax would suffice.  It also has some older types and syntax that we didn't want to include, so for instance we replaced char and varchar with string.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81e039c6e_1_19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81e039c6e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mention one highlight here related to the language, and types in particular, which is complex types.  These are types that have nested structures, which include STRUCTs, ARRAYs, and protocol buffers.  We have </a:t>
            </a:r>
            <a:r>
              <a:rPr lang="en"/>
              <a:t>developed</a:t>
            </a:r>
            <a:r>
              <a:rPr lang="en"/>
              <a:t> many language features to aid in working with complex types, including 'unnesting' or 'flattening' arrays in a table.  We have a number of functions that make it easier to work with arrays, for instance to filter, match, or aggregate array values.  We have also added functions to make it easier to update struct and proto values, including modifying nested values within them and pruning fields (and subfields) from a proto.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8d0d2c064_4_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8d0d2c06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move on to the GoogleSQL libraries.</a:t>
            </a:r>
            <a:endParaRPr/>
          </a:p>
          <a:p>
            <a:pPr indent="0" lvl="0" marL="0" rtl="0" algn="l">
              <a:spcBef>
                <a:spcPts val="0"/>
              </a:spcBef>
              <a:spcAft>
                <a:spcPts val="0"/>
              </a:spcAft>
              <a:buNone/>
            </a:pPr>
            <a:r>
              <a:rPr lang="en"/>
              <a:t>The GoogleSQL libraries </a:t>
            </a:r>
            <a:r>
              <a:rPr lang="en"/>
              <a:t>consist</a:t>
            </a:r>
            <a:r>
              <a:rPr lang="en"/>
              <a:t> of several components, and I'll talk about some of these more in </a:t>
            </a:r>
            <a:r>
              <a:rPr lang="en"/>
              <a:t>upcoming slides</a:t>
            </a:r>
            <a:r>
              <a:rPr lang="en"/>
              <a:t>.  The main libraries include the parser and resolver, which each produce an Abstract Syntax Tree.  The Catalog is implemented by engines to define what </a:t>
            </a:r>
            <a:r>
              <a:rPr lang="en"/>
              <a:t>objects</a:t>
            </a:r>
            <a:r>
              <a:rPr lang="en"/>
              <a:t> are available in the database, and the catalog is used during the resolution step.  Query engines build these libraries into their product, and take the ResolvedAST as input to their planning and execution processes. </a:t>
            </a:r>
            <a:endParaRPr/>
          </a:p>
          <a:p>
            <a:pPr indent="0" lvl="0" marL="0" rtl="0" algn="l">
              <a:spcBef>
                <a:spcPts val="0"/>
              </a:spcBef>
              <a:spcAft>
                <a:spcPts val="0"/>
              </a:spcAft>
              <a:buNone/>
            </a:pPr>
            <a:r>
              <a:rPr lang="en"/>
              <a:t>The GoogleSQL libraries also include a reference implementation, which is a small, in memory query engine that is primarily used for testing.  The libraries also include a SQL function library that contains implementations of many of the GoogleSQL functions, such as string or date and </a:t>
            </a:r>
            <a:r>
              <a:rPr lang="en"/>
              <a:t>timestamp</a:t>
            </a:r>
            <a:r>
              <a:rPr lang="en"/>
              <a:t> functions.  These implementations are used by the reference implementation, and also often by query engines for cases where the function logic is complex.</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0" y="0"/>
            <a:ext cx="9144000" cy="5143500"/>
          </a:xfrm>
          <a:prstGeom prst="rect">
            <a:avLst/>
          </a:prstGeom>
          <a:solidFill>
            <a:srgbClr val="F2F2F2"/>
          </a:solidFill>
          <a:ln cap="flat" cmpd="sng" w="9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6" name="Google Shape;16;p2"/>
          <p:cNvCxnSpPr/>
          <p:nvPr/>
        </p:nvCxnSpPr>
        <p:spPr>
          <a:xfrm>
            <a:off x="0" y="4727972"/>
            <a:ext cx="9144000" cy="1200"/>
          </a:xfrm>
          <a:prstGeom prst="straightConnector1">
            <a:avLst/>
          </a:prstGeom>
          <a:noFill/>
          <a:ln cap="flat" cmpd="sng" w="12700">
            <a:solidFill>
              <a:srgbClr val="D4D4D4"/>
            </a:solidFill>
            <a:prstDash val="solid"/>
            <a:round/>
            <a:headEnd len="sm" w="sm" type="none"/>
            <a:tailEnd len="sm" w="sm" type="none"/>
          </a:ln>
        </p:spPr>
      </p:cxnSp>
      <p:cxnSp>
        <p:nvCxnSpPr>
          <p:cNvPr id="17" name="Google Shape;17;p2"/>
          <p:cNvCxnSpPr/>
          <p:nvPr/>
        </p:nvCxnSpPr>
        <p:spPr>
          <a:xfrm>
            <a:off x="2372700" y="1524000"/>
            <a:ext cx="0" cy="2281200"/>
          </a:xfrm>
          <a:prstGeom prst="straightConnector1">
            <a:avLst/>
          </a:prstGeom>
          <a:noFill/>
          <a:ln cap="flat" cmpd="sng" w="9525">
            <a:solidFill>
              <a:srgbClr val="BFBFBF"/>
            </a:solidFill>
            <a:prstDash val="solid"/>
            <a:round/>
            <a:headEnd len="sm" w="sm" type="none"/>
            <a:tailEnd len="sm" w="sm" type="none"/>
          </a:ln>
        </p:spPr>
      </p:cxnSp>
      <p:sp>
        <p:nvSpPr>
          <p:cNvPr id="18" name="Google Shape;18;p2"/>
          <p:cNvSpPr txBox="1"/>
          <p:nvPr>
            <p:ph type="ctrTitle"/>
          </p:nvPr>
        </p:nvSpPr>
        <p:spPr>
          <a:xfrm>
            <a:off x="2527618" y="1632086"/>
            <a:ext cx="6167100" cy="1102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2pPr>
            <a:lvl3pPr lvl="2"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3pPr>
            <a:lvl4pPr lvl="3"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4pPr>
            <a:lvl5pPr lvl="4"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5pPr>
            <a:lvl6pPr lvl="5"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6pPr>
            <a:lvl7pPr lvl="6"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7pPr>
            <a:lvl8pPr lvl="7"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8pPr>
            <a:lvl9pPr lvl="8" rtl="0" algn="l">
              <a:lnSpc>
                <a:spcPct val="10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9pPr>
          </a:lstStyle>
          <a:p/>
        </p:txBody>
      </p:sp>
      <p:sp>
        <p:nvSpPr>
          <p:cNvPr id="19" name="Google Shape;19;p2"/>
          <p:cNvSpPr txBox="1"/>
          <p:nvPr>
            <p:ph idx="1" type="subTitle"/>
          </p:nvPr>
        </p:nvSpPr>
        <p:spPr>
          <a:xfrm>
            <a:off x="2527618" y="2827601"/>
            <a:ext cx="6167100" cy="975300"/>
          </a:xfrm>
          <a:prstGeom prst="rect">
            <a:avLst/>
          </a:prstGeom>
          <a:noFill/>
          <a:ln>
            <a:noFill/>
          </a:ln>
        </p:spPr>
        <p:txBody>
          <a:bodyPr anchorCtr="0" anchor="t" bIns="91425" lIns="91425" spcFirstLastPara="1" rIns="91425" wrap="square" tIns="91425">
            <a:noAutofit/>
          </a:bodyPr>
          <a:lstStyle>
            <a:lvl1pPr lvl="0"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rtl="0" algn="l">
              <a:lnSpc>
                <a:spcPct val="9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pic>
        <p:nvPicPr>
          <p:cNvPr id="20" name="Google Shape;20;p2"/>
          <p:cNvPicPr preferRelativeResize="0"/>
          <p:nvPr/>
        </p:nvPicPr>
        <p:blipFill>
          <a:blip r:embed="rId2">
            <a:alphaModFix/>
          </a:blip>
          <a:stretch>
            <a:fillRect/>
          </a:stretch>
        </p:blipFill>
        <p:spPr>
          <a:xfrm>
            <a:off x="427062" y="2343150"/>
            <a:ext cx="1007269" cy="342900"/>
          </a:xfrm>
          <a:prstGeom prst="rect">
            <a:avLst/>
          </a:prstGeom>
          <a:noFill/>
          <a:ln>
            <a:noFill/>
          </a:ln>
        </p:spPr>
      </p:pic>
      <p:sp>
        <p:nvSpPr>
          <p:cNvPr id="21" name="Google Shape;21;p2"/>
          <p:cNvSpPr/>
          <p:nvPr/>
        </p:nvSpPr>
        <p:spPr>
          <a:xfrm>
            <a:off x="0" y="4817650"/>
            <a:ext cx="9144000" cy="247500"/>
          </a:xfrm>
          <a:prstGeom prst="rect">
            <a:avLst/>
          </a:prstGeom>
          <a:solidFill>
            <a:srgbClr val="1A73E8"/>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Google Sans"/>
                <a:ea typeface="Google Sans"/>
                <a:cs typeface="Google Sans"/>
                <a:sym typeface="Google Sans"/>
              </a:rPr>
              <a:t>GoogleSQL: SQL as a Component</a:t>
            </a:r>
            <a:endParaRPr sz="16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1"/>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2"/>
          <p:cNvSpPr txBox="1"/>
          <p:nvPr>
            <p:ph idx="1" type="body"/>
          </p:nvPr>
        </p:nvSpPr>
        <p:spPr>
          <a:xfrm>
            <a:off x="457190" y="646587"/>
            <a:ext cx="8229600" cy="434400"/>
          </a:xfrm>
          <a:prstGeom prst="rect">
            <a:avLst/>
          </a:prstGeom>
          <a:noFill/>
          <a:ln>
            <a:noFill/>
          </a:ln>
        </p:spPr>
        <p:txBody>
          <a:bodyPr anchorCtr="0" anchor="t" bIns="91425" lIns="91425" spcFirstLastPara="1" rIns="91425" wrap="square" tIns="91425">
            <a:noAutofit/>
          </a:bodyPr>
          <a:lstStyle>
            <a:lvl1pPr indent="-228600" lvl="0" marL="457200" rtl="0" algn="l">
              <a:lnSpc>
                <a:spcPct val="100000"/>
              </a:lnSpc>
              <a:spcBef>
                <a:spcPts val="0"/>
              </a:spcBef>
              <a:spcAft>
                <a:spcPts val="0"/>
              </a:spcAft>
              <a:buClr>
                <a:schemeClr val="dk2"/>
              </a:buClr>
              <a:buSzPts val="2400"/>
              <a:buNone/>
              <a:defRPr b="0" sz="2400">
                <a:solidFill>
                  <a:schemeClr val="dk2"/>
                </a:solidFill>
              </a:defRPr>
            </a:lvl1pPr>
            <a:lvl2pPr indent="-228600" lvl="1" marL="914400" rtl="0" algn="l">
              <a:lnSpc>
                <a:spcPct val="100000"/>
              </a:lnSpc>
              <a:spcBef>
                <a:spcPts val="0"/>
              </a:spcBef>
              <a:spcAft>
                <a:spcPts val="0"/>
              </a:spcAft>
              <a:buClr>
                <a:schemeClr val="dk2"/>
              </a:buClr>
              <a:buSzPts val="2400"/>
              <a:buNone/>
              <a:defRPr b="0" sz="2400">
                <a:solidFill>
                  <a:schemeClr val="dk2"/>
                </a:solidFill>
              </a:defRPr>
            </a:lvl2pPr>
            <a:lvl3pPr indent="-228600" lvl="2" marL="1371600" rtl="0" algn="l">
              <a:lnSpc>
                <a:spcPct val="100000"/>
              </a:lnSpc>
              <a:spcBef>
                <a:spcPts val="0"/>
              </a:spcBef>
              <a:spcAft>
                <a:spcPts val="0"/>
              </a:spcAft>
              <a:buClr>
                <a:schemeClr val="dk2"/>
              </a:buClr>
              <a:buSzPts val="2400"/>
              <a:buNone/>
              <a:defRPr b="0" sz="2400">
                <a:solidFill>
                  <a:schemeClr val="dk2"/>
                </a:solidFill>
              </a:defRPr>
            </a:lvl3pPr>
            <a:lvl4pPr indent="-228600" lvl="3" marL="1828800" rtl="0" algn="l">
              <a:lnSpc>
                <a:spcPct val="100000"/>
              </a:lnSpc>
              <a:spcBef>
                <a:spcPts val="0"/>
              </a:spcBef>
              <a:spcAft>
                <a:spcPts val="0"/>
              </a:spcAft>
              <a:buClr>
                <a:schemeClr val="dk2"/>
              </a:buClr>
              <a:buSzPts val="2400"/>
              <a:buNone/>
              <a:defRPr b="0" sz="2400">
                <a:solidFill>
                  <a:schemeClr val="dk2"/>
                </a:solidFill>
              </a:defRPr>
            </a:lvl4pPr>
            <a:lvl5pPr indent="-228600" lvl="4" marL="2286000" rtl="0" algn="l">
              <a:lnSpc>
                <a:spcPct val="100000"/>
              </a:lnSpc>
              <a:spcBef>
                <a:spcPts val="0"/>
              </a:spcBef>
              <a:spcAft>
                <a:spcPts val="0"/>
              </a:spcAft>
              <a:buClr>
                <a:schemeClr val="dk2"/>
              </a:buClr>
              <a:buSzPts val="2400"/>
              <a:buNone/>
              <a:defRPr b="0" sz="2400">
                <a:solidFill>
                  <a:schemeClr val="dk2"/>
                </a:solidFill>
              </a:defRPr>
            </a:lvl5pPr>
            <a:lvl6pPr indent="-228600" lvl="5" marL="2743200" rtl="0" algn="l">
              <a:lnSpc>
                <a:spcPct val="100000"/>
              </a:lnSpc>
              <a:spcBef>
                <a:spcPts val="0"/>
              </a:spcBef>
              <a:spcAft>
                <a:spcPts val="0"/>
              </a:spcAft>
              <a:buClr>
                <a:schemeClr val="dk2"/>
              </a:buClr>
              <a:buSzPts val="2400"/>
              <a:buNone/>
              <a:defRPr b="0" sz="2400">
                <a:solidFill>
                  <a:schemeClr val="dk2"/>
                </a:solidFill>
              </a:defRPr>
            </a:lvl6pPr>
            <a:lvl7pPr indent="-228600" lvl="6" marL="3200400" rtl="0" algn="l">
              <a:lnSpc>
                <a:spcPct val="100000"/>
              </a:lnSpc>
              <a:spcBef>
                <a:spcPts val="0"/>
              </a:spcBef>
              <a:spcAft>
                <a:spcPts val="0"/>
              </a:spcAft>
              <a:buClr>
                <a:schemeClr val="dk2"/>
              </a:buClr>
              <a:buSzPts val="2400"/>
              <a:buNone/>
              <a:defRPr b="0" sz="2400">
                <a:solidFill>
                  <a:schemeClr val="dk2"/>
                </a:solidFill>
              </a:defRPr>
            </a:lvl7pPr>
            <a:lvl8pPr indent="-228600" lvl="7" marL="3657600" rtl="0" algn="l">
              <a:lnSpc>
                <a:spcPct val="100000"/>
              </a:lnSpc>
              <a:spcBef>
                <a:spcPts val="0"/>
              </a:spcBef>
              <a:spcAft>
                <a:spcPts val="0"/>
              </a:spcAft>
              <a:buClr>
                <a:schemeClr val="dk2"/>
              </a:buClr>
              <a:buSzPts val="2400"/>
              <a:buNone/>
              <a:defRPr b="0" sz="2400">
                <a:solidFill>
                  <a:schemeClr val="dk2"/>
                </a:solidFill>
              </a:defRPr>
            </a:lvl8pPr>
            <a:lvl9pPr indent="-228600" lvl="8" marL="4114800" rtl="0" algn="l">
              <a:lnSpc>
                <a:spcPct val="100000"/>
              </a:lnSpc>
              <a:spcBef>
                <a:spcPts val="0"/>
              </a:spcBef>
              <a:spcAft>
                <a:spcPts val="0"/>
              </a:spcAft>
              <a:buClr>
                <a:schemeClr val="dk2"/>
              </a:buClr>
              <a:buSzPts val="2400"/>
              <a:buNone/>
              <a:defRPr b="0" sz="2400">
                <a:solidFill>
                  <a:schemeClr val="dk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3"/>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 name="Google Shape;24;p3"/>
          <p:cNvSpPr txBox="1"/>
          <p:nvPr>
            <p:ph idx="1" type="body"/>
          </p:nvPr>
        </p:nvSpPr>
        <p:spPr>
          <a:xfrm>
            <a:off x="375101" y="1253683"/>
            <a:ext cx="8229600" cy="34287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4">
    <p:spTree>
      <p:nvGrpSpPr>
        <p:cNvPr id="25" name="Shape 25"/>
        <p:cNvGrpSpPr/>
        <p:nvPr/>
      </p:nvGrpSpPr>
      <p:grpSpPr>
        <a:xfrm>
          <a:off x="0" y="0"/>
          <a:ext cx="0" cy="0"/>
          <a:chOff x="0" y="0"/>
          <a:chExt cx="0" cy="0"/>
        </a:xfrm>
      </p:grpSpPr>
      <p:sp>
        <p:nvSpPr>
          <p:cNvPr id="26" name="Google Shape;26;p4"/>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 name="Google Shape;27;p4"/>
          <p:cNvSpPr txBox="1"/>
          <p:nvPr>
            <p:ph idx="1" type="body"/>
          </p:nvPr>
        </p:nvSpPr>
        <p:spPr>
          <a:xfrm>
            <a:off x="375101" y="1253683"/>
            <a:ext cx="8229600" cy="34287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
        <p:nvSpPr>
          <p:cNvPr id="28" name="Google Shape;28;p4"/>
          <p:cNvSpPr/>
          <p:nvPr/>
        </p:nvSpPr>
        <p:spPr>
          <a:xfrm>
            <a:off x="7994975" y="115250"/>
            <a:ext cx="1149000" cy="165300"/>
          </a:xfrm>
          <a:prstGeom prst="rect">
            <a:avLst/>
          </a:prstGeom>
          <a:solidFill>
            <a:srgbClr val="1A73E8"/>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Google Sans"/>
                <a:ea typeface="Google Sans"/>
                <a:cs typeface="Google Sans"/>
                <a:sym typeface="Google Sans"/>
              </a:rPr>
              <a:t>Lessons Learned</a:t>
            </a:r>
            <a:endParaRPr sz="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3">
    <p:spTree>
      <p:nvGrpSpPr>
        <p:cNvPr id="29" name="Shape 29"/>
        <p:cNvGrpSpPr/>
        <p:nvPr/>
      </p:nvGrpSpPr>
      <p:grpSpPr>
        <a:xfrm>
          <a:off x="0" y="0"/>
          <a:ext cx="0" cy="0"/>
          <a:chOff x="0" y="0"/>
          <a:chExt cx="0" cy="0"/>
        </a:xfrm>
      </p:grpSpPr>
      <p:sp>
        <p:nvSpPr>
          <p:cNvPr id="30" name="Google Shape;30;p5"/>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5"/>
          <p:cNvSpPr txBox="1"/>
          <p:nvPr>
            <p:ph idx="1" type="body"/>
          </p:nvPr>
        </p:nvSpPr>
        <p:spPr>
          <a:xfrm>
            <a:off x="375101" y="1253683"/>
            <a:ext cx="8229600" cy="34287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
        <p:nvSpPr>
          <p:cNvPr id="32" name="Google Shape;32;p5"/>
          <p:cNvSpPr/>
          <p:nvPr/>
        </p:nvSpPr>
        <p:spPr>
          <a:xfrm>
            <a:off x="7946850" y="124475"/>
            <a:ext cx="1197300" cy="165300"/>
          </a:xfrm>
          <a:prstGeom prst="rect">
            <a:avLst/>
          </a:prstGeom>
          <a:solidFill>
            <a:srgbClr val="F9AB00"/>
          </a:solidFill>
          <a:ln cap="flat" cmpd="sng" w="9525">
            <a:solidFill>
              <a:srgbClr val="F9AB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Google Sans"/>
                <a:ea typeface="Google Sans"/>
                <a:cs typeface="Google Sans"/>
                <a:sym typeface="Google Sans"/>
              </a:rPr>
              <a:t>GoogleSQL Libraries</a:t>
            </a:r>
            <a:endParaRPr sz="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2">
    <p:spTree>
      <p:nvGrpSpPr>
        <p:cNvPr id="33" name="Shape 33"/>
        <p:cNvGrpSpPr/>
        <p:nvPr/>
      </p:nvGrpSpPr>
      <p:grpSpPr>
        <a:xfrm>
          <a:off x="0" y="0"/>
          <a:ext cx="0" cy="0"/>
          <a:chOff x="0" y="0"/>
          <a:chExt cx="0" cy="0"/>
        </a:xfrm>
      </p:grpSpPr>
      <p:sp>
        <p:nvSpPr>
          <p:cNvPr id="34" name="Google Shape;34;p6"/>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6"/>
          <p:cNvSpPr txBox="1"/>
          <p:nvPr>
            <p:ph idx="1" type="body"/>
          </p:nvPr>
        </p:nvSpPr>
        <p:spPr>
          <a:xfrm>
            <a:off x="375101" y="1253683"/>
            <a:ext cx="8229600" cy="34287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
        <p:nvSpPr>
          <p:cNvPr id="36" name="Google Shape;36;p6"/>
          <p:cNvSpPr/>
          <p:nvPr/>
        </p:nvSpPr>
        <p:spPr>
          <a:xfrm>
            <a:off x="7790450" y="120500"/>
            <a:ext cx="1353600" cy="165300"/>
          </a:xfrm>
          <a:prstGeom prst="rect">
            <a:avLst/>
          </a:prstGeom>
          <a:solidFill>
            <a:srgbClr val="D93025"/>
          </a:solidFill>
          <a:ln cap="flat" cmpd="sng" w="9525">
            <a:solidFill>
              <a:srgbClr val="D930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Google Sans"/>
                <a:ea typeface="Google Sans"/>
                <a:cs typeface="Google Sans"/>
                <a:sym typeface="Google Sans"/>
              </a:rPr>
              <a:t>GoogleSQL Language</a:t>
            </a:r>
            <a:endParaRPr sz="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37" name="Shape 37"/>
        <p:cNvGrpSpPr/>
        <p:nvPr/>
      </p:nvGrpSpPr>
      <p:grpSpPr>
        <a:xfrm>
          <a:off x="0" y="0"/>
          <a:ext cx="0" cy="0"/>
          <a:chOff x="0" y="0"/>
          <a:chExt cx="0" cy="0"/>
        </a:xfrm>
      </p:grpSpPr>
      <p:sp>
        <p:nvSpPr>
          <p:cNvPr id="38" name="Google Shape;38;p7"/>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9" name="Google Shape;39;p7"/>
          <p:cNvSpPr txBox="1"/>
          <p:nvPr>
            <p:ph idx="1" type="body"/>
          </p:nvPr>
        </p:nvSpPr>
        <p:spPr>
          <a:xfrm>
            <a:off x="375101" y="1253683"/>
            <a:ext cx="8229600" cy="34287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
        <p:nvSpPr>
          <p:cNvPr id="40" name="Google Shape;40;p7"/>
          <p:cNvSpPr/>
          <p:nvPr/>
        </p:nvSpPr>
        <p:spPr>
          <a:xfrm>
            <a:off x="7946850" y="125775"/>
            <a:ext cx="1197000" cy="165300"/>
          </a:xfrm>
          <a:prstGeom prst="rect">
            <a:avLst/>
          </a:prstGeom>
          <a:solidFill>
            <a:srgbClr val="1E8E3E"/>
          </a:solidFill>
          <a:ln cap="flat" cmpd="sng" w="9525">
            <a:solidFill>
              <a:srgbClr val="1E8E3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Google Sans"/>
                <a:ea typeface="Google Sans"/>
                <a:cs typeface="Google Sans"/>
                <a:sym typeface="Google Sans"/>
              </a:rPr>
              <a:t>GoogleSQL History</a:t>
            </a:r>
            <a:endParaRPr sz="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1">
    <p:spTree>
      <p:nvGrpSpPr>
        <p:cNvPr id="41" name="Shape 41"/>
        <p:cNvGrpSpPr/>
        <p:nvPr/>
      </p:nvGrpSpPr>
      <p:grpSpPr>
        <a:xfrm>
          <a:off x="0" y="0"/>
          <a:ext cx="0" cy="0"/>
          <a:chOff x="0" y="0"/>
          <a:chExt cx="0" cy="0"/>
        </a:xfrm>
      </p:grpSpPr>
      <p:sp>
        <p:nvSpPr>
          <p:cNvPr id="42" name="Google Shape;42;p8"/>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 name="Google Shape;43;p8"/>
          <p:cNvSpPr txBox="1"/>
          <p:nvPr>
            <p:ph idx="1" type="body"/>
          </p:nvPr>
        </p:nvSpPr>
        <p:spPr>
          <a:xfrm>
            <a:off x="375101" y="1253683"/>
            <a:ext cx="8229600" cy="34287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
        <p:nvSpPr>
          <p:cNvPr id="44" name="Google Shape;44;p8"/>
          <p:cNvSpPr/>
          <p:nvPr/>
        </p:nvSpPr>
        <p:spPr>
          <a:xfrm>
            <a:off x="8349925" y="125775"/>
            <a:ext cx="793500" cy="165300"/>
          </a:xfrm>
          <a:prstGeom prst="rect">
            <a:avLst/>
          </a:prstGeom>
          <a:solidFill>
            <a:srgbClr val="1E8E3E"/>
          </a:solidFill>
          <a:ln cap="flat" cmpd="sng" w="9525">
            <a:solidFill>
              <a:srgbClr val="1E8E3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Google Sans"/>
                <a:ea typeface="Google Sans"/>
                <a:cs typeface="Google Sans"/>
                <a:sym typeface="Google Sans"/>
              </a:rPr>
              <a:t>Resources</a:t>
            </a:r>
            <a:endParaRPr sz="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9"/>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 name="Google Shape;47;p9"/>
          <p:cNvSpPr txBox="1"/>
          <p:nvPr>
            <p:ph idx="1" type="body"/>
          </p:nvPr>
        </p:nvSpPr>
        <p:spPr>
          <a:xfrm>
            <a:off x="4548233" y="1253683"/>
            <a:ext cx="4056600" cy="34290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
        <p:nvSpPr>
          <p:cNvPr id="48" name="Google Shape;48;p9"/>
          <p:cNvSpPr txBox="1"/>
          <p:nvPr>
            <p:ph idx="2" type="body"/>
          </p:nvPr>
        </p:nvSpPr>
        <p:spPr>
          <a:xfrm>
            <a:off x="375102" y="1253683"/>
            <a:ext cx="4056600" cy="34290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9" name="Shape 49"/>
        <p:cNvGrpSpPr/>
        <p:nvPr/>
      </p:nvGrpSpPr>
      <p:grpSpPr>
        <a:xfrm>
          <a:off x="0" y="0"/>
          <a:ext cx="0" cy="0"/>
          <a:chOff x="0" y="0"/>
          <a:chExt cx="0" cy="0"/>
        </a:xfrm>
      </p:grpSpPr>
      <p:sp>
        <p:nvSpPr>
          <p:cNvPr id="50" name="Google Shape;50;p10"/>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 name="Google Shape;51;p10"/>
          <p:cNvSpPr txBox="1"/>
          <p:nvPr>
            <p:ph idx="1" type="body"/>
          </p:nvPr>
        </p:nvSpPr>
        <p:spPr>
          <a:xfrm>
            <a:off x="4548233" y="1253683"/>
            <a:ext cx="4056600" cy="34290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
        <p:nvSpPr>
          <p:cNvPr id="52" name="Google Shape;52;p10"/>
          <p:cNvSpPr txBox="1"/>
          <p:nvPr>
            <p:ph idx="2" type="body"/>
          </p:nvPr>
        </p:nvSpPr>
        <p:spPr>
          <a:xfrm>
            <a:off x="375102" y="1253683"/>
            <a:ext cx="4056600" cy="34290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Char char="●"/>
              <a:defRPr sz="2000">
                <a:solidFill>
                  <a:schemeClr val="dk1"/>
                </a:solidFill>
              </a:defRPr>
            </a:lvl1pPr>
            <a:lvl2pPr indent="-342900" lvl="1" marL="914400" rtl="0" algn="l">
              <a:spcBef>
                <a:spcPts val="0"/>
              </a:spcBef>
              <a:spcAft>
                <a:spcPts val="0"/>
              </a:spcAft>
              <a:buClr>
                <a:schemeClr val="dk1"/>
              </a:buClr>
              <a:buSzPts val="1800"/>
              <a:buChar char="○"/>
              <a:defRPr sz="1800">
                <a:solidFill>
                  <a:schemeClr val="dk1"/>
                </a:solidFill>
              </a:defRPr>
            </a:lvl2pPr>
            <a:lvl3pPr indent="-330200" lvl="2" marL="1371600" rtl="0" algn="l">
              <a:spcBef>
                <a:spcPts val="0"/>
              </a:spcBef>
              <a:spcAft>
                <a:spcPts val="0"/>
              </a:spcAft>
              <a:buClr>
                <a:schemeClr val="dk1"/>
              </a:buClr>
              <a:buSzPts val="1600"/>
              <a:buChar char="■"/>
              <a:defRPr sz="1600">
                <a:solidFill>
                  <a:schemeClr val="dk1"/>
                </a:solidFill>
              </a:defRPr>
            </a:lvl3pPr>
            <a:lvl4pPr indent="-330200" lvl="3" marL="1828800" rtl="0" algn="l">
              <a:spcBef>
                <a:spcPts val="0"/>
              </a:spcBef>
              <a:spcAft>
                <a:spcPts val="0"/>
              </a:spcAft>
              <a:buClr>
                <a:schemeClr val="dk1"/>
              </a:buClr>
              <a:buSzPts val="1600"/>
              <a:buChar char="●"/>
              <a:defRPr sz="1600">
                <a:solidFill>
                  <a:schemeClr val="dk1"/>
                </a:solidFill>
              </a:defRPr>
            </a:lvl4pPr>
            <a:lvl5pPr indent="-317500" lvl="4" marL="2286000" rtl="0" algn="l">
              <a:spcBef>
                <a:spcPts val="0"/>
              </a:spcBef>
              <a:spcAft>
                <a:spcPts val="0"/>
              </a:spcAft>
              <a:buClr>
                <a:schemeClr val="dk1"/>
              </a:buClr>
              <a:buSzPts val="1400"/>
              <a:buChar char="○"/>
              <a:defRPr sz="1400">
                <a:solidFill>
                  <a:schemeClr val="dk1"/>
                </a:solidFill>
              </a:defRPr>
            </a:lvl5pPr>
            <a:lvl6pPr indent="-317500" lvl="5" marL="2743200" rtl="0" algn="l">
              <a:spcBef>
                <a:spcPts val="0"/>
              </a:spcBef>
              <a:spcAft>
                <a:spcPts val="0"/>
              </a:spcAft>
              <a:buClr>
                <a:schemeClr val="dk1"/>
              </a:buClr>
              <a:buSzPts val="1400"/>
              <a:buChar char="■"/>
              <a:defRPr sz="1400">
                <a:solidFill>
                  <a:schemeClr val="dk1"/>
                </a:solidFill>
              </a:defRPr>
            </a:lvl6pPr>
            <a:lvl7pPr indent="-317500" lvl="6" marL="3200400" rtl="0" algn="l">
              <a:spcBef>
                <a:spcPts val="0"/>
              </a:spcBef>
              <a:spcAft>
                <a:spcPts val="0"/>
              </a:spcAft>
              <a:buClr>
                <a:schemeClr val="dk1"/>
              </a:buClr>
              <a:buSzPts val="1400"/>
              <a:buChar char="●"/>
              <a:defRPr sz="1400">
                <a:solidFill>
                  <a:schemeClr val="dk1"/>
                </a:solidFill>
              </a:defRPr>
            </a:lvl7pPr>
            <a:lvl8pPr indent="-317500" lvl="7" marL="3657600" rtl="0" algn="l">
              <a:spcBef>
                <a:spcPts val="0"/>
              </a:spcBef>
              <a:spcAft>
                <a:spcPts val="0"/>
              </a:spcAft>
              <a:buClr>
                <a:schemeClr val="dk1"/>
              </a:buClr>
              <a:buSzPts val="1400"/>
              <a:buChar char="○"/>
              <a:defRPr sz="1400">
                <a:solidFill>
                  <a:schemeClr val="dk1"/>
                </a:solidFill>
              </a:defRPr>
            </a:lvl8pPr>
            <a:lvl9pPr indent="-317500" lvl="8" marL="4114800" rtl="0" algn="l">
              <a:spcBef>
                <a:spcPts val="0"/>
              </a:spcBef>
              <a:spcAft>
                <a:spcPts val="0"/>
              </a:spcAft>
              <a:buClr>
                <a:schemeClr val="dk1"/>
              </a:buClr>
              <a:buSzPts val="1400"/>
              <a:buChar char="■"/>
              <a:defRPr sz="1400">
                <a:solidFill>
                  <a:schemeClr val="dk1"/>
                </a:solidFill>
              </a:defRPr>
            </a:lvl9pPr>
          </a:lstStyle>
          <a:p/>
        </p:txBody>
      </p:sp>
      <p:sp>
        <p:nvSpPr>
          <p:cNvPr id="53" name="Google Shape;53;p10"/>
          <p:cNvSpPr/>
          <p:nvPr/>
        </p:nvSpPr>
        <p:spPr>
          <a:xfrm>
            <a:off x="7946850" y="125775"/>
            <a:ext cx="1197000" cy="165300"/>
          </a:xfrm>
          <a:prstGeom prst="rect">
            <a:avLst/>
          </a:prstGeom>
          <a:solidFill>
            <a:srgbClr val="1E8E3E"/>
          </a:solidFill>
          <a:ln cap="flat" cmpd="sng" w="9525">
            <a:solidFill>
              <a:srgbClr val="1E8E3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Google Sans"/>
                <a:ea typeface="Google Sans"/>
                <a:cs typeface="Google Sans"/>
                <a:sym typeface="Google Sans"/>
              </a:rPr>
              <a:t>GoogleSQL History</a:t>
            </a:r>
            <a:endParaRPr sz="80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413100"/>
          </a:xfrm>
          <a:prstGeom prst="rect">
            <a:avLst/>
          </a:prstGeom>
          <a:solidFill>
            <a:srgbClr val="F2F2F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 name="Google Shape;7;p1"/>
          <p:cNvCxnSpPr/>
          <p:nvPr/>
        </p:nvCxnSpPr>
        <p:spPr>
          <a:xfrm>
            <a:off x="0" y="413147"/>
            <a:ext cx="9144000" cy="1200"/>
          </a:xfrm>
          <a:prstGeom prst="straightConnector1">
            <a:avLst/>
          </a:prstGeom>
          <a:noFill/>
          <a:ln cap="flat" cmpd="sng" w="12700">
            <a:solidFill>
              <a:srgbClr val="D4D4D4"/>
            </a:solidFill>
            <a:prstDash val="solid"/>
            <a:round/>
            <a:headEnd len="sm" w="sm" type="none"/>
            <a:tailEnd len="sm" w="sm" type="none"/>
          </a:ln>
        </p:spPr>
      </p:cxnSp>
      <p:sp>
        <p:nvSpPr>
          <p:cNvPr id="8" name="Google Shape;8;p1"/>
          <p:cNvSpPr txBox="1"/>
          <p:nvPr>
            <p:ph type="title"/>
          </p:nvPr>
        </p:nvSpPr>
        <p:spPr>
          <a:xfrm>
            <a:off x="375102" y="495298"/>
            <a:ext cx="8229600" cy="649500"/>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9" name="Google Shape;9;p1"/>
          <p:cNvSpPr/>
          <p:nvPr/>
        </p:nvSpPr>
        <p:spPr>
          <a:xfrm>
            <a:off x="0" y="4727972"/>
            <a:ext cx="9144000" cy="416700"/>
          </a:xfrm>
          <a:prstGeom prst="rect">
            <a:avLst/>
          </a:prstGeom>
          <a:solidFill>
            <a:srgbClr val="F2F2F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1"/>
          <p:cNvSpPr txBox="1"/>
          <p:nvPr>
            <p:ph idx="1" type="body"/>
          </p:nvPr>
        </p:nvSpPr>
        <p:spPr>
          <a:xfrm>
            <a:off x="375101" y="1253683"/>
            <a:ext cx="8229600" cy="3429000"/>
          </a:xfrm>
          <a:prstGeom prst="rect">
            <a:avLst/>
          </a:prstGeom>
          <a:noFill/>
          <a:ln>
            <a:noFill/>
          </a:ln>
        </p:spPr>
        <p:txBody>
          <a:bodyPr anchorCtr="0" anchor="t" bIns="91425" lIns="91425" spcFirstLastPara="1" rIns="91425" wrap="square" tIns="91425">
            <a:noAutofit/>
          </a:bodyPr>
          <a:lstStyle>
            <a:lvl1pPr indent="-355600" lvl="0" marL="457200" rtl="0" algn="l">
              <a:spcBef>
                <a:spcPts val="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rtl="0" algn="l">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cxnSp>
        <p:nvCxnSpPr>
          <p:cNvPr id="11" name="Google Shape;11;p1"/>
          <p:cNvCxnSpPr/>
          <p:nvPr/>
        </p:nvCxnSpPr>
        <p:spPr>
          <a:xfrm>
            <a:off x="0" y="4727972"/>
            <a:ext cx="9144000" cy="1200"/>
          </a:xfrm>
          <a:prstGeom prst="straightConnector1">
            <a:avLst/>
          </a:prstGeom>
          <a:noFill/>
          <a:ln cap="flat" cmpd="sng" w="12700">
            <a:solidFill>
              <a:srgbClr val="D4D4D4"/>
            </a:solidFill>
            <a:prstDash val="solid"/>
            <a:round/>
            <a:headEnd len="sm" w="sm" type="none"/>
            <a:tailEnd len="sm" w="sm" type="none"/>
          </a:ln>
        </p:spPr>
      </p:cxnSp>
      <p:pic>
        <p:nvPicPr>
          <p:cNvPr id="12" name="Google Shape;12;p1"/>
          <p:cNvPicPr preferRelativeResize="0"/>
          <p:nvPr/>
        </p:nvPicPr>
        <p:blipFill>
          <a:blip r:embed="rId1">
            <a:alphaModFix/>
          </a:blip>
          <a:stretch>
            <a:fillRect/>
          </a:stretch>
        </p:blipFill>
        <p:spPr>
          <a:xfrm>
            <a:off x="375088" y="99384"/>
            <a:ext cx="492919" cy="160734"/>
          </a:xfrm>
          <a:prstGeom prst="rect">
            <a:avLst/>
          </a:prstGeom>
          <a:noFill/>
          <a:ln>
            <a:noFill/>
          </a:ln>
        </p:spPr>
      </p:pic>
      <p:sp>
        <p:nvSpPr>
          <p:cNvPr id="13" name="Google Shape;13;p1"/>
          <p:cNvSpPr/>
          <p:nvPr/>
        </p:nvSpPr>
        <p:spPr>
          <a:xfrm>
            <a:off x="0" y="4817650"/>
            <a:ext cx="9144000" cy="247500"/>
          </a:xfrm>
          <a:prstGeom prst="rect">
            <a:avLst/>
          </a:prstGeom>
          <a:solidFill>
            <a:srgbClr val="1A73E8"/>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FFFFFF"/>
                </a:solidFill>
                <a:latin typeface="Google Sans"/>
                <a:ea typeface="Google Sans"/>
                <a:cs typeface="Google Sans"/>
                <a:sym typeface="Google Sans"/>
              </a:rPr>
              <a:t>GoogleSQL: SQL as a Component</a:t>
            </a:r>
            <a:endParaRPr sz="16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google/zetasql/tree/master/zetasql/public/evaluator.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0" Type="http://schemas.openxmlformats.org/officeDocument/2006/relationships/hyperlink" Target="mailto:jshute@google.com" TargetMode="External"/><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github.com/google/zetasql/" TargetMode="External"/><Relationship Id="rId4" Type="http://schemas.openxmlformats.org/officeDocument/2006/relationships/hyperlink" Target="https://developers.googleblog.com/2021/01/how-were-helping-developers-with-differential-privacy.html" TargetMode="External"/><Relationship Id="rId9" Type="http://schemas.openxmlformats.org/officeDocument/2006/relationships/hyperlink" Target="mailto:wilhite@google.com" TargetMode="External"/><Relationship Id="rId5" Type="http://schemas.openxmlformats.org/officeDocument/2006/relationships/hyperlink" Target="https://vldb.org/pvldb/vol14/p3083-edara.pdf" TargetMode="External"/><Relationship Id="rId6" Type="http://schemas.openxmlformats.org/officeDocument/2006/relationships/hyperlink" Target="http://www.vldb.org/pvldb/vol13/p3461-melnik.pdf" TargetMode="External"/><Relationship Id="rId7" Type="http://schemas.openxmlformats.org/officeDocument/2006/relationships/hyperlink" Target="http://www.vldb.org/pvldb/vol11/p1835-samwel.pdf" TargetMode="External"/><Relationship Id="rId8" Type="http://schemas.openxmlformats.org/officeDocument/2006/relationships/hyperlink" Target="https://research.google/pubs/pub4610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2527618" y="1632086"/>
            <a:ext cx="6167100" cy="1102500"/>
          </a:xfrm>
          <a:prstGeom prst="rect">
            <a:avLst/>
          </a:prstGeom>
        </p:spPr>
        <p:txBody>
          <a:bodyPr anchorCtr="0" anchor="b" bIns="91425" lIns="91425" spcFirstLastPara="1" rIns="91425" wrap="square" tIns="91425">
            <a:noAutofit/>
          </a:bodyPr>
          <a:lstStyle/>
          <a:p>
            <a:pPr indent="0" lvl="0" marL="0" rtl="0" algn="l">
              <a:spcBef>
                <a:spcPts val="800"/>
              </a:spcBef>
              <a:spcAft>
                <a:spcPts val="0"/>
              </a:spcAft>
              <a:buNone/>
            </a:pPr>
            <a:r>
              <a:rPr lang="en" sz="3600"/>
              <a:t>Google</a:t>
            </a:r>
            <a:r>
              <a:rPr lang="en" sz="3600"/>
              <a:t>SQL: A SQL Language as a Component </a:t>
            </a:r>
            <a:endParaRPr sz="3000"/>
          </a:p>
        </p:txBody>
      </p:sp>
      <p:sp>
        <p:nvSpPr>
          <p:cNvPr id="64" name="Google Shape;64;p14"/>
          <p:cNvSpPr txBox="1"/>
          <p:nvPr>
            <p:ph idx="1" type="subTitle"/>
          </p:nvPr>
        </p:nvSpPr>
        <p:spPr>
          <a:xfrm>
            <a:off x="2527618" y="2827601"/>
            <a:ext cx="6167100" cy="9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September 2022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David Wilhite</a:t>
            </a:r>
            <a:endParaRPr/>
          </a:p>
          <a:p>
            <a:pPr indent="0" lvl="0" marL="0" rtl="0" algn="l">
              <a:spcBef>
                <a:spcPts val="0"/>
              </a:spcBef>
              <a:spcAft>
                <a:spcPts val="0"/>
              </a:spcAft>
              <a:buNone/>
            </a:pPr>
            <a:r>
              <a:rPr lang="en"/>
              <a:t>Jeff Shute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GoogleSQL </a:t>
            </a:r>
            <a:r>
              <a:rPr lang="en"/>
              <a:t>Analysis</a:t>
            </a:r>
            <a:endParaRPr/>
          </a:p>
        </p:txBody>
      </p:sp>
      <p:sp>
        <p:nvSpPr>
          <p:cNvPr id="150" name="Google Shape;150;p23"/>
          <p:cNvSpPr txBox="1"/>
          <p:nvPr>
            <p:ph idx="1" type="body"/>
          </p:nvPr>
        </p:nvSpPr>
        <p:spPr>
          <a:xfrm>
            <a:off x="375101" y="957012"/>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rPr>
              <a:t>Parser</a:t>
            </a:r>
            <a:endParaRPr b="1" sz="1800">
              <a:solidFill>
                <a:srgbClr val="38761D"/>
              </a:solidFill>
            </a:endParaRPr>
          </a:p>
          <a:p>
            <a:pPr indent="-342900" lvl="0" marL="457200" rtl="0" algn="l">
              <a:spcBef>
                <a:spcPts val="0"/>
              </a:spcBef>
              <a:spcAft>
                <a:spcPts val="0"/>
              </a:spcAft>
              <a:buSzPts val="1800"/>
              <a:buChar char="●"/>
            </a:pPr>
            <a:r>
              <a:rPr lang="en" sz="1800"/>
              <a:t>Produces Parser AST (Abstract Syntax Tree)</a:t>
            </a:r>
            <a:endParaRPr sz="1800"/>
          </a:p>
          <a:p>
            <a:pPr indent="-342900" lvl="0" marL="457200" rtl="0" algn="l">
              <a:spcBef>
                <a:spcPts val="0"/>
              </a:spcBef>
              <a:spcAft>
                <a:spcPts val="0"/>
              </a:spcAft>
              <a:buSzPts val="1800"/>
              <a:buChar char="●"/>
            </a:pPr>
            <a:r>
              <a:rPr lang="en" sz="1800"/>
              <a:t>Use is discouraged, especially for query engines</a:t>
            </a:r>
            <a:endParaRPr sz="1800"/>
          </a:p>
          <a:p>
            <a:pPr indent="-342900" lvl="0" marL="457200" rtl="0" algn="l">
              <a:spcBef>
                <a:spcPts val="0"/>
              </a:spcBef>
              <a:spcAft>
                <a:spcPts val="0"/>
              </a:spcAft>
              <a:buSzPts val="1800"/>
              <a:buChar char="●"/>
            </a:pPr>
            <a:r>
              <a:rPr lang="en" sz="1800"/>
              <a:t>Simple syntactic rewriters sometimes make sense</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solidFill>
                  <a:srgbClr val="38761D"/>
                </a:solidFill>
              </a:rPr>
              <a:t>Resolver</a:t>
            </a:r>
            <a:endParaRPr b="1" sz="1800">
              <a:solidFill>
                <a:srgbClr val="38761D"/>
              </a:solidFill>
            </a:endParaRPr>
          </a:p>
          <a:p>
            <a:pPr indent="-342900" lvl="0" marL="457200" rtl="0" algn="l">
              <a:spcBef>
                <a:spcPts val="0"/>
              </a:spcBef>
              <a:spcAft>
                <a:spcPts val="0"/>
              </a:spcAft>
              <a:buSzPts val="1800"/>
              <a:buChar char="●"/>
            </a:pPr>
            <a:r>
              <a:rPr lang="en" sz="1800"/>
              <a:t>All semantic validation and decisions made</a:t>
            </a:r>
            <a:endParaRPr sz="1800"/>
          </a:p>
          <a:p>
            <a:pPr indent="-342900" lvl="1" marL="914400" rtl="0" algn="l">
              <a:spcBef>
                <a:spcPts val="0"/>
              </a:spcBef>
              <a:spcAft>
                <a:spcPts val="0"/>
              </a:spcAft>
              <a:buSzPts val="1800"/>
              <a:buChar char="○"/>
            </a:pPr>
            <a:r>
              <a:rPr lang="en" sz="1800"/>
              <a:t>All names are scoped and resolved via the Catalog Interface</a:t>
            </a:r>
            <a:endParaRPr sz="1800"/>
          </a:p>
          <a:p>
            <a:pPr indent="-342900" lvl="1" marL="914400" rtl="0" algn="l">
              <a:spcBef>
                <a:spcPts val="0"/>
              </a:spcBef>
              <a:spcAft>
                <a:spcPts val="0"/>
              </a:spcAft>
              <a:buSzPts val="1800"/>
              <a:buChar char="○"/>
            </a:pPr>
            <a:r>
              <a:rPr lang="en" sz="1800"/>
              <a:t>All types and function signatures determined</a:t>
            </a:r>
            <a:endParaRPr sz="1800"/>
          </a:p>
          <a:p>
            <a:pPr indent="-330200" lvl="2" marL="1371600" rtl="0" algn="l">
              <a:spcBef>
                <a:spcPts val="0"/>
              </a:spcBef>
              <a:spcAft>
                <a:spcPts val="0"/>
              </a:spcAft>
              <a:buSzPts val="1600"/>
              <a:buChar char="■"/>
            </a:pPr>
            <a:r>
              <a:rPr lang="en"/>
              <a:t>Type coercions, implicit casts added, etc.</a:t>
            </a:r>
            <a:endParaRPr/>
          </a:p>
          <a:p>
            <a:pPr indent="-342900" lvl="1" marL="914400" rtl="0" algn="l">
              <a:spcBef>
                <a:spcPts val="0"/>
              </a:spcBef>
              <a:spcAft>
                <a:spcPts val="0"/>
              </a:spcAft>
              <a:buSzPts val="1800"/>
              <a:buChar char="○"/>
            </a:pPr>
            <a:r>
              <a:rPr lang="en" sz="1800"/>
              <a:t>Expanded </a:t>
            </a:r>
            <a:r>
              <a:rPr lang="en" sz="1800">
                <a:latin typeface="Courier New"/>
                <a:ea typeface="Courier New"/>
                <a:cs typeface="Courier New"/>
                <a:sym typeface="Courier New"/>
              </a:rPr>
              <a:t>SELECT *</a:t>
            </a:r>
            <a:r>
              <a:rPr lang="en" sz="1800"/>
              <a:t>,</a:t>
            </a:r>
            <a:r>
              <a:rPr lang="en" sz="1800">
                <a:latin typeface="Courier New"/>
                <a:ea typeface="Courier New"/>
                <a:cs typeface="Courier New"/>
                <a:sym typeface="Courier New"/>
              </a:rPr>
              <a:t> USING</a:t>
            </a:r>
            <a:r>
              <a:rPr lang="en" sz="1800"/>
              <a:t>, etc</a:t>
            </a:r>
            <a:endParaRPr sz="1800"/>
          </a:p>
          <a:p>
            <a:pPr indent="-342900" lvl="0" marL="457200" rtl="0" algn="l">
              <a:spcBef>
                <a:spcPts val="0"/>
              </a:spcBef>
              <a:spcAft>
                <a:spcPts val="0"/>
              </a:spcAft>
              <a:buSzPts val="1800"/>
              <a:buChar char="●"/>
            </a:pPr>
            <a:r>
              <a:rPr lang="en" sz="1800"/>
              <a:t>Produces Resolved AST</a:t>
            </a:r>
            <a:endParaRPr sz="1800"/>
          </a:p>
          <a:p>
            <a:pPr indent="-342900" lvl="1" marL="914400" rtl="0" algn="l">
              <a:spcBef>
                <a:spcPts val="0"/>
              </a:spcBef>
              <a:spcAft>
                <a:spcPts val="0"/>
              </a:spcAft>
              <a:buSzPts val="1800"/>
              <a:buChar char="○"/>
            </a:pPr>
            <a:r>
              <a:rPr lang="en" sz="1800"/>
              <a:t>all syntax and semantic errors have already been detected</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Implementation</a:t>
            </a:r>
            <a:endParaRPr/>
          </a:p>
        </p:txBody>
      </p:sp>
      <p:sp>
        <p:nvSpPr>
          <p:cNvPr id="156" name="Google Shape;156;p24"/>
          <p:cNvSpPr txBox="1"/>
          <p:nvPr>
            <p:ph idx="1" type="body"/>
          </p:nvPr>
        </p:nvSpPr>
        <p:spPr>
          <a:xfrm>
            <a:off x="375101" y="1253683"/>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rPr>
              <a:t>Reference Implementation</a:t>
            </a:r>
            <a:endParaRPr b="1" sz="1800">
              <a:solidFill>
                <a:srgbClr val="38761D"/>
              </a:solidFill>
            </a:endParaRPr>
          </a:p>
          <a:p>
            <a:pPr indent="-342900" lvl="0" marL="457200" rtl="0" algn="l">
              <a:spcBef>
                <a:spcPts val="0"/>
              </a:spcBef>
              <a:spcAft>
                <a:spcPts val="0"/>
              </a:spcAft>
              <a:buSzPts val="1800"/>
              <a:buChar char="●"/>
            </a:pPr>
            <a:r>
              <a:rPr lang="en" sz="1800"/>
              <a:t>Simple in-memory implementation with correct behavior</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solidFill>
                  <a:srgbClr val="38761D"/>
                </a:solidFill>
              </a:rPr>
              <a:t>GoogleSQL</a:t>
            </a:r>
            <a:r>
              <a:rPr b="1" lang="en" sz="1800"/>
              <a:t> </a:t>
            </a:r>
            <a:r>
              <a:rPr b="1" lang="en" sz="1800" u="sng">
                <a:solidFill>
                  <a:schemeClr val="hlink"/>
                </a:solidFill>
                <a:hlinkClick r:id="rId3"/>
              </a:rPr>
              <a:t>Evaluator Library</a:t>
            </a:r>
            <a:endParaRPr b="1" sz="1800"/>
          </a:p>
          <a:p>
            <a:pPr indent="-342900" lvl="0" marL="457200" rtl="0" algn="l">
              <a:spcBef>
                <a:spcPts val="0"/>
              </a:spcBef>
              <a:spcAft>
                <a:spcPts val="0"/>
              </a:spcAft>
              <a:buSzPts val="1800"/>
              <a:buChar char="●"/>
            </a:pPr>
            <a:r>
              <a:rPr lang="en" sz="1800"/>
              <a:t>Based on reference implementation</a:t>
            </a:r>
            <a:endParaRPr sz="1800"/>
          </a:p>
          <a:p>
            <a:pPr indent="-342900" lvl="0" marL="457200" rtl="0" algn="l">
              <a:spcBef>
                <a:spcPts val="0"/>
              </a:spcBef>
              <a:spcAft>
                <a:spcPts val="0"/>
              </a:spcAft>
              <a:buSzPts val="1800"/>
              <a:buChar char="●"/>
            </a:pPr>
            <a:r>
              <a:rPr lang="en" sz="1800"/>
              <a:t>Evaluate queries</a:t>
            </a:r>
            <a:endParaRPr sz="1800"/>
          </a:p>
          <a:p>
            <a:pPr indent="-342900" lvl="0" marL="457200" rtl="0" algn="l">
              <a:spcBef>
                <a:spcPts val="0"/>
              </a:spcBef>
              <a:spcAft>
                <a:spcPts val="0"/>
              </a:spcAft>
              <a:buSzPts val="1800"/>
              <a:buChar char="●"/>
            </a:pPr>
            <a:r>
              <a:rPr lang="en" sz="1800"/>
              <a:t>Evaluate standalone expressions</a:t>
            </a:r>
            <a:endParaRPr sz="1800"/>
          </a:p>
          <a:p>
            <a:pPr indent="-342900" lvl="1" marL="914400" rtl="0" algn="l">
              <a:spcBef>
                <a:spcPts val="0"/>
              </a:spcBef>
              <a:spcAft>
                <a:spcPts val="0"/>
              </a:spcAft>
              <a:buSzPts val="1800"/>
              <a:buChar char="○"/>
            </a:pPr>
            <a:r>
              <a:rPr lang="en"/>
              <a:t>Scalar expressions, such as in </a:t>
            </a:r>
            <a:r>
              <a:rPr lang="en">
                <a:latin typeface="Courier New"/>
                <a:ea typeface="Courier New"/>
                <a:cs typeface="Courier New"/>
                <a:sym typeface="Courier New"/>
              </a:rPr>
              <a:t>WHERE</a:t>
            </a:r>
            <a:r>
              <a:rPr lang="en"/>
              <a:t> or </a:t>
            </a:r>
            <a:r>
              <a:rPr lang="en">
                <a:latin typeface="Courier New"/>
                <a:ea typeface="Courier New"/>
                <a:cs typeface="Courier New"/>
                <a:sym typeface="Courier New"/>
              </a:rPr>
              <a:t>SELECT</a:t>
            </a:r>
            <a:endParaRPr>
              <a:latin typeface="Courier New"/>
              <a:ea typeface="Courier New"/>
              <a:cs typeface="Courier New"/>
              <a:sym typeface="Courier New"/>
            </a:endParaRPr>
          </a:p>
          <a:p>
            <a:pPr indent="-342900" lvl="1" marL="914400" rtl="0" algn="l">
              <a:spcBef>
                <a:spcPts val="0"/>
              </a:spcBef>
              <a:spcAft>
                <a:spcPts val="0"/>
              </a:spcAft>
              <a:buSzPts val="1800"/>
              <a:buChar char="○"/>
            </a:pPr>
            <a:r>
              <a:rPr lang="en"/>
              <a:t>E.g., boolean expressions to support filtering</a:t>
            </a:r>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a:t>
            </a:r>
            <a:r>
              <a:rPr lang="en"/>
              <a:t> Testing</a:t>
            </a:r>
            <a:endParaRPr/>
          </a:p>
        </p:txBody>
      </p:sp>
      <p:sp>
        <p:nvSpPr>
          <p:cNvPr id="162" name="Google Shape;162;p25"/>
          <p:cNvSpPr txBox="1"/>
          <p:nvPr>
            <p:ph idx="1" type="body"/>
          </p:nvPr>
        </p:nvSpPr>
        <p:spPr>
          <a:xfrm>
            <a:off x="375101" y="1177483"/>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FF"/>
                </a:solidFill>
              </a:rPr>
              <a:t>Critical for compatibility and interoperability!</a:t>
            </a:r>
            <a:endParaRPr b="1" sz="2100">
              <a:solidFill>
                <a:srgbClr val="0000FF"/>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solidFill>
                  <a:srgbClr val="38761D"/>
                </a:solidFill>
              </a:rPr>
              <a:t>Random Query Generator</a:t>
            </a:r>
            <a:endParaRPr b="1" sz="1800">
              <a:solidFill>
                <a:srgbClr val="38761D"/>
              </a:solidFill>
            </a:endParaRPr>
          </a:p>
          <a:p>
            <a:pPr indent="-342900" lvl="0" marL="457200" rtl="0" algn="l">
              <a:spcBef>
                <a:spcPts val="0"/>
              </a:spcBef>
              <a:spcAft>
                <a:spcPts val="0"/>
              </a:spcAft>
              <a:buSzPts val="1800"/>
              <a:buChar char="●"/>
            </a:pPr>
            <a:r>
              <a:rPr lang="en" sz="1800"/>
              <a:t>Query results compared between the engine and the reference implementation</a:t>
            </a:r>
            <a:endParaRPr sz="1800"/>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63" name="Google Shape;163;p25"/>
          <p:cNvSpPr txBox="1"/>
          <p:nvPr/>
        </p:nvSpPr>
        <p:spPr>
          <a:xfrm>
            <a:off x="375100" y="2108075"/>
            <a:ext cx="3344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38761D"/>
                </a:solidFill>
              </a:rPr>
              <a:t>Compliance Framework</a:t>
            </a:r>
            <a:endParaRPr b="1" sz="1800">
              <a:solidFill>
                <a:srgbClr val="38761D"/>
              </a:solidFill>
            </a:endParaRPr>
          </a:p>
          <a:p>
            <a:pPr indent="-342900" lvl="0" marL="457200" rtl="0" algn="l">
              <a:spcBef>
                <a:spcPts val="0"/>
              </a:spcBef>
              <a:spcAft>
                <a:spcPts val="0"/>
              </a:spcAft>
              <a:buClr>
                <a:schemeClr val="dk1"/>
              </a:buClr>
              <a:buSzPts val="1800"/>
              <a:buChar char="●"/>
            </a:pPr>
            <a:r>
              <a:rPr lang="en" sz="1800">
                <a:solidFill>
                  <a:schemeClr val="dk1"/>
                </a:solidFill>
              </a:rPr>
              <a:t>Engines write a test driver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Runs compliance tests against the engine</a:t>
            </a:r>
            <a:endParaRPr sz="1800">
              <a:solidFill>
                <a:schemeClr val="dk1"/>
              </a:solidFill>
            </a:endParaRPr>
          </a:p>
        </p:txBody>
      </p:sp>
      <p:sp>
        <p:nvSpPr>
          <p:cNvPr id="164" name="Google Shape;164;p25"/>
          <p:cNvSpPr txBox="1"/>
          <p:nvPr/>
        </p:nvSpPr>
        <p:spPr>
          <a:xfrm>
            <a:off x="5073350" y="1969625"/>
            <a:ext cx="3344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38761D"/>
                </a:solidFill>
              </a:rPr>
              <a:t>Compliance Test Suite</a:t>
            </a:r>
            <a:endParaRPr b="1" sz="1800">
              <a:solidFill>
                <a:srgbClr val="38761D"/>
              </a:solidFill>
            </a:endParaRPr>
          </a:p>
          <a:p>
            <a:pPr indent="-342900" lvl="0" marL="457200" rtl="0" algn="l">
              <a:spcBef>
                <a:spcPts val="0"/>
              </a:spcBef>
              <a:spcAft>
                <a:spcPts val="0"/>
              </a:spcAft>
              <a:buClr>
                <a:schemeClr val="dk1"/>
              </a:buClr>
              <a:buSzPts val="1800"/>
              <a:buChar char="●"/>
            </a:pPr>
            <a:r>
              <a:rPr lang="en" sz="1800">
                <a:solidFill>
                  <a:schemeClr val="dk1"/>
                </a:solidFill>
              </a:rPr>
              <a:t>Test data, test queries, and expected output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Validates all specified behavior</a:t>
            </a:r>
            <a:endParaRPr b="1"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Ecosystem and Tools </a:t>
            </a:r>
            <a:r>
              <a:rPr lang="en"/>
              <a:t>beyond core GoogleSQL</a:t>
            </a:r>
            <a:endParaRPr/>
          </a:p>
        </p:txBody>
      </p:sp>
      <p:sp>
        <p:nvSpPr>
          <p:cNvPr id="170" name="Google Shape;170;p26"/>
          <p:cNvSpPr txBox="1"/>
          <p:nvPr>
            <p:ph idx="1" type="body"/>
          </p:nvPr>
        </p:nvSpPr>
        <p:spPr>
          <a:xfrm>
            <a:off x="375101" y="1253683"/>
            <a:ext cx="8229600" cy="3428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Integration with (internal) web-based code search and IDEs</a:t>
            </a:r>
            <a:endParaRPr/>
          </a:p>
          <a:p>
            <a:pPr indent="-342900" lvl="1" marL="914400" rtl="0" algn="l">
              <a:spcBef>
                <a:spcPts val="0"/>
              </a:spcBef>
              <a:spcAft>
                <a:spcPts val="0"/>
              </a:spcAft>
              <a:buSzPts val="1800"/>
              <a:buChar char="○"/>
            </a:pPr>
            <a:r>
              <a:rPr lang="en"/>
              <a:t>Syntax highlighting, auto-complete, documentation hovercards, etc.</a:t>
            </a:r>
            <a:endParaRPr/>
          </a:p>
          <a:p>
            <a:pPr indent="-342900" lvl="1" marL="914400" rtl="0" algn="l">
              <a:spcBef>
                <a:spcPts val="0"/>
              </a:spcBef>
              <a:spcAft>
                <a:spcPts val="0"/>
              </a:spcAft>
              <a:buSzPts val="1800"/>
              <a:buChar char="○"/>
            </a:pPr>
            <a:r>
              <a:rPr lang="en"/>
              <a:t>Jump to definitions &amp; uses (code search for SQL)</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GoogleSQL unit testing framework</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Char char="●"/>
            </a:pPr>
            <a:r>
              <a:rPr lang="en"/>
              <a:t>SQL Formatter (recently available in ZetaSQL)</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76" name="Google Shape;176;p27"/>
          <p:cNvSpPr txBox="1"/>
          <p:nvPr>
            <p:ph idx="1" type="body"/>
          </p:nvPr>
        </p:nvSpPr>
        <p:spPr>
          <a:xfrm>
            <a:off x="375101" y="1253683"/>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consistent behaviors across query engines:</a:t>
            </a:r>
            <a:endParaRPr/>
          </a:p>
          <a:p>
            <a:pPr indent="-355600" lvl="0" marL="457200" rtl="0" algn="l">
              <a:spcBef>
                <a:spcPts val="0"/>
              </a:spcBef>
              <a:spcAft>
                <a:spcPts val="0"/>
              </a:spcAft>
              <a:buSzPts val="2000"/>
              <a:buChar char="●"/>
            </a:pPr>
            <a:r>
              <a:rPr lang="en"/>
              <a:t>Just defining the language and semantics is not enough</a:t>
            </a:r>
            <a:endParaRPr/>
          </a:p>
          <a:p>
            <a:pPr indent="-355600" lvl="0" marL="457200" rtl="0" algn="l">
              <a:spcBef>
                <a:spcPts val="0"/>
              </a:spcBef>
              <a:spcAft>
                <a:spcPts val="0"/>
              </a:spcAft>
              <a:buSzPts val="2000"/>
              <a:buChar char="●"/>
            </a:pPr>
            <a:r>
              <a:rPr lang="en"/>
              <a:t>Sharing only a parser is not enough</a:t>
            </a:r>
            <a:endParaRPr/>
          </a:p>
          <a:p>
            <a:pPr indent="-355600" lvl="0" marL="457200" rtl="0" algn="l">
              <a:spcBef>
                <a:spcPts val="0"/>
              </a:spcBef>
              <a:spcAft>
                <a:spcPts val="0"/>
              </a:spcAft>
              <a:buSzPts val="2000"/>
              <a:buChar char="●"/>
            </a:pPr>
            <a:r>
              <a:rPr lang="en"/>
              <a:t>Testing infrastructure is critical</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Proper abstractions and well-defined, stable APIs are required</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Simply unioning of dialects doesn't work</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Many projects need a query or expression language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82" name="Google Shape;182;p28"/>
          <p:cNvSpPr txBox="1"/>
          <p:nvPr>
            <p:ph idx="1" type="body"/>
          </p:nvPr>
        </p:nvSpPr>
        <p:spPr>
          <a:xfrm>
            <a:off x="457201" y="924021"/>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rPr>
              <a:t>ZetaSQL Codebase: </a:t>
            </a:r>
            <a:endParaRPr b="1" sz="1800">
              <a:solidFill>
                <a:srgbClr val="38761D"/>
              </a:solidFill>
            </a:endParaRPr>
          </a:p>
          <a:p>
            <a:pPr indent="0" lvl="0" marL="457200" rtl="0" algn="l">
              <a:spcBef>
                <a:spcPts val="0"/>
              </a:spcBef>
              <a:spcAft>
                <a:spcPts val="0"/>
              </a:spcAft>
              <a:buNone/>
            </a:pPr>
            <a:r>
              <a:rPr lang="en" sz="1800" u="sng">
                <a:solidFill>
                  <a:schemeClr val="hlink"/>
                </a:solidFill>
                <a:hlinkClick r:id="rId3"/>
              </a:rPr>
              <a:t>github.com/google/zetasql</a:t>
            </a:r>
            <a:endParaRPr sz="1800"/>
          </a:p>
          <a:p>
            <a:pPr indent="0" lvl="0" marL="914400" rtl="0" algn="l">
              <a:spcBef>
                <a:spcPts val="0"/>
              </a:spcBef>
              <a:spcAft>
                <a:spcPts val="0"/>
              </a:spcAft>
              <a:buNone/>
            </a:pPr>
            <a:r>
              <a:t/>
            </a:r>
            <a:endParaRPr sz="1800"/>
          </a:p>
          <a:p>
            <a:pPr indent="0" lvl="0" marL="0" rtl="0" algn="l">
              <a:spcBef>
                <a:spcPts val="0"/>
              </a:spcBef>
              <a:spcAft>
                <a:spcPts val="0"/>
              </a:spcAft>
              <a:buNone/>
            </a:pPr>
            <a:r>
              <a:rPr b="1" lang="en" sz="1800">
                <a:solidFill>
                  <a:srgbClr val="38761D"/>
                </a:solidFill>
              </a:rPr>
              <a:t>Papers related to GoogleSQL</a:t>
            </a:r>
            <a:r>
              <a:rPr b="1" lang="en" sz="1800">
                <a:solidFill>
                  <a:srgbClr val="38761D"/>
                </a:solidFill>
              </a:rPr>
              <a:t>:</a:t>
            </a:r>
            <a:endParaRPr b="1" sz="1800">
              <a:solidFill>
                <a:srgbClr val="38761D"/>
              </a:solidFill>
            </a:endParaRPr>
          </a:p>
          <a:p>
            <a:pPr indent="0" lvl="0" marL="457200" rtl="0" algn="l">
              <a:spcBef>
                <a:spcPts val="0"/>
              </a:spcBef>
              <a:spcAft>
                <a:spcPts val="0"/>
              </a:spcAft>
              <a:buNone/>
            </a:pPr>
            <a:r>
              <a:rPr i="1" lang="en" sz="1800" u="sng">
                <a:solidFill>
                  <a:schemeClr val="hlink"/>
                </a:solidFill>
                <a:hlinkClick r:id="rId4"/>
              </a:rPr>
              <a:t>How We're Helping Developers with Differential Privacy</a:t>
            </a:r>
            <a:r>
              <a:rPr i="1" lang="en" sz="1800"/>
              <a:t> (blogpost 2021)</a:t>
            </a:r>
            <a:endParaRPr i="1" sz="1800"/>
          </a:p>
          <a:p>
            <a:pPr indent="0" lvl="0" marL="457200" rtl="0" algn="l">
              <a:spcBef>
                <a:spcPts val="0"/>
              </a:spcBef>
              <a:spcAft>
                <a:spcPts val="0"/>
              </a:spcAft>
              <a:buNone/>
            </a:pPr>
            <a:r>
              <a:rPr i="1" lang="en" sz="1800" u="sng">
                <a:solidFill>
                  <a:schemeClr val="hlink"/>
                </a:solidFill>
                <a:hlinkClick r:id="rId5"/>
              </a:rPr>
              <a:t>Big Metadata: When Metadata is Big Data</a:t>
            </a:r>
            <a:r>
              <a:rPr i="1" lang="en" sz="1800"/>
              <a:t> (VLDB 2021)</a:t>
            </a:r>
            <a:endParaRPr i="1" sz="1800"/>
          </a:p>
          <a:p>
            <a:pPr indent="0" lvl="0" marL="457200" rtl="0" algn="l">
              <a:spcBef>
                <a:spcPts val="0"/>
              </a:spcBef>
              <a:spcAft>
                <a:spcPts val="0"/>
              </a:spcAft>
              <a:buNone/>
            </a:pPr>
            <a:r>
              <a:rPr i="1" lang="en" sz="1800" u="sng">
                <a:solidFill>
                  <a:schemeClr val="hlink"/>
                </a:solidFill>
                <a:hlinkClick r:id="rId6"/>
              </a:rPr>
              <a:t>Dremel: A Decade of Interactive SQL Analysis at Web Scale</a:t>
            </a:r>
            <a:r>
              <a:rPr i="1" lang="en" sz="1800"/>
              <a:t> (VLDB 2020)</a:t>
            </a:r>
            <a:endParaRPr sz="1800"/>
          </a:p>
          <a:p>
            <a:pPr indent="0" lvl="0" marL="457200" rtl="0" algn="l">
              <a:spcBef>
                <a:spcPts val="0"/>
              </a:spcBef>
              <a:spcAft>
                <a:spcPts val="0"/>
              </a:spcAft>
              <a:buNone/>
            </a:pPr>
            <a:r>
              <a:rPr i="1" lang="en" sz="1800" u="sng">
                <a:solidFill>
                  <a:schemeClr val="hlink"/>
                </a:solidFill>
                <a:hlinkClick r:id="rId7"/>
              </a:rPr>
              <a:t>F1 DB: Declarative Querying at Scale</a:t>
            </a:r>
            <a:r>
              <a:rPr i="1" lang="en" sz="1800"/>
              <a:t> (VLDB 2018)</a:t>
            </a:r>
            <a:endParaRPr i="1" sz="1800"/>
          </a:p>
          <a:p>
            <a:pPr indent="0" lvl="0" marL="457200" rtl="0" algn="l">
              <a:spcBef>
                <a:spcPts val="0"/>
              </a:spcBef>
              <a:spcAft>
                <a:spcPts val="0"/>
              </a:spcAft>
              <a:buNone/>
            </a:pPr>
            <a:r>
              <a:rPr i="1" lang="en" sz="1800" u="sng">
                <a:solidFill>
                  <a:schemeClr val="hlink"/>
                </a:solidFill>
                <a:hlinkClick r:id="rId8"/>
              </a:rPr>
              <a:t>Spanner: Becoming a SQL System</a:t>
            </a:r>
            <a:r>
              <a:rPr i="1" lang="en" sz="1800"/>
              <a:t> (SIGMOD 2017)</a:t>
            </a:r>
            <a:endParaRPr i="1"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solidFill>
                  <a:srgbClr val="38761D"/>
                </a:solidFill>
              </a:rPr>
              <a:t>Co</a:t>
            </a:r>
            <a:r>
              <a:rPr b="1" lang="en" sz="1800">
                <a:solidFill>
                  <a:srgbClr val="38761D"/>
                </a:solidFill>
              </a:rPr>
              <a:t>nt</a:t>
            </a:r>
            <a:r>
              <a:rPr b="1" lang="en" sz="1800">
                <a:solidFill>
                  <a:srgbClr val="38761D"/>
                </a:solidFill>
              </a:rPr>
              <a:t>act</a:t>
            </a:r>
            <a:endParaRPr b="1" sz="1800">
              <a:solidFill>
                <a:srgbClr val="38761D"/>
              </a:solidFill>
            </a:endParaRPr>
          </a:p>
          <a:p>
            <a:pPr indent="0" lvl="0" marL="457200" rtl="0" algn="l">
              <a:spcBef>
                <a:spcPts val="0"/>
              </a:spcBef>
              <a:spcAft>
                <a:spcPts val="0"/>
              </a:spcAft>
              <a:buNone/>
            </a:pPr>
            <a:r>
              <a:rPr lang="en" sz="1800" u="sng">
                <a:solidFill>
                  <a:schemeClr val="hlink"/>
                </a:solidFill>
                <a:hlinkClick r:id="rId9"/>
              </a:rPr>
              <a:t>wilhite@google.com</a:t>
            </a:r>
            <a:endParaRPr sz="1800"/>
          </a:p>
          <a:p>
            <a:pPr indent="0" lvl="0" marL="457200" rtl="0" algn="l">
              <a:spcBef>
                <a:spcPts val="0"/>
              </a:spcBef>
              <a:spcAft>
                <a:spcPts val="0"/>
              </a:spcAft>
              <a:buNone/>
            </a:pPr>
            <a:r>
              <a:rPr lang="en" sz="1800" u="sng">
                <a:solidFill>
                  <a:schemeClr val="hlink"/>
                </a:solidFill>
                <a:hlinkClick r:id="rId10"/>
              </a:rPr>
              <a:t>jshute@google.com</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3269700" y="1897894"/>
            <a:ext cx="26046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rgbClr val="0000FF"/>
                </a:solidFill>
              </a:rPr>
              <a:t>Thank You!</a:t>
            </a:r>
            <a:endParaRPr b="1" sz="2600">
              <a:solidFill>
                <a:srgbClr val="0000FF"/>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sz="2600">
                <a:solidFill>
                  <a:schemeClr val="dk1"/>
                </a:solidFill>
              </a:rPr>
              <a:t>Questions?</a:t>
            </a:r>
            <a:endParaRPr sz="2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70" name="Google Shape;70;p15"/>
          <p:cNvSpPr txBox="1"/>
          <p:nvPr>
            <p:ph idx="1" type="body"/>
          </p:nvPr>
        </p:nvSpPr>
        <p:spPr>
          <a:xfrm>
            <a:off x="375101" y="1086340"/>
            <a:ext cx="8229600" cy="3428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History of GoogleSQL</a:t>
            </a:r>
            <a:endParaRPr/>
          </a:p>
          <a:p>
            <a:pPr indent="-355600" lvl="0" marL="457200" rtl="0" algn="l">
              <a:spcBef>
                <a:spcPts val="0"/>
              </a:spcBef>
              <a:spcAft>
                <a:spcPts val="0"/>
              </a:spcAft>
              <a:buSzPts val="2000"/>
              <a:buChar char="●"/>
            </a:pPr>
            <a:r>
              <a:rPr lang="en"/>
              <a:t>GoogleSQL Language</a:t>
            </a:r>
            <a:endParaRPr/>
          </a:p>
          <a:p>
            <a:pPr indent="-355600" lvl="0" marL="457200" rtl="0" algn="l">
              <a:spcBef>
                <a:spcPts val="0"/>
              </a:spcBef>
              <a:spcAft>
                <a:spcPts val="0"/>
              </a:spcAft>
              <a:buSzPts val="2000"/>
              <a:buChar char="●"/>
            </a:pPr>
            <a:r>
              <a:rPr lang="en"/>
              <a:t>GoogleSQL Libraries</a:t>
            </a:r>
            <a:endParaRPr/>
          </a:p>
          <a:p>
            <a:pPr indent="-355600" lvl="0" marL="457200" rtl="0" algn="l">
              <a:spcBef>
                <a:spcPts val="0"/>
              </a:spcBef>
              <a:spcAft>
                <a:spcPts val="0"/>
              </a:spcAft>
              <a:buSzPts val="2000"/>
              <a:buChar char="●"/>
            </a:pPr>
            <a:r>
              <a:rPr lang="en"/>
              <a:t>Lessons Learned</a:t>
            </a:r>
            <a:endParaRPr/>
          </a:p>
          <a:p>
            <a:pPr indent="-355600" lvl="0" marL="457200" rtl="0" algn="l">
              <a:spcBef>
                <a:spcPts val="0"/>
              </a:spcBef>
              <a:spcAft>
                <a:spcPts val="0"/>
              </a:spcAft>
              <a:buSzPts val="2000"/>
              <a:buChar char="●"/>
            </a:pPr>
            <a:r>
              <a:rPr lang="en"/>
              <a:t>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 Dialects at Google (circa 2013)</a:t>
            </a:r>
            <a:endParaRPr/>
          </a:p>
        </p:txBody>
      </p:sp>
      <p:sp>
        <p:nvSpPr>
          <p:cNvPr id="76" name="Google Shape;76;p16"/>
          <p:cNvSpPr txBox="1"/>
          <p:nvPr>
            <p:ph idx="1" type="body"/>
          </p:nvPr>
        </p:nvSpPr>
        <p:spPr>
          <a:xfrm>
            <a:off x="4548233" y="1253683"/>
            <a:ext cx="40566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All different</a:t>
            </a:r>
            <a:endParaRPr b="1" sz="1800">
              <a:solidFill>
                <a:srgbClr val="FF0000"/>
              </a:solidFill>
            </a:endParaRPr>
          </a:p>
          <a:p>
            <a:pPr indent="-342900" lvl="0" marL="457200" rtl="0" algn="l">
              <a:spcBef>
                <a:spcPts val="0"/>
              </a:spcBef>
              <a:spcAft>
                <a:spcPts val="0"/>
              </a:spcAft>
              <a:buSzPts val="1800"/>
              <a:buChar char="●"/>
            </a:pPr>
            <a:r>
              <a:rPr lang="en" sz="1800"/>
              <a:t>Different syntax</a:t>
            </a:r>
            <a:endParaRPr sz="1800"/>
          </a:p>
          <a:p>
            <a:pPr indent="-342900" lvl="0" marL="457200" rtl="0" algn="l">
              <a:spcBef>
                <a:spcPts val="0"/>
              </a:spcBef>
              <a:spcAft>
                <a:spcPts val="0"/>
              </a:spcAft>
              <a:buSzPts val="1800"/>
              <a:buChar char="●"/>
            </a:pPr>
            <a:r>
              <a:rPr lang="en" sz="1800"/>
              <a:t>Different semantics</a:t>
            </a:r>
            <a:endParaRPr sz="1800"/>
          </a:p>
          <a:p>
            <a:pPr indent="-342900" lvl="0" marL="457200" rtl="0" algn="l">
              <a:spcBef>
                <a:spcPts val="0"/>
              </a:spcBef>
              <a:spcAft>
                <a:spcPts val="0"/>
              </a:spcAft>
              <a:buSzPts val="1800"/>
              <a:buChar char="●"/>
            </a:pPr>
            <a:r>
              <a:rPr lang="en" sz="1800"/>
              <a:t>Different type systems</a:t>
            </a:r>
            <a:endParaRPr sz="1800"/>
          </a:p>
          <a:p>
            <a:pPr indent="-342900" lvl="0" marL="457200" rtl="0" algn="l">
              <a:spcBef>
                <a:spcPts val="0"/>
              </a:spcBef>
              <a:spcAft>
                <a:spcPts val="0"/>
              </a:spcAft>
              <a:buSzPts val="1800"/>
              <a:buChar char="●"/>
            </a:pPr>
            <a:r>
              <a:rPr lang="en" sz="1800"/>
              <a:t>Inconsistent handling of protocol buffers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77" name="Google Shape;77;p16"/>
          <p:cNvSpPr txBox="1"/>
          <p:nvPr>
            <p:ph idx="2" type="body"/>
          </p:nvPr>
        </p:nvSpPr>
        <p:spPr>
          <a:xfrm>
            <a:off x="375102" y="1253683"/>
            <a:ext cx="4056600" cy="342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"SQL" Query Engines</a:t>
            </a:r>
            <a:endParaRPr b="1" sz="1800"/>
          </a:p>
          <a:p>
            <a:pPr indent="-342900" lvl="0" marL="457200" rtl="0" algn="l">
              <a:spcBef>
                <a:spcPts val="0"/>
              </a:spcBef>
              <a:spcAft>
                <a:spcPts val="0"/>
              </a:spcAft>
              <a:buSzPts val="1800"/>
              <a:buChar char="●"/>
            </a:pPr>
            <a:r>
              <a:rPr lang="en" sz="1800"/>
              <a:t>Dremel</a:t>
            </a:r>
            <a:endParaRPr sz="1800"/>
          </a:p>
          <a:p>
            <a:pPr indent="-342900" lvl="0" marL="457200" rtl="0" algn="l">
              <a:spcBef>
                <a:spcPts val="0"/>
              </a:spcBef>
              <a:spcAft>
                <a:spcPts val="0"/>
              </a:spcAft>
              <a:buSzPts val="1800"/>
              <a:buChar char="●"/>
            </a:pPr>
            <a:r>
              <a:rPr lang="en" sz="1800"/>
              <a:t>BigQuery</a:t>
            </a:r>
            <a:endParaRPr sz="1800"/>
          </a:p>
          <a:p>
            <a:pPr indent="-342900" lvl="0" marL="457200" rtl="0" algn="l">
              <a:spcBef>
                <a:spcPts val="0"/>
              </a:spcBef>
              <a:spcAft>
                <a:spcPts val="0"/>
              </a:spcAft>
              <a:buSzPts val="1800"/>
              <a:buChar char="●"/>
            </a:pPr>
            <a:r>
              <a:rPr lang="en" sz="1800"/>
              <a:t>F1</a:t>
            </a:r>
            <a:endParaRPr sz="1800"/>
          </a:p>
          <a:p>
            <a:pPr indent="-342900" lvl="0" marL="457200" rtl="0" algn="l">
              <a:spcBef>
                <a:spcPts val="0"/>
              </a:spcBef>
              <a:spcAft>
                <a:spcPts val="0"/>
              </a:spcAft>
              <a:buSzPts val="1800"/>
              <a:buChar char="●"/>
            </a:pPr>
            <a:r>
              <a:rPr lang="en" sz="1800"/>
              <a:t>Spanner SQL</a:t>
            </a:r>
            <a:endParaRPr sz="1800"/>
          </a:p>
          <a:p>
            <a:pPr indent="-342900" lvl="0" marL="457200" rtl="0" algn="l">
              <a:spcBef>
                <a:spcPts val="0"/>
              </a:spcBef>
              <a:spcAft>
                <a:spcPts val="0"/>
              </a:spcAft>
              <a:buSzPts val="1800"/>
              <a:buChar char="●"/>
            </a:pPr>
            <a:r>
              <a:rPr lang="en" sz="1800"/>
              <a:t>… several more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78" name="Google Shape;78;p16"/>
          <p:cNvSpPr txBox="1"/>
          <p:nvPr/>
        </p:nvSpPr>
        <p:spPr>
          <a:xfrm>
            <a:off x="902850" y="3468150"/>
            <a:ext cx="7338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=&gt; This was confusing and bad for users.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GoogleSQL Goals</a:t>
            </a:r>
            <a:endParaRPr/>
          </a:p>
        </p:txBody>
      </p:sp>
      <p:sp>
        <p:nvSpPr>
          <p:cNvPr id="84" name="Google Shape;84;p17"/>
          <p:cNvSpPr txBox="1"/>
          <p:nvPr>
            <p:ph idx="1" type="body"/>
          </p:nvPr>
        </p:nvSpPr>
        <p:spPr>
          <a:xfrm>
            <a:off x="375101" y="986983"/>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FF"/>
                </a:solidFill>
              </a:rPr>
              <a:t>One canonical SQL language at Google</a:t>
            </a:r>
            <a:r>
              <a:rPr lang="en" sz="1800">
                <a:solidFill>
                  <a:srgbClr val="0000FF"/>
                </a:solidFill>
              </a:rPr>
              <a:t>:</a:t>
            </a:r>
            <a:endParaRPr sz="1800">
              <a:solidFill>
                <a:srgbClr val="0000FF"/>
              </a:solidFill>
            </a:endParaRPr>
          </a:p>
          <a:p>
            <a:pPr indent="-342900" lvl="0" marL="457200" rtl="0" algn="l">
              <a:spcBef>
                <a:spcPts val="0"/>
              </a:spcBef>
              <a:spcAft>
                <a:spcPts val="0"/>
              </a:spcAft>
              <a:buSzPts val="1800"/>
              <a:buChar char="●"/>
            </a:pPr>
            <a:r>
              <a:rPr lang="en" sz="1800"/>
              <a:t>To be u</a:t>
            </a:r>
            <a:r>
              <a:rPr lang="en" sz="1800"/>
              <a:t>sed internally by multiple query engines</a:t>
            </a:r>
            <a:endParaRPr sz="1800"/>
          </a:p>
          <a:p>
            <a:pPr indent="-342900" lvl="0" marL="457200" rtl="0" algn="l">
              <a:spcBef>
                <a:spcPts val="0"/>
              </a:spcBef>
              <a:spcAft>
                <a:spcPts val="0"/>
              </a:spcAft>
              <a:buSzPts val="1800"/>
              <a:buChar char="●"/>
            </a:pPr>
            <a:r>
              <a:rPr lang="en" sz="1800"/>
              <a:t>To be released externally in cloud products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Common syntax and semantics</a:t>
            </a:r>
            <a:endParaRPr sz="1800"/>
          </a:p>
          <a:p>
            <a:pPr indent="-342900" lvl="0" marL="457200" rtl="0" algn="l">
              <a:spcBef>
                <a:spcPts val="0"/>
              </a:spcBef>
              <a:spcAft>
                <a:spcPts val="0"/>
              </a:spcAft>
              <a:buSzPts val="1800"/>
              <a:buChar char="●"/>
            </a:pPr>
            <a:r>
              <a:rPr lang="en" sz="1800"/>
              <a:t>Common type system</a:t>
            </a:r>
            <a:endParaRPr sz="1800"/>
          </a:p>
          <a:p>
            <a:pPr indent="-342900" lvl="0" marL="457200" rtl="0" algn="l">
              <a:spcBef>
                <a:spcPts val="0"/>
              </a:spcBef>
              <a:spcAft>
                <a:spcPts val="0"/>
              </a:spcAft>
              <a:buSzPts val="1800"/>
              <a:buChar char="●"/>
            </a:pPr>
            <a:r>
              <a:rPr lang="en" sz="1800"/>
              <a:t>Common parsing </a:t>
            </a:r>
            <a:r>
              <a:rPr b="1" i="1" lang="en" sz="1800"/>
              <a:t>and analysis</a:t>
            </a:r>
            <a:br>
              <a:rPr lang="en" sz="1800"/>
            </a:br>
            <a:endParaRPr sz="1800"/>
          </a:p>
          <a:p>
            <a:pPr indent="-342900" lvl="0" marL="457200" rtl="0" algn="l">
              <a:spcBef>
                <a:spcPts val="0"/>
              </a:spcBef>
              <a:spcAft>
                <a:spcPts val="0"/>
              </a:spcAft>
              <a:buSzPts val="1800"/>
              <a:buChar char="●"/>
            </a:pPr>
            <a:r>
              <a:rPr lang="en" sz="1800"/>
              <a:t>Feels like standard ANSI SQL</a:t>
            </a:r>
            <a:endParaRPr sz="1800"/>
          </a:p>
          <a:p>
            <a:pPr indent="-342900" lvl="0" marL="457200" rtl="0" algn="l">
              <a:spcBef>
                <a:spcPts val="0"/>
              </a:spcBef>
              <a:spcAft>
                <a:spcPts val="0"/>
              </a:spcAft>
              <a:buSzPts val="1800"/>
              <a:buChar char="●"/>
            </a:pPr>
            <a:r>
              <a:rPr lang="en" sz="1800"/>
              <a:t>With extensions for complex types like protocol buffers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a:t>
            </a:r>
            <a:r>
              <a:rPr lang="en" sz="1800"/>
              <a:t>ackwards compatibility was a non-goal</a:t>
            </a:r>
            <a:endParaRPr sz="1800"/>
          </a:p>
          <a:p>
            <a:pPr indent="-342900" lvl="0" marL="457200" rtl="0" algn="l">
              <a:spcBef>
                <a:spcPts val="0"/>
              </a:spcBef>
              <a:spcAft>
                <a:spcPts val="0"/>
              </a:spcAft>
              <a:buSzPts val="1800"/>
              <a:buChar char="●"/>
            </a:pPr>
            <a:r>
              <a:rPr lang="en" sz="1800"/>
              <a:t>User migration required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GoogleSQL in Google Today</a:t>
            </a:r>
            <a:r>
              <a:rPr lang="en">
                <a:solidFill>
                  <a:srgbClr val="6AA84F"/>
                </a:solidFill>
              </a:rPr>
              <a:t> (September 2022)</a:t>
            </a:r>
            <a:endParaRPr>
              <a:solidFill>
                <a:srgbClr val="6AA84F"/>
              </a:solidFill>
            </a:endParaRPr>
          </a:p>
        </p:txBody>
      </p:sp>
      <p:sp>
        <p:nvSpPr>
          <p:cNvPr id="90" name="Google Shape;90;p18"/>
          <p:cNvSpPr txBox="1"/>
          <p:nvPr>
            <p:ph idx="1" type="body"/>
          </p:nvPr>
        </p:nvSpPr>
        <p:spPr>
          <a:xfrm>
            <a:off x="375101" y="1025083"/>
            <a:ext cx="8229600" cy="342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F1 Query</a:t>
            </a:r>
            <a:endParaRPr sz="1800"/>
          </a:p>
          <a:p>
            <a:pPr indent="-342900" lvl="0" marL="457200" marR="0" rtl="0" algn="l">
              <a:lnSpc>
                <a:spcPct val="100000"/>
              </a:lnSpc>
              <a:spcBef>
                <a:spcPts val="0"/>
              </a:spcBef>
              <a:spcAft>
                <a:spcPts val="0"/>
              </a:spcAft>
              <a:buClr>
                <a:schemeClr val="dk1"/>
              </a:buClr>
              <a:buSzPts val="1800"/>
              <a:buFont typeface="Arial"/>
              <a:buChar char="●"/>
            </a:pPr>
            <a:r>
              <a:rPr lang="en" sz="1800"/>
              <a:t>Spanner</a:t>
            </a:r>
            <a:endParaRPr sz="1800"/>
          </a:p>
          <a:p>
            <a:pPr indent="-342900" lvl="0" marL="457200" marR="0" rtl="0" algn="l">
              <a:lnSpc>
                <a:spcPct val="100000"/>
              </a:lnSpc>
              <a:spcBef>
                <a:spcPts val="0"/>
              </a:spcBef>
              <a:spcAft>
                <a:spcPts val="0"/>
              </a:spcAft>
              <a:buClr>
                <a:schemeClr val="dk1"/>
              </a:buClr>
              <a:buSzPts val="1800"/>
              <a:buFont typeface="Arial"/>
              <a:buChar char="●"/>
            </a:pPr>
            <a:r>
              <a:rPr lang="en" sz="1800"/>
              <a:t>Dremel</a:t>
            </a:r>
            <a:endParaRPr sz="1800"/>
          </a:p>
          <a:p>
            <a:pPr indent="-342900" lvl="1" marL="914400" rtl="0" algn="l">
              <a:spcBef>
                <a:spcPts val="0"/>
              </a:spcBef>
              <a:spcAft>
                <a:spcPts val="0"/>
              </a:spcAft>
              <a:buSzPts val="1800"/>
              <a:buChar char="○"/>
            </a:pPr>
            <a:r>
              <a:rPr lang="en"/>
              <a:t>GoogleSQL prefer</a:t>
            </a:r>
            <a:r>
              <a:rPr lang="en"/>
              <a:t>r</a:t>
            </a:r>
            <a:r>
              <a:rPr lang="en"/>
              <a:t>ed</a:t>
            </a:r>
            <a:endParaRPr/>
          </a:p>
          <a:p>
            <a:pPr indent="-342900" lvl="0" marL="457200" rtl="0" algn="l">
              <a:spcBef>
                <a:spcPts val="0"/>
              </a:spcBef>
              <a:spcAft>
                <a:spcPts val="0"/>
              </a:spcAft>
              <a:buSzPts val="1800"/>
              <a:buChar char="●"/>
            </a:pPr>
            <a:r>
              <a:rPr lang="en" sz="1800"/>
              <a:t>BigQuery</a:t>
            </a:r>
            <a:endParaRPr sz="1800"/>
          </a:p>
          <a:p>
            <a:pPr indent="-342900" lvl="1" marL="914400" rtl="0" algn="l">
              <a:spcBef>
                <a:spcPts val="0"/>
              </a:spcBef>
              <a:spcAft>
                <a:spcPts val="0"/>
              </a:spcAft>
              <a:buSzPts val="1800"/>
              <a:buChar char="○"/>
            </a:pPr>
            <a:r>
              <a:rPr lang="en"/>
              <a:t>GoogleSQL (Standard SQL) mode</a:t>
            </a:r>
            <a:endParaRPr/>
          </a:p>
          <a:p>
            <a:pPr indent="-342900" lvl="0" marL="457200" rtl="0" algn="l">
              <a:spcBef>
                <a:spcPts val="0"/>
              </a:spcBef>
              <a:spcAft>
                <a:spcPts val="0"/>
              </a:spcAft>
              <a:buSzPts val="1800"/>
              <a:buChar char="●"/>
            </a:pPr>
            <a:r>
              <a:rPr lang="en" sz="1800"/>
              <a:t>Procella (YouTube)</a:t>
            </a:r>
            <a:endParaRPr sz="1800"/>
          </a:p>
          <a:p>
            <a:pPr indent="-342900" lvl="1" marL="914400" rtl="0" algn="l">
              <a:spcBef>
                <a:spcPts val="0"/>
              </a:spcBef>
              <a:spcAft>
                <a:spcPts val="0"/>
              </a:spcAft>
              <a:buSzPts val="1800"/>
              <a:buChar char="○"/>
            </a:pPr>
            <a:r>
              <a:rPr lang="en"/>
              <a:t>Built from the start with GoogleSQL</a:t>
            </a:r>
            <a:endParaRPr/>
          </a:p>
          <a:p>
            <a:pPr indent="-342900" lvl="0" marL="457200" rtl="0" algn="l">
              <a:spcBef>
                <a:spcPts val="0"/>
              </a:spcBef>
              <a:spcAft>
                <a:spcPts val="0"/>
              </a:spcAft>
              <a:buSzPts val="1800"/>
              <a:buChar char="●"/>
            </a:pPr>
            <a:r>
              <a:rPr lang="en" sz="1800"/>
              <a:t>Dataflow SQL (built on Beam / ZetaSQL)</a:t>
            </a:r>
            <a:endParaRPr sz="1800"/>
          </a:p>
          <a:p>
            <a:pPr indent="-342900" lvl="0" marL="457200" rtl="0" algn="l">
              <a:spcBef>
                <a:spcPts val="0"/>
              </a:spcBef>
              <a:spcAft>
                <a:spcPts val="0"/>
              </a:spcAft>
              <a:buSzPts val="1800"/>
              <a:buChar char="●"/>
            </a:pPr>
            <a:r>
              <a:rPr lang="en" sz="1800"/>
              <a:t>Many others, both cloud products and internal products</a:t>
            </a:r>
            <a:endParaRPr b="1" sz="1800"/>
          </a:p>
          <a:p>
            <a:pPr indent="0" lvl="0" marL="0" rtl="0" algn="l">
              <a:spcBef>
                <a:spcPts val="0"/>
              </a:spcBef>
              <a:spcAft>
                <a:spcPts val="0"/>
              </a:spcAft>
              <a:buNone/>
            </a:pPr>
            <a:r>
              <a:t/>
            </a:r>
            <a:endParaRPr b="1" sz="1800"/>
          </a:p>
          <a:p>
            <a:pPr indent="-342900" lvl="0" marL="457200" rtl="0" algn="l">
              <a:spcBef>
                <a:spcPts val="0"/>
              </a:spcBef>
              <a:spcAft>
                <a:spcPts val="0"/>
              </a:spcAft>
              <a:buClr>
                <a:srgbClr val="0000FF"/>
              </a:buClr>
              <a:buSzPts val="1800"/>
              <a:buChar char="●"/>
            </a:pPr>
            <a:r>
              <a:rPr b="1" lang="en" sz="1800">
                <a:solidFill>
                  <a:srgbClr val="0000FF"/>
                </a:solidFill>
              </a:rPr>
              <a:t>ZetaSQL - Open source version of GoogleSQL</a:t>
            </a:r>
            <a:endParaRPr b="1" sz="1800">
              <a:solidFill>
                <a:srgbClr val="0000FF"/>
              </a:solidFill>
            </a:endParaRPr>
          </a:p>
          <a:p>
            <a:pPr indent="0" lvl="0" marL="0" rtl="0" algn="l">
              <a:spcBef>
                <a:spcPts val="0"/>
              </a:spcBef>
              <a:spcAft>
                <a:spcPts val="0"/>
              </a:spcAft>
              <a:buNone/>
            </a:pPr>
            <a:r>
              <a:t/>
            </a:r>
            <a:endParaRPr b="1" sz="1800"/>
          </a:p>
        </p:txBody>
      </p:sp>
      <p:sp>
        <p:nvSpPr>
          <p:cNvPr id="91" name="Google Shape;91;p18"/>
          <p:cNvSpPr/>
          <p:nvPr/>
        </p:nvSpPr>
        <p:spPr>
          <a:xfrm rot="-1059559">
            <a:off x="5798792" y="1144809"/>
            <a:ext cx="2738658" cy="2349214"/>
          </a:xfrm>
          <a:prstGeom prst="irregularSeal1">
            <a:avLst/>
          </a:prstGeom>
          <a:solidFill>
            <a:srgbClr val="FFFF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All use the same SQL language and libraries!</a:t>
            </a:r>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75101" y="1086758"/>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rPr>
              <a:t>Google</a:t>
            </a:r>
            <a:r>
              <a:rPr b="1" lang="en" sz="1800">
                <a:solidFill>
                  <a:srgbClr val="38761D"/>
                </a:solidFill>
              </a:rPr>
              <a:t>SQL</a:t>
            </a:r>
            <a:r>
              <a:rPr b="1" lang="en" sz="1800">
                <a:solidFill>
                  <a:srgbClr val="38761D"/>
                </a:solidFill>
              </a:rPr>
              <a:t> defines</a:t>
            </a:r>
            <a:endParaRPr b="1" sz="1800"/>
          </a:p>
          <a:p>
            <a:pPr indent="-342900" lvl="0" marL="457200" rtl="0" algn="l">
              <a:spcBef>
                <a:spcPts val="0"/>
              </a:spcBef>
              <a:spcAft>
                <a:spcPts val="0"/>
              </a:spcAft>
              <a:buSzPts val="1800"/>
              <a:buChar char="●"/>
            </a:pPr>
            <a:r>
              <a:rPr lang="en" sz="1800"/>
              <a:t>Statement syntax</a:t>
            </a:r>
            <a:endParaRPr sz="1800"/>
          </a:p>
          <a:p>
            <a:pPr indent="-342900" lvl="0" marL="457200" rtl="0" algn="l">
              <a:spcBef>
                <a:spcPts val="0"/>
              </a:spcBef>
              <a:spcAft>
                <a:spcPts val="0"/>
              </a:spcAft>
              <a:buSzPts val="1800"/>
              <a:buChar char="●"/>
            </a:pPr>
            <a:r>
              <a:rPr lang="en" sz="1800"/>
              <a:t>Language semantics </a:t>
            </a:r>
            <a:endParaRPr sz="1800"/>
          </a:p>
          <a:p>
            <a:pPr indent="-342900" lvl="0" marL="457200" rtl="0" algn="l">
              <a:spcBef>
                <a:spcPts val="0"/>
              </a:spcBef>
              <a:spcAft>
                <a:spcPts val="0"/>
              </a:spcAft>
              <a:buSzPts val="1800"/>
              <a:buChar char="●"/>
            </a:pPr>
            <a:r>
              <a:rPr lang="en" sz="1800"/>
              <a:t>Type system</a:t>
            </a:r>
            <a:endParaRPr sz="1800"/>
          </a:p>
          <a:p>
            <a:pPr indent="-342900" lvl="0" marL="457200" rtl="0" algn="l">
              <a:spcBef>
                <a:spcPts val="0"/>
              </a:spcBef>
              <a:spcAft>
                <a:spcPts val="0"/>
              </a:spcAft>
              <a:buSzPts val="1800"/>
              <a:buChar char="●"/>
            </a:pPr>
            <a:r>
              <a:rPr lang="en" sz="1800"/>
              <a:t>Data model</a:t>
            </a:r>
            <a:endParaRPr sz="1800"/>
          </a:p>
          <a:p>
            <a:pPr indent="-342900" lvl="0" marL="457200" rtl="0" algn="l">
              <a:spcBef>
                <a:spcPts val="0"/>
              </a:spcBef>
              <a:spcAft>
                <a:spcPts val="0"/>
              </a:spcAft>
              <a:buSzPts val="1800"/>
              <a:buChar char="●"/>
            </a:pPr>
            <a:r>
              <a:rPr lang="en" sz="1800"/>
              <a:t>Built-in </a:t>
            </a:r>
            <a:r>
              <a:rPr lang="en" sz="1800"/>
              <a:t>Functions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solidFill>
                  <a:srgbClr val="FF0000"/>
                </a:solidFill>
              </a:rPr>
              <a:t>Google</a:t>
            </a:r>
            <a:r>
              <a:rPr b="1" lang="en" sz="1800">
                <a:solidFill>
                  <a:srgbClr val="FF0000"/>
                </a:solidFill>
              </a:rPr>
              <a:t>SQL does not define</a:t>
            </a:r>
            <a:endParaRPr b="1" sz="1800">
              <a:solidFill>
                <a:srgbClr val="FF0000"/>
              </a:solidFill>
            </a:endParaRPr>
          </a:p>
          <a:p>
            <a:pPr indent="-342900" lvl="0" marL="457200" rtl="0" algn="l">
              <a:spcBef>
                <a:spcPts val="0"/>
              </a:spcBef>
              <a:spcAft>
                <a:spcPts val="0"/>
              </a:spcAft>
              <a:buSzPts val="1800"/>
              <a:buChar char="●"/>
            </a:pPr>
            <a:r>
              <a:rPr lang="en" sz="1800"/>
              <a:t>Engine implementation details</a:t>
            </a:r>
            <a:endParaRPr sz="1800"/>
          </a:p>
          <a:p>
            <a:pPr indent="-342900" lvl="0" marL="457200" rtl="0" algn="l">
              <a:spcBef>
                <a:spcPts val="0"/>
              </a:spcBef>
              <a:spcAft>
                <a:spcPts val="0"/>
              </a:spcAft>
              <a:buSzPts val="1800"/>
              <a:buChar char="●"/>
            </a:pPr>
            <a:r>
              <a:rPr lang="en" sz="1800"/>
              <a:t>Storage features and semantics - indexes, materializations, ...</a:t>
            </a:r>
            <a:endParaRPr sz="1800"/>
          </a:p>
          <a:p>
            <a:pPr indent="-342900" lvl="0" marL="457200" rtl="0" algn="l">
              <a:spcBef>
                <a:spcPts val="0"/>
              </a:spcBef>
              <a:spcAft>
                <a:spcPts val="0"/>
              </a:spcAft>
              <a:buSzPts val="1800"/>
              <a:buChar char="●"/>
            </a:pPr>
            <a:r>
              <a:rPr lang="en" sz="1800"/>
              <a:t>Client APIs</a:t>
            </a:r>
            <a:endParaRPr i="1" sz="1800"/>
          </a:p>
        </p:txBody>
      </p:sp>
      <p:sp>
        <p:nvSpPr>
          <p:cNvPr id="97" name="Google Shape;97;p19"/>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GoogleSQL Language Scope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Language Principals</a:t>
            </a:r>
            <a:endParaRPr/>
          </a:p>
        </p:txBody>
      </p:sp>
      <p:sp>
        <p:nvSpPr>
          <p:cNvPr id="103" name="Google Shape;103;p20"/>
          <p:cNvSpPr txBox="1"/>
          <p:nvPr>
            <p:ph idx="1" type="body"/>
          </p:nvPr>
        </p:nvSpPr>
        <p:spPr>
          <a:xfrm>
            <a:off x="375101" y="1025083"/>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Essentially ANSI SQL, with extensions for structured data types and more…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Our structured data types are similar to (less well known) types that exist in SQL-1999+, with improved querying.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solidFill>
                  <a:srgbClr val="38761D"/>
                </a:solidFill>
              </a:rPr>
              <a:t>Principles:</a:t>
            </a:r>
            <a:endParaRPr b="1" sz="1800">
              <a:solidFill>
                <a:srgbClr val="38761D"/>
              </a:solidFill>
            </a:endParaRPr>
          </a:p>
          <a:p>
            <a:pPr indent="-342900" lvl="0" marL="457200" rtl="0" algn="l">
              <a:spcBef>
                <a:spcPts val="0"/>
              </a:spcBef>
              <a:spcAft>
                <a:spcPts val="0"/>
              </a:spcAft>
              <a:buSzPts val="1800"/>
              <a:buChar char="●"/>
            </a:pPr>
            <a:r>
              <a:rPr lang="en" sz="1800"/>
              <a:t>GoogleSQL conforms to ANSI SQL</a:t>
            </a:r>
            <a:endParaRPr sz="1800"/>
          </a:p>
          <a:p>
            <a:pPr indent="-342900" lvl="0" marL="457200" rtl="0" algn="l">
              <a:spcBef>
                <a:spcPts val="0"/>
              </a:spcBef>
              <a:spcAft>
                <a:spcPts val="0"/>
              </a:spcAft>
              <a:buSzPts val="1800"/>
              <a:buChar char="●"/>
            </a:pPr>
            <a:r>
              <a:rPr lang="en" sz="1800"/>
              <a:t>With extensions and omissions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i="1" lang="en" sz="1800">
                <a:solidFill>
                  <a:srgbClr val="FF0000"/>
                </a:solidFill>
              </a:rPr>
              <a:t>Some problems with SQL Standard:</a:t>
            </a:r>
            <a:endParaRPr i="1" sz="1800">
              <a:solidFill>
                <a:srgbClr val="FF0000"/>
              </a:solidFill>
            </a:endParaRPr>
          </a:p>
          <a:p>
            <a:pPr indent="-330200" lvl="0" marL="457200" rtl="0" algn="l">
              <a:spcBef>
                <a:spcPts val="0"/>
              </a:spcBef>
              <a:spcAft>
                <a:spcPts val="0"/>
              </a:spcAft>
              <a:buSzPts val="1600"/>
              <a:buChar char="●"/>
            </a:pPr>
            <a:r>
              <a:rPr lang="en" sz="1600"/>
              <a:t>Doesn't specify many de facto industry </a:t>
            </a:r>
            <a:r>
              <a:rPr lang="en" sz="1600"/>
              <a:t>standard</a:t>
            </a:r>
            <a:r>
              <a:rPr lang="en" sz="1600"/>
              <a:t> functions</a:t>
            </a:r>
            <a:endParaRPr sz="1600"/>
          </a:p>
          <a:p>
            <a:pPr indent="-330200" lvl="0" marL="457200" rtl="0" algn="l">
              <a:spcBef>
                <a:spcPts val="0"/>
              </a:spcBef>
              <a:spcAft>
                <a:spcPts val="0"/>
              </a:spcAft>
              <a:buSzPts val="1600"/>
              <a:buChar char="●"/>
            </a:pPr>
            <a:r>
              <a:rPr lang="en" sz="1600"/>
              <a:t>Lots of custom, non-standard function call syntax</a:t>
            </a:r>
            <a:endParaRPr sz="1600"/>
          </a:p>
          <a:p>
            <a:pPr indent="-342900" lvl="0" marL="457200" rtl="0" algn="l">
              <a:spcBef>
                <a:spcPts val="0"/>
              </a:spcBef>
              <a:spcAft>
                <a:spcPts val="0"/>
              </a:spcAft>
              <a:buSzPts val="1800"/>
              <a:buChar char="●"/>
            </a:pPr>
            <a:r>
              <a:rPr lang="en" sz="1600"/>
              <a:t>Some "Old-fashioned" types and syntax</a:t>
            </a:r>
            <a:r>
              <a:rPr lang="en" sz="1800"/>
              <a:t>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Highlight: Complex Types</a:t>
            </a:r>
            <a:endParaRPr/>
          </a:p>
        </p:txBody>
      </p:sp>
      <p:sp>
        <p:nvSpPr>
          <p:cNvPr id="109" name="Google Shape;109;p21"/>
          <p:cNvSpPr txBox="1"/>
          <p:nvPr>
            <p:ph idx="1" type="body"/>
          </p:nvPr>
        </p:nvSpPr>
        <p:spPr>
          <a:xfrm>
            <a:off x="375101" y="1082233"/>
            <a:ext cx="8229600" cy="3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rPr>
              <a:t>Complex Types, with nested structures</a:t>
            </a:r>
            <a:endParaRPr b="1" sz="1800">
              <a:solidFill>
                <a:srgbClr val="38761D"/>
              </a:solidFill>
            </a:endParaRPr>
          </a:p>
          <a:p>
            <a:pPr indent="-342900" lvl="0" marL="457200" rtl="0" algn="l">
              <a:spcBef>
                <a:spcPts val="0"/>
              </a:spcBef>
              <a:spcAft>
                <a:spcPts val="0"/>
              </a:spcAft>
              <a:buSzPts val="1800"/>
              <a:buChar char="●"/>
            </a:pPr>
            <a:r>
              <a:rPr lang="en" sz="1800"/>
              <a:t>STRUCT, ARRAY, protocol buffers, JSON</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solidFill>
                  <a:srgbClr val="38761D"/>
                </a:solidFill>
              </a:rPr>
              <a:t>Many language features to </a:t>
            </a:r>
            <a:r>
              <a:rPr b="1" lang="en" sz="1800">
                <a:solidFill>
                  <a:srgbClr val="38761D"/>
                </a:solidFill>
              </a:rPr>
              <a:t>simplify</a:t>
            </a:r>
            <a:r>
              <a:rPr b="1" lang="en" sz="1800">
                <a:solidFill>
                  <a:srgbClr val="38761D"/>
                </a:solidFill>
              </a:rPr>
              <a:t> usage of compound types</a:t>
            </a:r>
            <a:endParaRPr b="1" sz="1800">
              <a:solidFill>
                <a:srgbClr val="38761D"/>
              </a:solidFill>
            </a:endParaRPr>
          </a:p>
          <a:p>
            <a:pPr indent="-342900" lvl="0" marL="457200" rtl="0" algn="l">
              <a:spcBef>
                <a:spcPts val="0"/>
              </a:spcBef>
              <a:spcAft>
                <a:spcPts val="0"/>
              </a:spcAft>
              <a:buSzPts val="1800"/>
              <a:buChar char="●"/>
            </a:pPr>
            <a:r>
              <a:rPr lang="en" sz="1800"/>
              <a:t>'Unnesting' or 'Flattening' arrays within a table</a:t>
            </a:r>
            <a:endParaRPr sz="1800"/>
          </a:p>
          <a:p>
            <a:pPr indent="-342900" lvl="0" marL="457200" rtl="0" algn="l">
              <a:spcBef>
                <a:spcPts val="0"/>
              </a:spcBef>
              <a:spcAft>
                <a:spcPts val="0"/>
              </a:spcAft>
              <a:buSzPts val="1800"/>
              <a:buChar char="●"/>
            </a:pPr>
            <a:r>
              <a:rPr lang="en" sz="1800"/>
              <a:t>Array operators</a:t>
            </a:r>
            <a:r>
              <a:rPr lang="en" sz="1800"/>
              <a:t> (filtering, aggregating, transforming, etc.)</a:t>
            </a:r>
            <a:endParaRPr sz="1800"/>
          </a:p>
          <a:p>
            <a:pPr indent="-342900" lvl="0" marL="457200" rtl="0" algn="l">
              <a:spcBef>
                <a:spcPts val="0"/>
              </a:spcBef>
              <a:spcAft>
                <a:spcPts val="0"/>
              </a:spcAft>
              <a:buSzPts val="1800"/>
              <a:buChar char="●"/>
            </a:pPr>
            <a:r>
              <a:rPr lang="en" sz="1800"/>
              <a:t>Structure-preserving transformations on nested data</a:t>
            </a:r>
            <a:endParaRPr sz="1800"/>
          </a:p>
          <a:p>
            <a:pPr indent="-342900" lvl="0" marL="457200" rtl="0" algn="l">
              <a:spcBef>
                <a:spcPts val="0"/>
              </a:spcBef>
              <a:spcAft>
                <a:spcPts val="0"/>
              </a:spcAft>
              <a:buSzPts val="1800"/>
              <a:buChar char="●"/>
            </a:pPr>
            <a:r>
              <a:rPr lang="en" sz="1800"/>
              <a:t>More…</a:t>
            </a:r>
            <a:endParaRPr sz="1800"/>
          </a:p>
          <a:p>
            <a:pPr indent="0" lvl="0" marL="0" rtl="0" algn="l">
              <a:spcBef>
                <a:spcPts val="0"/>
              </a:spcBef>
              <a:spcAft>
                <a:spcPts val="0"/>
              </a:spcAft>
              <a:buNone/>
            </a:pPr>
            <a:r>
              <a:t/>
            </a:r>
            <a:endParaRPr/>
          </a:p>
        </p:txBody>
      </p:sp>
      <p:sp>
        <p:nvSpPr>
          <p:cNvPr id="110" name="Google Shape;110;p21"/>
          <p:cNvSpPr txBox="1"/>
          <p:nvPr/>
        </p:nvSpPr>
        <p:spPr>
          <a:xfrm>
            <a:off x="375100" y="4055481"/>
            <a:ext cx="728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Roboto Mono"/>
                <a:ea typeface="Roboto Mono"/>
                <a:cs typeface="Roboto Mono"/>
                <a:sym typeface="Roboto Mono"/>
              </a:rPr>
              <a:t>SELECT FILTER_FIELDS(&lt;proto-typed-expression&gt;, +a, -a.b, +c) ⇒ </a:t>
            </a:r>
            <a:r>
              <a:rPr lang="en">
                <a:solidFill>
                  <a:srgbClr val="0000FF"/>
                </a:solidFill>
                <a:latin typeface="Roboto Mono"/>
                <a:ea typeface="Roboto Mono"/>
                <a:cs typeface="Roboto Mono"/>
                <a:sym typeface="Roboto Mono"/>
              </a:rPr>
              <a:t>Preserve proto fields 'a' and 'c' but exclude sub-field 'a.b'</a:t>
            </a:r>
            <a:endParaRPr>
              <a:solidFill>
                <a:srgbClr val="0000FF"/>
              </a:solidFill>
              <a:latin typeface="Roboto Mono"/>
              <a:ea typeface="Roboto Mono"/>
              <a:cs typeface="Roboto Mono"/>
              <a:sym typeface="Roboto Mono"/>
            </a:endParaRPr>
          </a:p>
        </p:txBody>
      </p:sp>
      <p:sp>
        <p:nvSpPr>
          <p:cNvPr id="111" name="Google Shape;111;p21"/>
          <p:cNvSpPr txBox="1"/>
          <p:nvPr/>
        </p:nvSpPr>
        <p:spPr>
          <a:xfrm>
            <a:off x="375100" y="3439869"/>
            <a:ext cx="537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latin typeface="Roboto Mono"/>
                <a:ea typeface="Roboto Mono"/>
                <a:cs typeface="Roboto Mono"/>
                <a:sym typeface="Roboto Mono"/>
              </a:rPr>
              <a:t>SELECT ARRAY_FILTER([1,3,2,4], e -&gt; e &gt; 2); ⇒ [3,4]</a:t>
            </a:r>
            <a:endParaRPr>
              <a:solidFill>
                <a:srgbClr val="0000FF"/>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75102" y="495298"/>
            <a:ext cx="8229600" cy="6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GoogleSQL Libraries - Archit</a:t>
            </a:r>
            <a:r>
              <a:rPr lang="en"/>
              <a:t>e</a:t>
            </a:r>
            <a:r>
              <a:rPr lang="en"/>
              <a:t>cture</a:t>
            </a:r>
            <a:endParaRPr/>
          </a:p>
        </p:txBody>
      </p:sp>
      <p:sp>
        <p:nvSpPr>
          <p:cNvPr id="117" name="Google Shape;117;p22"/>
          <p:cNvSpPr/>
          <p:nvPr/>
        </p:nvSpPr>
        <p:spPr>
          <a:xfrm>
            <a:off x="1049200" y="1480819"/>
            <a:ext cx="1096800" cy="486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a:off x="781725" y="2525081"/>
            <a:ext cx="753600" cy="486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SQL</a:t>
            </a:r>
            <a:endParaRPr sz="1200"/>
          </a:p>
        </p:txBody>
      </p:sp>
      <p:sp>
        <p:nvSpPr>
          <p:cNvPr id="119" name="Google Shape;119;p22"/>
          <p:cNvSpPr/>
          <p:nvPr/>
        </p:nvSpPr>
        <p:spPr>
          <a:xfrm>
            <a:off x="1840663" y="2525081"/>
            <a:ext cx="1296900" cy="486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Parser AST</a:t>
            </a:r>
            <a:endParaRPr sz="1200"/>
          </a:p>
        </p:txBody>
      </p:sp>
      <p:sp>
        <p:nvSpPr>
          <p:cNvPr id="120" name="Google Shape;120;p22"/>
          <p:cNvSpPr/>
          <p:nvPr/>
        </p:nvSpPr>
        <p:spPr>
          <a:xfrm>
            <a:off x="3955450" y="2525081"/>
            <a:ext cx="1096800" cy="486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Resolved</a:t>
            </a:r>
            <a:endParaRPr sz="1200"/>
          </a:p>
          <a:p>
            <a:pPr indent="0" lvl="0" marL="0" rtl="0" algn="l">
              <a:spcBef>
                <a:spcPts val="0"/>
              </a:spcBef>
              <a:spcAft>
                <a:spcPts val="0"/>
              </a:spcAft>
              <a:buNone/>
            </a:pPr>
            <a:r>
              <a:rPr lang="en" sz="1200"/>
              <a:t>AST</a:t>
            </a:r>
            <a:endParaRPr sz="1200"/>
          </a:p>
        </p:txBody>
      </p:sp>
      <p:sp>
        <p:nvSpPr>
          <p:cNvPr id="121" name="Google Shape;121;p22"/>
          <p:cNvSpPr/>
          <p:nvPr/>
        </p:nvSpPr>
        <p:spPr>
          <a:xfrm>
            <a:off x="5574025" y="1726652"/>
            <a:ext cx="1593000" cy="7065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Reference Implementation</a:t>
            </a:r>
            <a:endParaRPr/>
          </a:p>
        </p:txBody>
      </p:sp>
      <p:sp>
        <p:nvSpPr>
          <p:cNvPr id="122" name="Google Shape;122;p22"/>
          <p:cNvSpPr/>
          <p:nvPr/>
        </p:nvSpPr>
        <p:spPr>
          <a:xfrm>
            <a:off x="5574025" y="2601005"/>
            <a:ext cx="1593000" cy="3075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BigQuery</a:t>
            </a:r>
            <a:endParaRPr sz="1200"/>
          </a:p>
        </p:txBody>
      </p:sp>
      <p:sp>
        <p:nvSpPr>
          <p:cNvPr id="123" name="Google Shape;123;p22"/>
          <p:cNvSpPr/>
          <p:nvPr/>
        </p:nvSpPr>
        <p:spPr>
          <a:xfrm>
            <a:off x="5574025" y="3051696"/>
            <a:ext cx="1593000" cy="3075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Spanner</a:t>
            </a:r>
            <a:endParaRPr sz="1200"/>
          </a:p>
        </p:txBody>
      </p:sp>
      <p:sp>
        <p:nvSpPr>
          <p:cNvPr id="124" name="Google Shape;124;p22"/>
          <p:cNvSpPr/>
          <p:nvPr/>
        </p:nvSpPr>
        <p:spPr>
          <a:xfrm>
            <a:off x="5574025" y="3502388"/>
            <a:ext cx="1593000" cy="3075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Other Engines</a:t>
            </a:r>
            <a:endParaRPr sz="1200"/>
          </a:p>
        </p:txBody>
      </p:sp>
      <p:sp>
        <p:nvSpPr>
          <p:cNvPr id="125" name="Google Shape;125;p22"/>
          <p:cNvSpPr/>
          <p:nvPr/>
        </p:nvSpPr>
        <p:spPr>
          <a:xfrm>
            <a:off x="7772475" y="2525075"/>
            <a:ext cx="1096800" cy="5964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SQL Function Library</a:t>
            </a:r>
            <a:endParaRPr sz="1200"/>
          </a:p>
        </p:txBody>
      </p:sp>
      <p:cxnSp>
        <p:nvCxnSpPr>
          <p:cNvPr id="126" name="Google Shape;126;p22"/>
          <p:cNvCxnSpPr>
            <a:stCxn id="121" idx="3"/>
            <a:endCxn id="125" idx="1"/>
          </p:cNvCxnSpPr>
          <p:nvPr/>
        </p:nvCxnSpPr>
        <p:spPr>
          <a:xfrm>
            <a:off x="7167025" y="2079902"/>
            <a:ext cx="605400" cy="743400"/>
          </a:xfrm>
          <a:prstGeom prst="straightConnector1">
            <a:avLst/>
          </a:prstGeom>
          <a:noFill/>
          <a:ln cap="flat" cmpd="sng" w="9525">
            <a:solidFill>
              <a:schemeClr val="dk2"/>
            </a:solidFill>
            <a:prstDash val="dash"/>
            <a:round/>
            <a:headEnd len="med" w="med" type="none"/>
            <a:tailEnd len="med" w="med" type="triangle"/>
          </a:ln>
        </p:spPr>
      </p:cxnSp>
      <p:cxnSp>
        <p:nvCxnSpPr>
          <p:cNvPr id="127" name="Google Shape;127;p22"/>
          <p:cNvCxnSpPr>
            <a:stCxn id="117" idx="3"/>
            <a:endCxn id="128" idx="0"/>
          </p:cNvCxnSpPr>
          <p:nvPr/>
        </p:nvCxnSpPr>
        <p:spPr>
          <a:xfrm>
            <a:off x="2146000" y="1724119"/>
            <a:ext cx="1407600" cy="751800"/>
          </a:xfrm>
          <a:prstGeom prst="bentConnector2">
            <a:avLst/>
          </a:prstGeom>
          <a:noFill/>
          <a:ln cap="flat" cmpd="sng" w="9525">
            <a:solidFill>
              <a:schemeClr val="dk2"/>
            </a:solidFill>
            <a:prstDash val="dash"/>
            <a:round/>
            <a:headEnd len="med" w="med" type="stealth"/>
            <a:tailEnd len="med" w="med" type="none"/>
          </a:ln>
        </p:spPr>
      </p:cxnSp>
      <p:cxnSp>
        <p:nvCxnSpPr>
          <p:cNvPr id="129" name="Google Shape;129;p22"/>
          <p:cNvCxnSpPr>
            <a:stCxn id="119" idx="3"/>
            <a:endCxn id="120" idx="1"/>
          </p:cNvCxnSpPr>
          <p:nvPr/>
        </p:nvCxnSpPr>
        <p:spPr>
          <a:xfrm>
            <a:off x="3137563" y="2768381"/>
            <a:ext cx="817800" cy="0"/>
          </a:xfrm>
          <a:prstGeom prst="straightConnector1">
            <a:avLst/>
          </a:prstGeom>
          <a:noFill/>
          <a:ln cap="flat" cmpd="sng" w="19050">
            <a:solidFill>
              <a:schemeClr val="dk2"/>
            </a:solidFill>
            <a:prstDash val="solid"/>
            <a:round/>
            <a:headEnd len="med" w="med" type="none"/>
            <a:tailEnd len="med" w="med" type="triangle"/>
          </a:ln>
        </p:spPr>
      </p:cxnSp>
      <p:cxnSp>
        <p:nvCxnSpPr>
          <p:cNvPr id="130" name="Google Shape;130;p22"/>
          <p:cNvCxnSpPr>
            <a:endCxn id="119" idx="1"/>
          </p:cNvCxnSpPr>
          <p:nvPr/>
        </p:nvCxnSpPr>
        <p:spPr>
          <a:xfrm>
            <a:off x="1229863" y="2768381"/>
            <a:ext cx="610800" cy="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22"/>
          <p:cNvCxnSpPr>
            <a:stCxn id="120" idx="3"/>
            <a:endCxn id="121" idx="1"/>
          </p:cNvCxnSpPr>
          <p:nvPr/>
        </p:nvCxnSpPr>
        <p:spPr>
          <a:xfrm flipH="1" rot="10800000">
            <a:off x="5052250" y="2079881"/>
            <a:ext cx="521700" cy="688500"/>
          </a:xfrm>
          <a:prstGeom prst="straightConnector1">
            <a:avLst/>
          </a:prstGeom>
          <a:noFill/>
          <a:ln cap="flat" cmpd="sng" w="19050">
            <a:solidFill>
              <a:schemeClr val="dk2"/>
            </a:solidFill>
            <a:prstDash val="solid"/>
            <a:round/>
            <a:headEnd len="med" w="med" type="none"/>
            <a:tailEnd len="med" w="med" type="triangle"/>
          </a:ln>
        </p:spPr>
      </p:cxnSp>
      <p:cxnSp>
        <p:nvCxnSpPr>
          <p:cNvPr id="132" name="Google Shape;132;p22"/>
          <p:cNvCxnSpPr>
            <a:stCxn id="120" idx="3"/>
            <a:endCxn id="122" idx="1"/>
          </p:cNvCxnSpPr>
          <p:nvPr/>
        </p:nvCxnSpPr>
        <p:spPr>
          <a:xfrm flipH="1" rot="10800000">
            <a:off x="5052250" y="2754881"/>
            <a:ext cx="521700" cy="1350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22"/>
          <p:cNvCxnSpPr>
            <a:stCxn id="120" idx="3"/>
            <a:endCxn id="123" idx="1"/>
          </p:cNvCxnSpPr>
          <p:nvPr/>
        </p:nvCxnSpPr>
        <p:spPr>
          <a:xfrm>
            <a:off x="5052250" y="2768381"/>
            <a:ext cx="521700" cy="437100"/>
          </a:xfrm>
          <a:prstGeom prst="straightConnector1">
            <a:avLst/>
          </a:prstGeom>
          <a:noFill/>
          <a:ln cap="flat" cmpd="sng" w="19050">
            <a:solidFill>
              <a:schemeClr val="dk2"/>
            </a:solidFill>
            <a:prstDash val="solid"/>
            <a:round/>
            <a:headEnd len="med" w="med" type="none"/>
            <a:tailEnd len="med" w="med" type="triangle"/>
          </a:ln>
        </p:spPr>
      </p:cxnSp>
      <p:cxnSp>
        <p:nvCxnSpPr>
          <p:cNvPr id="134" name="Google Shape;134;p22"/>
          <p:cNvCxnSpPr>
            <a:stCxn id="120" idx="3"/>
            <a:endCxn id="124" idx="1"/>
          </p:cNvCxnSpPr>
          <p:nvPr/>
        </p:nvCxnSpPr>
        <p:spPr>
          <a:xfrm>
            <a:off x="5052250" y="2768381"/>
            <a:ext cx="521700" cy="887700"/>
          </a:xfrm>
          <a:prstGeom prst="straightConnector1">
            <a:avLst/>
          </a:prstGeom>
          <a:noFill/>
          <a:ln cap="flat" cmpd="sng" w="19050">
            <a:solidFill>
              <a:schemeClr val="dk2"/>
            </a:solidFill>
            <a:prstDash val="solid"/>
            <a:round/>
            <a:headEnd len="med" w="med" type="none"/>
            <a:tailEnd len="med" w="med" type="triangle"/>
          </a:ln>
        </p:spPr>
      </p:cxnSp>
      <p:cxnSp>
        <p:nvCxnSpPr>
          <p:cNvPr id="135" name="Google Shape;135;p22"/>
          <p:cNvCxnSpPr>
            <a:stCxn id="122" idx="3"/>
            <a:endCxn id="125" idx="1"/>
          </p:cNvCxnSpPr>
          <p:nvPr/>
        </p:nvCxnSpPr>
        <p:spPr>
          <a:xfrm>
            <a:off x="7167025" y="2754755"/>
            <a:ext cx="605400" cy="68400"/>
          </a:xfrm>
          <a:prstGeom prst="straightConnector1">
            <a:avLst/>
          </a:prstGeom>
          <a:noFill/>
          <a:ln cap="flat" cmpd="sng" w="9525">
            <a:solidFill>
              <a:schemeClr val="dk2"/>
            </a:solidFill>
            <a:prstDash val="dash"/>
            <a:round/>
            <a:headEnd len="med" w="med" type="none"/>
            <a:tailEnd len="med" w="med" type="triangle"/>
          </a:ln>
        </p:spPr>
      </p:cxnSp>
      <p:cxnSp>
        <p:nvCxnSpPr>
          <p:cNvPr id="136" name="Google Shape;136;p22"/>
          <p:cNvCxnSpPr>
            <a:stCxn id="123" idx="3"/>
            <a:endCxn id="125" idx="1"/>
          </p:cNvCxnSpPr>
          <p:nvPr/>
        </p:nvCxnSpPr>
        <p:spPr>
          <a:xfrm flipH="1" rot="10800000">
            <a:off x="7167025" y="2823246"/>
            <a:ext cx="605400" cy="382200"/>
          </a:xfrm>
          <a:prstGeom prst="straightConnector1">
            <a:avLst/>
          </a:prstGeom>
          <a:noFill/>
          <a:ln cap="flat" cmpd="sng" w="9525">
            <a:solidFill>
              <a:schemeClr val="dk2"/>
            </a:solidFill>
            <a:prstDash val="dash"/>
            <a:round/>
            <a:headEnd len="med" w="med" type="none"/>
            <a:tailEnd len="med" w="med" type="triangle"/>
          </a:ln>
        </p:spPr>
      </p:cxnSp>
      <p:cxnSp>
        <p:nvCxnSpPr>
          <p:cNvPr id="137" name="Google Shape;137;p22"/>
          <p:cNvCxnSpPr>
            <a:stCxn id="124" idx="3"/>
            <a:endCxn id="125" idx="1"/>
          </p:cNvCxnSpPr>
          <p:nvPr/>
        </p:nvCxnSpPr>
        <p:spPr>
          <a:xfrm flipH="1" rot="10800000">
            <a:off x="7167025" y="2823338"/>
            <a:ext cx="605400" cy="832800"/>
          </a:xfrm>
          <a:prstGeom prst="straightConnector1">
            <a:avLst/>
          </a:prstGeom>
          <a:noFill/>
          <a:ln cap="flat" cmpd="sng" w="9525">
            <a:solidFill>
              <a:schemeClr val="dk2"/>
            </a:solidFill>
            <a:prstDash val="dash"/>
            <a:round/>
            <a:headEnd len="med" w="med" type="none"/>
            <a:tailEnd len="med" w="med" type="triangle"/>
          </a:ln>
        </p:spPr>
      </p:cxnSp>
      <p:sp>
        <p:nvSpPr>
          <p:cNvPr id="128" name="Google Shape;128;p22"/>
          <p:cNvSpPr txBox="1"/>
          <p:nvPr/>
        </p:nvSpPr>
        <p:spPr>
          <a:xfrm>
            <a:off x="3088800" y="2475788"/>
            <a:ext cx="929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Resolver</a:t>
            </a:r>
            <a:endParaRPr sz="1200"/>
          </a:p>
          <a:p>
            <a:pPr indent="0" lvl="0" marL="0" rtl="0" algn="l">
              <a:spcBef>
                <a:spcPts val="0"/>
              </a:spcBef>
              <a:spcAft>
                <a:spcPts val="0"/>
              </a:spcAft>
              <a:buNone/>
            </a:pPr>
            <a:r>
              <a:t/>
            </a:r>
            <a:endParaRPr/>
          </a:p>
        </p:txBody>
      </p:sp>
      <p:sp>
        <p:nvSpPr>
          <p:cNvPr id="138" name="Google Shape;138;p22"/>
          <p:cNvSpPr/>
          <p:nvPr/>
        </p:nvSpPr>
        <p:spPr>
          <a:xfrm>
            <a:off x="781725" y="3734231"/>
            <a:ext cx="2375100" cy="688500"/>
          </a:xfrm>
          <a:prstGeom prst="rect">
            <a:avLst/>
          </a:prstGeom>
          <a:solidFill>
            <a:srgbClr val="FFFFFF"/>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1095925" y="3979238"/>
            <a:ext cx="467400" cy="1650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1095925" y="3814313"/>
            <a:ext cx="467400" cy="1650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1095925" y="4144163"/>
            <a:ext cx="467400" cy="1650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nvSpPr>
        <p:spPr>
          <a:xfrm>
            <a:off x="1516175" y="3691412"/>
            <a:ext cx="2012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Input</a:t>
            </a:r>
            <a:endParaRPr sz="1200"/>
          </a:p>
          <a:p>
            <a:pPr indent="0" lvl="0" marL="0" rtl="0" algn="l">
              <a:spcBef>
                <a:spcPts val="0"/>
              </a:spcBef>
              <a:spcAft>
                <a:spcPts val="0"/>
              </a:spcAft>
              <a:buNone/>
            </a:pPr>
            <a:r>
              <a:rPr lang="en" sz="1200"/>
              <a:t>GoogleSQL</a:t>
            </a:r>
            <a:endParaRPr sz="1200"/>
          </a:p>
          <a:p>
            <a:pPr indent="0" lvl="0" marL="0" rtl="0" algn="l">
              <a:spcBef>
                <a:spcPts val="0"/>
              </a:spcBef>
              <a:spcAft>
                <a:spcPts val="0"/>
              </a:spcAft>
              <a:buNone/>
            </a:pPr>
            <a:r>
              <a:rPr lang="en" sz="1200"/>
              <a:t>Query Engine</a:t>
            </a:r>
            <a:endParaRPr sz="1200"/>
          </a:p>
          <a:p>
            <a:pPr indent="0" lvl="0" marL="0" rtl="0" algn="l">
              <a:spcBef>
                <a:spcPts val="0"/>
              </a:spcBef>
              <a:spcAft>
                <a:spcPts val="0"/>
              </a:spcAft>
              <a:buNone/>
            </a:pPr>
            <a:r>
              <a:t/>
            </a:r>
            <a:endParaRPr/>
          </a:p>
        </p:txBody>
      </p:sp>
      <p:sp>
        <p:nvSpPr>
          <p:cNvPr id="143" name="Google Shape;143;p22"/>
          <p:cNvSpPr/>
          <p:nvPr/>
        </p:nvSpPr>
        <p:spPr>
          <a:xfrm>
            <a:off x="7772425" y="3121452"/>
            <a:ext cx="1096800" cy="615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Engine-</a:t>
            </a:r>
            <a:endParaRPr sz="1200"/>
          </a:p>
          <a:p>
            <a:pPr indent="0" lvl="0" marL="0" rtl="0" algn="l">
              <a:spcBef>
                <a:spcPts val="0"/>
              </a:spcBef>
              <a:spcAft>
                <a:spcPts val="0"/>
              </a:spcAft>
              <a:buNone/>
            </a:pPr>
            <a:r>
              <a:rPr lang="en" sz="1200"/>
              <a:t>specific Functions</a:t>
            </a:r>
            <a:endParaRPr sz="1200"/>
          </a:p>
        </p:txBody>
      </p:sp>
      <p:sp>
        <p:nvSpPr>
          <p:cNvPr id="144" name="Google Shape;144;p22"/>
          <p:cNvSpPr/>
          <p:nvPr/>
        </p:nvSpPr>
        <p:spPr>
          <a:xfrm>
            <a:off x="1049200" y="1480819"/>
            <a:ext cx="1096800" cy="48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Catalog</a:t>
            </a:r>
            <a:endParaRPr i="1"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ogle">
  <a:themeElements>
    <a:clrScheme name="Google">
      <a:dk1>
        <a:srgbClr val="333336"/>
      </a:dk1>
      <a:lt1>
        <a:srgbClr val="FFFFFF"/>
      </a:lt1>
      <a:dk2>
        <a:srgbClr val="5F6165"/>
      </a:dk2>
      <a:lt2>
        <a:srgbClr val="9EA0A4"/>
      </a:lt2>
      <a:accent1>
        <a:srgbClr val="3369E8"/>
      </a:accent1>
      <a:accent2>
        <a:srgbClr val="009925"/>
      </a:accent2>
      <a:accent3>
        <a:srgbClr val="EEB211"/>
      </a:accent3>
      <a:accent4>
        <a:srgbClr val="D50F25"/>
      </a:accent4>
      <a:accent5>
        <a:srgbClr val="DBDBDD"/>
      </a:accent5>
      <a:accent6>
        <a:srgbClr val="DBDBDD"/>
      </a:accent6>
      <a:hlink>
        <a:srgbClr val="1368F1"/>
      </a:hlink>
      <a:folHlink>
        <a:srgbClr val="FF14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