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5.xml" ContentType="application/vnd.openxmlformats-officedocument.presentationml.notesSlide+xml"/>
  <Override PartName="/ppt/tags/tag1.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368" r:id="rId3"/>
    <p:sldId id="1180" r:id="rId4"/>
    <p:sldId id="257" r:id="rId5"/>
    <p:sldId id="259" r:id="rId6"/>
    <p:sldId id="258" r:id="rId7"/>
    <p:sldId id="280" r:id="rId8"/>
    <p:sldId id="352" r:id="rId9"/>
    <p:sldId id="293" r:id="rId10"/>
    <p:sldId id="284" r:id="rId11"/>
    <p:sldId id="354" r:id="rId12"/>
    <p:sldId id="260" r:id="rId13"/>
    <p:sldId id="263" r:id="rId14"/>
    <p:sldId id="1116" r:id="rId15"/>
    <p:sldId id="271" r:id="rId16"/>
    <p:sldId id="1174" r:id="rId17"/>
    <p:sldId id="261" r:id="rId18"/>
    <p:sldId id="264" r:id="rId19"/>
    <p:sldId id="1176" r:id="rId20"/>
    <p:sldId id="289" r:id="rId21"/>
    <p:sldId id="269" r:id="rId22"/>
    <p:sldId id="365" r:id="rId23"/>
    <p:sldId id="262" r:id="rId24"/>
    <p:sldId id="367" r:id="rId25"/>
    <p:sldId id="1177" r:id="rId26"/>
    <p:sldId id="1175" r:id="rId27"/>
    <p:sldId id="1178"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CC5E61A-AB18-1E2B-B84A-D465794E918C}" v="462" dt="2022-08-24T23:53:43.771"/>
    <p1510:client id="{256F9D3B-3618-4503-8A9B-2D4D9229DD51}" v="3253" dt="2022-08-25T22:36:47.11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3" autoAdjust="0"/>
    <p:restoredTop sz="94660"/>
  </p:normalViewPr>
  <p:slideViewPr>
    <p:cSldViewPr snapToGrid="0">
      <p:cViewPr varScale="1">
        <p:scale>
          <a:sx n="125" d="100"/>
          <a:sy n="125" d="100"/>
        </p:scale>
        <p:origin x="432"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nathan Goldstein" userId="5c6b2e02-97a2-4841-aca9-7d9bb18cc41a" providerId="ADAL" clId="{256F9D3B-3618-4503-8A9B-2D4D9229DD51}"/>
    <pc:docChg chg="undo custSel addSld delSld modSld sldOrd modShowInfo">
      <pc:chgData name="Jonathan Goldstein" userId="5c6b2e02-97a2-4841-aca9-7d9bb18cc41a" providerId="ADAL" clId="{256F9D3B-3618-4503-8A9B-2D4D9229DD51}" dt="2022-08-25T22:41:50.514" v="1980" actId="255"/>
      <pc:docMkLst>
        <pc:docMk/>
      </pc:docMkLst>
      <pc:sldChg chg="addSp delSp modSp mod addAnim delAnim modAnim">
        <pc:chgData name="Jonathan Goldstein" userId="5c6b2e02-97a2-4841-aca9-7d9bb18cc41a" providerId="ADAL" clId="{256F9D3B-3618-4503-8A9B-2D4D9229DD51}" dt="2022-08-25T20:37:10.324" v="1446" actId="1076"/>
        <pc:sldMkLst>
          <pc:docMk/>
          <pc:sldMk cId="3428874464" sldId="257"/>
        </pc:sldMkLst>
        <pc:spChg chg="del mod">
          <ac:chgData name="Jonathan Goldstein" userId="5c6b2e02-97a2-4841-aca9-7d9bb18cc41a" providerId="ADAL" clId="{256F9D3B-3618-4503-8A9B-2D4D9229DD51}" dt="2022-08-25T20:31:20.772" v="1212"/>
          <ac:spMkLst>
            <pc:docMk/>
            <pc:sldMk cId="3428874464" sldId="257"/>
            <ac:spMk id="3" creationId="{3BCBD77C-758B-14A6-F2EA-99D4CD9BBD71}"/>
          </ac:spMkLst>
        </pc:spChg>
        <pc:spChg chg="mod">
          <ac:chgData name="Jonathan Goldstein" userId="5c6b2e02-97a2-4841-aca9-7d9bb18cc41a" providerId="ADAL" clId="{256F9D3B-3618-4503-8A9B-2D4D9229DD51}" dt="2022-08-25T20:33:42.807" v="1375" actId="1076"/>
          <ac:spMkLst>
            <pc:docMk/>
            <pc:sldMk cId="3428874464" sldId="257"/>
            <ac:spMk id="7" creationId="{0EBAEBE9-5E33-DE07-E06E-5806FEE64F6B}"/>
          </ac:spMkLst>
        </pc:spChg>
        <pc:spChg chg="mod topLvl">
          <ac:chgData name="Jonathan Goldstein" userId="5c6b2e02-97a2-4841-aca9-7d9bb18cc41a" providerId="ADAL" clId="{256F9D3B-3618-4503-8A9B-2D4D9229DD51}" dt="2022-08-25T20:37:10.324" v="1446" actId="1076"/>
          <ac:spMkLst>
            <pc:docMk/>
            <pc:sldMk cId="3428874464" sldId="257"/>
            <ac:spMk id="10" creationId="{CEB7CEF8-C28C-618D-3A02-C4BA0C32056A}"/>
          </ac:spMkLst>
        </pc:spChg>
        <pc:spChg chg="mod topLvl">
          <ac:chgData name="Jonathan Goldstein" userId="5c6b2e02-97a2-4841-aca9-7d9bb18cc41a" providerId="ADAL" clId="{256F9D3B-3618-4503-8A9B-2D4D9229DD51}" dt="2022-08-25T20:37:10.324" v="1446" actId="1076"/>
          <ac:spMkLst>
            <pc:docMk/>
            <pc:sldMk cId="3428874464" sldId="257"/>
            <ac:spMk id="12" creationId="{E5548206-E8F2-7F98-ACFC-478F99BA68E6}"/>
          </ac:spMkLst>
        </pc:spChg>
        <pc:spChg chg="mod topLvl">
          <ac:chgData name="Jonathan Goldstein" userId="5c6b2e02-97a2-4841-aca9-7d9bb18cc41a" providerId="ADAL" clId="{256F9D3B-3618-4503-8A9B-2D4D9229DD51}" dt="2022-08-25T20:37:10.324" v="1446" actId="1076"/>
          <ac:spMkLst>
            <pc:docMk/>
            <pc:sldMk cId="3428874464" sldId="257"/>
            <ac:spMk id="15" creationId="{581D1DA6-6C2E-6AF9-F983-9DF501E6D55B}"/>
          </ac:spMkLst>
        </pc:spChg>
        <pc:spChg chg="mod topLvl">
          <ac:chgData name="Jonathan Goldstein" userId="5c6b2e02-97a2-4841-aca9-7d9bb18cc41a" providerId="ADAL" clId="{256F9D3B-3618-4503-8A9B-2D4D9229DD51}" dt="2022-08-25T20:37:10.324" v="1446" actId="1076"/>
          <ac:spMkLst>
            <pc:docMk/>
            <pc:sldMk cId="3428874464" sldId="257"/>
            <ac:spMk id="17" creationId="{81C4C999-C9B3-62A9-F6C2-965BF90C3ADD}"/>
          </ac:spMkLst>
        </pc:spChg>
        <pc:grpChg chg="mod topLvl">
          <ac:chgData name="Jonathan Goldstein" userId="5c6b2e02-97a2-4841-aca9-7d9bb18cc41a" providerId="ADAL" clId="{256F9D3B-3618-4503-8A9B-2D4D9229DD51}" dt="2022-08-25T20:37:10.324" v="1446" actId="1076"/>
          <ac:grpSpMkLst>
            <pc:docMk/>
            <pc:sldMk cId="3428874464" sldId="257"/>
            <ac:grpSpMk id="4" creationId="{A9D2DF64-256E-BBFB-D9F8-79439FD66077}"/>
          </ac:grpSpMkLst>
        </pc:grpChg>
        <pc:grpChg chg="add del mod">
          <ac:chgData name="Jonathan Goldstein" userId="5c6b2e02-97a2-4841-aca9-7d9bb18cc41a" providerId="ADAL" clId="{256F9D3B-3618-4503-8A9B-2D4D9229DD51}" dt="2022-08-25T20:36:52.936" v="1445" actId="164"/>
          <ac:grpSpMkLst>
            <pc:docMk/>
            <pc:sldMk cId="3428874464" sldId="257"/>
            <ac:grpSpMk id="9" creationId="{5A26FD7D-9626-00C3-2965-10C29839B187}"/>
          </ac:grpSpMkLst>
        </pc:grpChg>
        <pc:picChg chg="mod topLvl">
          <ac:chgData name="Jonathan Goldstein" userId="5c6b2e02-97a2-4841-aca9-7d9bb18cc41a" providerId="ADAL" clId="{256F9D3B-3618-4503-8A9B-2D4D9229DD51}" dt="2022-08-25T20:37:10.324" v="1446" actId="1076"/>
          <ac:picMkLst>
            <pc:docMk/>
            <pc:sldMk cId="3428874464" sldId="257"/>
            <ac:picMk id="5" creationId="{78A25607-F2B5-FFBE-BD65-635472E8BFDF}"/>
          </ac:picMkLst>
        </pc:picChg>
      </pc:sldChg>
      <pc:sldChg chg="modSp modAnim">
        <pc:chgData name="Jonathan Goldstein" userId="5c6b2e02-97a2-4841-aca9-7d9bb18cc41a" providerId="ADAL" clId="{256F9D3B-3618-4503-8A9B-2D4D9229DD51}" dt="2022-08-25T20:02:30.884" v="1022" actId="20577"/>
        <pc:sldMkLst>
          <pc:docMk/>
          <pc:sldMk cId="2754066220" sldId="258"/>
        </pc:sldMkLst>
        <pc:spChg chg="mod">
          <ac:chgData name="Jonathan Goldstein" userId="5c6b2e02-97a2-4841-aca9-7d9bb18cc41a" providerId="ADAL" clId="{256F9D3B-3618-4503-8A9B-2D4D9229DD51}" dt="2022-08-25T20:02:30.884" v="1022" actId="20577"/>
          <ac:spMkLst>
            <pc:docMk/>
            <pc:sldMk cId="2754066220" sldId="258"/>
            <ac:spMk id="3" creationId="{194D5502-FB1A-77B1-174F-EBA955710C58}"/>
          </ac:spMkLst>
        </pc:spChg>
      </pc:sldChg>
      <pc:sldChg chg="modSp mod">
        <pc:chgData name="Jonathan Goldstein" userId="5c6b2e02-97a2-4841-aca9-7d9bb18cc41a" providerId="ADAL" clId="{256F9D3B-3618-4503-8A9B-2D4D9229DD51}" dt="2022-08-25T22:41:50.514" v="1980" actId="255"/>
        <pc:sldMkLst>
          <pc:docMk/>
          <pc:sldMk cId="2456681348" sldId="259"/>
        </pc:sldMkLst>
        <pc:spChg chg="mod">
          <ac:chgData name="Jonathan Goldstein" userId="5c6b2e02-97a2-4841-aca9-7d9bb18cc41a" providerId="ADAL" clId="{256F9D3B-3618-4503-8A9B-2D4D9229DD51}" dt="2022-08-25T22:41:50.514" v="1980" actId="255"/>
          <ac:spMkLst>
            <pc:docMk/>
            <pc:sldMk cId="2456681348" sldId="259"/>
            <ac:spMk id="2" creationId="{2E0FCFBB-8C8A-8ED7-DEC8-B69484451A84}"/>
          </ac:spMkLst>
        </pc:spChg>
      </pc:sldChg>
      <pc:sldChg chg="modSp mod">
        <pc:chgData name="Jonathan Goldstein" userId="5c6b2e02-97a2-4841-aca9-7d9bb18cc41a" providerId="ADAL" clId="{256F9D3B-3618-4503-8A9B-2D4D9229DD51}" dt="2022-08-25T22:41:15.538" v="1977" actId="404"/>
        <pc:sldMkLst>
          <pc:docMk/>
          <pc:sldMk cId="3270989203" sldId="260"/>
        </pc:sldMkLst>
        <pc:spChg chg="mod">
          <ac:chgData name="Jonathan Goldstein" userId="5c6b2e02-97a2-4841-aca9-7d9bb18cc41a" providerId="ADAL" clId="{256F9D3B-3618-4503-8A9B-2D4D9229DD51}" dt="2022-08-25T22:41:15.538" v="1977" actId="404"/>
          <ac:spMkLst>
            <pc:docMk/>
            <pc:sldMk cId="3270989203" sldId="260"/>
            <ac:spMk id="2" creationId="{2E0FCFBB-8C8A-8ED7-DEC8-B69484451A84}"/>
          </ac:spMkLst>
        </pc:spChg>
      </pc:sldChg>
      <pc:sldChg chg="modSp mod">
        <pc:chgData name="Jonathan Goldstein" userId="5c6b2e02-97a2-4841-aca9-7d9bb18cc41a" providerId="ADAL" clId="{256F9D3B-3618-4503-8A9B-2D4D9229DD51}" dt="2022-08-25T20:03:36.902" v="1050" actId="404"/>
        <pc:sldMkLst>
          <pc:docMk/>
          <pc:sldMk cId="1158465056" sldId="261"/>
        </pc:sldMkLst>
        <pc:spChg chg="mod">
          <ac:chgData name="Jonathan Goldstein" userId="5c6b2e02-97a2-4841-aca9-7d9bb18cc41a" providerId="ADAL" clId="{256F9D3B-3618-4503-8A9B-2D4D9229DD51}" dt="2022-08-25T20:03:36.902" v="1050" actId="404"/>
          <ac:spMkLst>
            <pc:docMk/>
            <pc:sldMk cId="1158465056" sldId="261"/>
            <ac:spMk id="2" creationId="{2E0FCFBB-8C8A-8ED7-DEC8-B69484451A84}"/>
          </ac:spMkLst>
        </pc:spChg>
      </pc:sldChg>
      <pc:sldChg chg="modAnim">
        <pc:chgData name="Jonathan Goldstein" userId="5c6b2e02-97a2-4841-aca9-7d9bb18cc41a" providerId="ADAL" clId="{256F9D3B-3618-4503-8A9B-2D4D9229DD51}" dt="2022-08-25T19:14:25.268" v="715"/>
        <pc:sldMkLst>
          <pc:docMk/>
          <pc:sldMk cId="1121722308" sldId="263"/>
        </pc:sldMkLst>
      </pc:sldChg>
      <pc:sldChg chg="modSp mod modAnim">
        <pc:chgData name="Jonathan Goldstein" userId="5c6b2e02-97a2-4841-aca9-7d9bb18cc41a" providerId="ADAL" clId="{256F9D3B-3618-4503-8A9B-2D4D9229DD51}" dt="2022-08-25T20:44:56.343" v="1484" actId="15"/>
        <pc:sldMkLst>
          <pc:docMk/>
          <pc:sldMk cId="3162853573" sldId="264"/>
        </pc:sldMkLst>
        <pc:spChg chg="mod">
          <ac:chgData name="Jonathan Goldstein" userId="5c6b2e02-97a2-4841-aca9-7d9bb18cc41a" providerId="ADAL" clId="{256F9D3B-3618-4503-8A9B-2D4D9229DD51}" dt="2022-08-25T20:44:56.343" v="1484" actId="15"/>
          <ac:spMkLst>
            <pc:docMk/>
            <pc:sldMk cId="3162853573" sldId="264"/>
            <ac:spMk id="3" creationId="{194D5502-FB1A-77B1-174F-EBA955710C58}"/>
          </ac:spMkLst>
        </pc:spChg>
      </pc:sldChg>
      <pc:sldChg chg="addSp delSp modSp add mod modAnim">
        <pc:chgData name="Jonathan Goldstein" userId="5c6b2e02-97a2-4841-aca9-7d9bb18cc41a" providerId="ADAL" clId="{256F9D3B-3618-4503-8A9B-2D4D9229DD51}" dt="2022-08-25T21:07:24.236" v="1950" actId="20577"/>
        <pc:sldMkLst>
          <pc:docMk/>
          <pc:sldMk cId="3684283788" sldId="269"/>
        </pc:sldMkLst>
        <pc:spChg chg="mod">
          <ac:chgData name="Jonathan Goldstein" userId="5c6b2e02-97a2-4841-aca9-7d9bb18cc41a" providerId="ADAL" clId="{256F9D3B-3618-4503-8A9B-2D4D9229DD51}" dt="2022-08-25T18:53:17.860" v="134" actId="20577"/>
          <ac:spMkLst>
            <pc:docMk/>
            <pc:sldMk cId="3684283788" sldId="269"/>
            <ac:spMk id="2" creationId="{00000000-0000-0000-0000-000000000000}"/>
          </ac:spMkLst>
        </pc:spChg>
        <pc:spChg chg="add mod">
          <ac:chgData name="Jonathan Goldstein" userId="5c6b2e02-97a2-4841-aca9-7d9bb18cc41a" providerId="ADAL" clId="{256F9D3B-3618-4503-8A9B-2D4D9229DD51}" dt="2022-08-25T21:07:24.236" v="1950" actId="20577"/>
          <ac:spMkLst>
            <pc:docMk/>
            <pc:sldMk cId="3684283788" sldId="269"/>
            <ac:spMk id="7" creationId="{8E44DCB6-6F14-7E9C-3CF9-F393BA91BACF}"/>
          </ac:spMkLst>
        </pc:spChg>
        <pc:graphicFrameChg chg="del">
          <ac:chgData name="Jonathan Goldstein" userId="5c6b2e02-97a2-4841-aca9-7d9bb18cc41a" providerId="ADAL" clId="{256F9D3B-3618-4503-8A9B-2D4D9229DD51}" dt="2022-08-25T18:47:09.504" v="94" actId="478"/>
          <ac:graphicFrameMkLst>
            <pc:docMk/>
            <pc:sldMk cId="3684283788" sldId="269"/>
            <ac:graphicFrameMk id="3" creationId="{00000000-0000-0000-0000-000000000000}"/>
          </ac:graphicFrameMkLst>
        </pc:graphicFrameChg>
        <pc:picChg chg="mod">
          <ac:chgData name="Jonathan Goldstein" userId="5c6b2e02-97a2-4841-aca9-7d9bb18cc41a" providerId="ADAL" clId="{256F9D3B-3618-4503-8A9B-2D4D9229DD51}" dt="2022-08-25T18:54:08.586" v="151" actId="1076"/>
          <ac:picMkLst>
            <pc:docMk/>
            <pc:sldMk cId="3684283788" sldId="269"/>
            <ac:picMk id="4" creationId="{DB2BE66A-E0DB-4230-ABD6-22FB29510A55}"/>
          </ac:picMkLst>
        </pc:picChg>
      </pc:sldChg>
      <pc:sldChg chg="modSp modAnim">
        <pc:chgData name="Jonathan Goldstein" userId="5c6b2e02-97a2-4841-aca9-7d9bb18cc41a" providerId="ADAL" clId="{256F9D3B-3618-4503-8A9B-2D4D9229DD51}" dt="2022-08-25T21:06:47.600" v="1948" actId="20577"/>
        <pc:sldMkLst>
          <pc:docMk/>
          <pc:sldMk cId="3264664990" sldId="271"/>
        </pc:sldMkLst>
        <pc:spChg chg="mod">
          <ac:chgData name="Jonathan Goldstein" userId="5c6b2e02-97a2-4841-aca9-7d9bb18cc41a" providerId="ADAL" clId="{256F9D3B-3618-4503-8A9B-2D4D9229DD51}" dt="2022-08-25T21:06:47.600" v="1948" actId="20577"/>
          <ac:spMkLst>
            <pc:docMk/>
            <pc:sldMk cId="3264664990" sldId="271"/>
            <ac:spMk id="3" creationId="{AAAA8B85-119A-DB0D-D036-F63146E04C61}"/>
          </ac:spMkLst>
        </pc:spChg>
      </pc:sldChg>
      <pc:sldChg chg="modSp mod ord">
        <pc:chgData name="Jonathan Goldstein" userId="5c6b2e02-97a2-4841-aca9-7d9bb18cc41a" providerId="ADAL" clId="{256F9D3B-3618-4503-8A9B-2D4D9229DD51}" dt="2022-08-25T20:05:46.881" v="1066" actId="20578"/>
        <pc:sldMkLst>
          <pc:docMk/>
          <pc:sldMk cId="3818282946" sldId="280"/>
        </pc:sldMkLst>
        <pc:spChg chg="mod">
          <ac:chgData name="Jonathan Goldstein" userId="5c6b2e02-97a2-4841-aca9-7d9bb18cc41a" providerId="ADAL" clId="{256F9D3B-3618-4503-8A9B-2D4D9229DD51}" dt="2022-08-25T20:04:59.482" v="1063" actId="20577"/>
          <ac:spMkLst>
            <pc:docMk/>
            <pc:sldMk cId="3818282946" sldId="280"/>
            <ac:spMk id="2" creationId="{00000000-0000-0000-0000-000000000000}"/>
          </ac:spMkLst>
        </pc:spChg>
      </pc:sldChg>
      <pc:sldChg chg="modSp mod modAnim">
        <pc:chgData name="Jonathan Goldstein" userId="5c6b2e02-97a2-4841-aca9-7d9bb18cc41a" providerId="ADAL" clId="{256F9D3B-3618-4503-8A9B-2D4D9229DD51}" dt="2022-08-25T22:36:47.117" v="1974" actId="20577"/>
        <pc:sldMkLst>
          <pc:docMk/>
          <pc:sldMk cId="605740487" sldId="289"/>
        </pc:sldMkLst>
        <pc:spChg chg="mod">
          <ac:chgData name="Jonathan Goldstein" userId="5c6b2e02-97a2-4841-aca9-7d9bb18cc41a" providerId="ADAL" clId="{256F9D3B-3618-4503-8A9B-2D4D9229DD51}" dt="2022-08-25T22:35:06.361" v="1962" actId="20577"/>
          <ac:spMkLst>
            <pc:docMk/>
            <pc:sldMk cId="605740487" sldId="289"/>
            <ac:spMk id="2" creationId="{2BE80341-9FBC-4518-B387-F0C53013CB7A}"/>
          </ac:spMkLst>
        </pc:spChg>
        <pc:spChg chg="mod">
          <ac:chgData name="Jonathan Goldstein" userId="5c6b2e02-97a2-4841-aca9-7d9bb18cc41a" providerId="ADAL" clId="{256F9D3B-3618-4503-8A9B-2D4D9229DD51}" dt="2022-08-25T22:36:47.117" v="1974" actId="20577"/>
          <ac:spMkLst>
            <pc:docMk/>
            <pc:sldMk cId="605740487" sldId="289"/>
            <ac:spMk id="3" creationId="{C3E31988-1CC5-489A-A3FA-B812F5A9A112}"/>
          </ac:spMkLst>
        </pc:spChg>
      </pc:sldChg>
      <pc:sldChg chg="modSp modAnim">
        <pc:chgData name="Jonathan Goldstein" userId="5c6b2e02-97a2-4841-aca9-7d9bb18cc41a" providerId="ADAL" clId="{256F9D3B-3618-4503-8A9B-2D4D9229DD51}" dt="2022-08-25T21:06:14.486" v="1947" actId="20577"/>
        <pc:sldMkLst>
          <pc:docMk/>
          <pc:sldMk cId="2458356926" sldId="352"/>
        </pc:sldMkLst>
        <pc:spChg chg="mod">
          <ac:chgData name="Jonathan Goldstein" userId="5c6b2e02-97a2-4841-aca9-7d9bb18cc41a" providerId="ADAL" clId="{256F9D3B-3618-4503-8A9B-2D4D9229DD51}" dt="2022-08-25T21:06:14.486" v="1947" actId="20577"/>
          <ac:spMkLst>
            <pc:docMk/>
            <pc:sldMk cId="2458356926" sldId="352"/>
            <ac:spMk id="6" creationId="{0E9E5145-171D-43DA-90A9-48838FEE33B7}"/>
          </ac:spMkLst>
        </pc:spChg>
      </pc:sldChg>
      <pc:sldChg chg="modSp mod">
        <pc:chgData name="Jonathan Goldstein" userId="5c6b2e02-97a2-4841-aca9-7d9bb18cc41a" providerId="ADAL" clId="{256F9D3B-3618-4503-8A9B-2D4D9229DD51}" dt="2022-08-25T18:49:37.723" v="117" actId="20577"/>
        <pc:sldMkLst>
          <pc:docMk/>
          <pc:sldMk cId="231166065" sldId="354"/>
        </pc:sldMkLst>
        <pc:spChg chg="mod">
          <ac:chgData name="Jonathan Goldstein" userId="5c6b2e02-97a2-4841-aca9-7d9bb18cc41a" providerId="ADAL" clId="{256F9D3B-3618-4503-8A9B-2D4D9229DD51}" dt="2022-08-25T18:49:37.723" v="117" actId="20577"/>
          <ac:spMkLst>
            <pc:docMk/>
            <pc:sldMk cId="231166065" sldId="354"/>
            <ac:spMk id="3" creationId="{4048804D-31FA-427D-92FB-85E10252C587}"/>
          </ac:spMkLst>
        </pc:spChg>
      </pc:sldChg>
      <pc:sldChg chg="modSp mod modAnim">
        <pc:chgData name="Jonathan Goldstein" userId="5c6b2e02-97a2-4841-aca9-7d9bb18cc41a" providerId="ADAL" clId="{256F9D3B-3618-4503-8A9B-2D4D9229DD51}" dt="2022-08-25T19:17:18.199" v="729"/>
        <pc:sldMkLst>
          <pc:docMk/>
          <pc:sldMk cId="1488627249" sldId="365"/>
        </pc:sldMkLst>
        <pc:spChg chg="mod">
          <ac:chgData name="Jonathan Goldstein" userId="5c6b2e02-97a2-4841-aca9-7d9bb18cc41a" providerId="ADAL" clId="{256F9D3B-3618-4503-8A9B-2D4D9229DD51}" dt="2022-08-25T18:58:28.760" v="164" actId="20577"/>
          <ac:spMkLst>
            <pc:docMk/>
            <pc:sldMk cId="1488627249" sldId="365"/>
            <ac:spMk id="2" creationId="{3F9632AF-19C1-421C-A4E5-518F449FB043}"/>
          </ac:spMkLst>
        </pc:spChg>
        <pc:spChg chg="mod">
          <ac:chgData name="Jonathan Goldstein" userId="5c6b2e02-97a2-4841-aca9-7d9bb18cc41a" providerId="ADAL" clId="{256F9D3B-3618-4503-8A9B-2D4D9229DD51}" dt="2022-08-25T19:09:30.484" v="696" actId="20577"/>
          <ac:spMkLst>
            <pc:docMk/>
            <pc:sldMk cId="1488627249" sldId="365"/>
            <ac:spMk id="3" creationId="{4048804D-31FA-427D-92FB-85E10252C587}"/>
          </ac:spMkLst>
        </pc:spChg>
      </pc:sldChg>
      <pc:sldChg chg="modSp modAnim">
        <pc:chgData name="Jonathan Goldstein" userId="5c6b2e02-97a2-4841-aca9-7d9bb18cc41a" providerId="ADAL" clId="{256F9D3B-3618-4503-8A9B-2D4D9229DD51}" dt="2022-08-25T21:07:37.505" v="1953" actId="20577"/>
        <pc:sldMkLst>
          <pc:docMk/>
          <pc:sldMk cId="3255702486" sldId="367"/>
        </pc:sldMkLst>
        <pc:spChg chg="mod">
          <ac:chgData name="Jonathan Goldstein" userId="5c6b2e02-97a2-4841-aca9-7d9bb18cc41a" providerId="ADAL" clId="{256F9D3B-3618-4503-8A9B-2D4D9229DD51}" dt="2022-08-25T20:50:29.880" v="1719" actId="20577"/>
          <ac:spMkLst>
            <pc:docMk/>
            <pc:sldMk cId="3255702486" sldId="367"/>
            <ac:spMk id="2" creationId="{AE5710FA-EE20-81E0-F3F2-7B211A798243}"/>
          </ac:spMkLst>
        </pc:spChg>
        <pc:spChg chg="mod">
          <ac:chgData name="Jonathan Goldstein" userId="5c6b2e02-97a2-4841-aca9-7d9bb18cc41a" providerId="ADAL" clId="{256F9D3B-3618-4503-8A9B-2D4D9229DD51}" dt="2022-08-25T21:07:37.505" v="1953" actId="20577"/>
          <ac:spMkLst>
            <pc:docMk/>
            <pc:sldMk cId="3255702486" sldId="367"/>
            <ac:spMk id="3" creationId="{81BACD58-0B28-052D-E295-D3B6B85EDB14}"/>
          </ac:spMkLst>
        </pc:spChg>
      </pc:sldChg>
      <pc:sldChg chg="modSp mod modAnim">
        <pc:chgData name="Jonathan Goldstein" userId="5c6b2e02-97a2-4841-aca9-7d9bb18cc41a" providerId="ADAL" clId="{256F9D3B-3618-4503-8A9B-2D4D9229DD51}" dt="2022-08-25T21:05:39.016" v="1945" actId="20577"/>
        <pc:sldMkLst>
          <pc:docMk/>
          <pc:sldMk cId="3560691000" sldId="368"/>
        </pc:sldMkLst>
        <pc:spChg chg="mod">
          <ac:chgData name="Jonathan Goldstein" userId="5c6b2e02-97a2-4841-aca9-7d9bb18cc41a" providerId="ADAL" clId="{256F9D3B-3618-4503-8A9B-2D4D9229DD51}" dt="2022-08-25T20:56:50.213" v="1939" actId="14100"/>
          <ac:spMkLst>
            <pc:docMk/>
            <pc:sldMk cId="3560691000" sldId="368"/>
            <ac:spMk id="2" creationId="{95AE8093-5FC2-DF97-AD81-F81316586D53}"/>
          </ac:spMkLst>
        </pc:spChg>
        <pc:spChg chg="mod">
          <ac:chgData name="Jonathan Goldstein" userId="5c6b2e02-97a2-4841-aca9-7d9bb18cc41a" providerId="ADAL" clId="{256F9D3B-3618-4503-8A9B-2D4D9229DD51}" dt="2022-08-25T21:05:39.016" v="1945" actId="20577"/>
          <ac:spMkLst>
            <pc:docMk/>
            <pc:sldMk cId="3560691000" sldId="368"/>
            <ac:spMk id="3" creationId="{636BF617-88B6-7382-AA7C-143BC2A7776F}"/>
          </ac:spMkLst>
        </pc:spChg>
      </pc:sldChg>
      <pc:sldChg chg="modAnim">
        <pc:chgData name="Jonathan Goldstein" userId="5c6b2e02-97a2-4841-aca9-7d9bb18cc41a" providerId="ADAL" clId="{256F9D3B-3618-4503-8A9B-2D4D9229DD51}" dt="2022-08-25T19:14:33.486" v="716"/>
        <pc:sldMkLst>
          <pc:docMk/>
          <pc:sldMk cId="247928457" sldId="1116"/>
        </pc:sldMkLst>
      </pc:sldChg>
      <pc:sldChg chg="modSp mod modAnim">
        <pc:chgData name="Jonathan Goldstein" userId="5c6b2e02-97a2-4841-aca9-7d9bb18cc41a" providerId="ADAL" clId="{256F9D3B-3618-4503-8A9B-2D4D9229DD51}" dt="2022-08-25T21:09:47.039" v="1959" actId="1076"/>
        <pc:sldMkLst>
          <pc:docMk/>
          <pc:sldMk cId="2680360302" sldId="1174"/>
        </pc:sldMkLst>
        <pc:spChg chg="mod">
          <ac:chgData name="Jonathan Goldstein" userId="5c6b2e02-97a2-4841-aca9-7d9bb18cc41a" providerId="ADAL" clId="{256F9D3B-3618-4503-8A9B-2D4D9229DD51}" dt="2022-08-25T21:09:47.039" v="1959" actId="1076"/>
          <ac:spMkLst>
            <pc:docMk/>
            <pc:sldMk cId="2680360302" sldId="1174"/>
            <ac:spMk id="2" creationId="{00000000-0000-0000-0000-000000000000}"/>
          </ac:spMkLst>
        </pc:spChg>
      </pc:sldChg>
      <pc:sldChg chg="modSp modAnim">
        <pc:chgData name="Jonathan Goldstein" userId="5c6b2e02-97a2-4841-aca9-7d9bb18cc41a" providerId="ADAL" clId="{256F9D3B-3618-4503-8A9B-2D4D9229DD51}" dt="2022-08-25T21:07:51.192" v="1958" actId="20577"/>
        <pc:sldMkLst>
          <pc:docMk/>
          <pc:sldMk cId="1563163208" sldId="1175"/>
        </pc:sldMkLst>
        <pc:spChg chg="mod">
          <ac:chgData name="Jonathan Goldstein" userId="5c6b2e02-97a2-4841-aca9-7d9bb18cc41a" providerId="ADAL" clId="{256F9D3B-3618-4503-8A9B-2D4D9229DD51}" dt="2022-08-25T20:50:38.242" v="1725" actId="20577"/>
          <ac:spMkLst>
            <pc:docMk/>
            <pc:sldMk cId="1563163208" sldId="1175"/>
            <ac:spMk id="2" creationId="{B66E0C5F-8797-DC31-8EE8-2472467ECC15}"/>
          </ac:spMkLst>
        </pc:spChg>
        <pc:spChg chg="mod">
          <ac:chgData name="Jonathan Goldstein" userId="5c6b2e02-97a2-4841-aca9-7d9bb18cc41a" providerId="ADAL" clId="{256F9D3B-3618-4503-8A9B-2D4D9229DD51}" dt="2022-08-25T21:07:51.192" v="1958" actId="20577"/>
          <ac:spMkLst>
            <pc:docMk/>
            <pc:sldMk cId="1563163208" sldId="1175"/>
            <ac:spMk id="3" creationId="{F2C20C35-659C-C87E-739C-4C43FC9C6F29}"/>
          </ac:spMkLst>
        </pc:spChg>
      </pc:sldChg>
      <pc:sldChg chg="modSp modAnim">
        <pc:chgData name="Jonathan Goldstein" userId="5c6b2e02-97a2-4841-aca9-7d9bb18cc41a" providerId="ADAL" clId="{256F9D3B-3618-4503-8A9B-2D4D9229DD51}" dt="2022-08-25T20:45:54.042" v="1486" actId="113"/>
        <pc:sldMkLst>
          <pc:docMk/>
          <pc:sldMk cId="2687451621" sldId="1176"/>
        </pc:sldMkLst>
        <pc:spChg chg="mod">
          <ac:chgData name="Jonathan Goldstein" userId="5c6b2e02-97a2-4841-aca9-7d9bb18cc41a" providerId="ADAL" clId="{256F9D3B-3618-4503-8A9B-2D4D9229DD51}" dt="2022-08-25T20:45:54.042" v="1486" actId="113"/>
          <ac:spMkLst>
            <pc:docMk/>
            <pc:sldMk cId="2687451621" sldId="1176"/>
            <ac:spMk id="3" creationId="{8543B35B-E537-B220-2E07-AAAAAE8540FA}"/>
          </ac:spMkLst>
        </pc:spChg>
      </pc:sldChg>
      <pc:sldChg chg="modSp modAnim">
        <pc:chgData name="Jonathan Goldstein" userId="5c6b2e02-97a2-4841-aca9-7d9bb18cc41a" providerId="ADAL" clId="{256F9D3B-3618-4503-8A9B-2D4D9229DD51}" dt="2022-08-25T21:07:46.162" v="1956" actId="20577"/>
        <pc:sldMkLst>
          <pc:docMk/>
          <pc:sldMk cId="2955709054" sldId="1177"/>
        </pc:sldMkLst>
        <pc:spChg chg="mod">
          <ac:chgData name="Jonathan Goldstein" userId="5c6b2e02-97a2-4841-aca9-7d9bb18cc41a" providerId="ADAL" clId="{256F9D3B-3618-4503-8A9B-2D4D9229DD51}" dt="2022-08-25T20:50:33.768" v="1722" actId="20577"/>
          <ac:spMkLst>
            <pc:docMk/>
            <pc:sldMk cId="2955709054" sldId="1177"/>
            <ac:spMk id="2" creationId="{5ECF7720-190A-67A7-A6AF-53684A943CBA}"/>
          </ac:spMkLst>
        </pc:spChg>
        <pc:spChg chg="mod">
          <ac:chgData name="Jonathan Goldstein" userId="5c6b2e02-97a2-4841-aca9-7d9bb18cc41a" providerId="ADAL" clId="{256F9D3B-3618-4503-8A9B-2D4D9229DD51}" dt="2022-08-25T21:07:46.162" v="1956" actId="20577"/>
          <ac:spMkLst>
            <pc:docMk/>
            <pc:sldMk cId="2955709054" sldId="1177"/>
            <ac:spMk id="3" creationId="{57F61F76-59E9-CD03-08E7-25C0FC16D0CE}"/>
          </ac:spMkLst>
        </pc:spChg>
      </pc:sldChg>
      <pc:sldChg chg="delSp modSp new mod">
        <pc:chgData name="Jonathan Goldstein" userId="5c6b2e02-97a2-4841-aca9-7d9bb18cc41a" providerId="ADAL" clId="{256F9D3B-3618-4503-8A9B-2D4D9229DD51}" dt="2022-08-25T19:21:21.341" v="853" actId="122"/>
        <pc:sldMkLst>
          <pc:docMk/>
          <pc:sldMk cId="2652173561" sldId="1178"/>
        </pc:sldMkLst>
        <pc:spChg chg="mod">
          <ac:chgData name="Jonathan Goldstein" userId="5c6b2e02-97a2-4841-aca9-7d9bb18cc41a" providerId="ADAL" clId="{256F9D3B-3618-4503-8A9B-2D4D9229DD51}" dt="2022-08-25T19:21:21.341" v="853" actId="122"/>
          <ac:spMkLst>
            <pc:docMk/>
            <pc:sldMk cId="2652173561" sldId="1178"/>
            <ac:spMk id="2" creationId="{2E95D090-F257-1DC9-DEE8-DC297FC78219}"/>
          </ac:spMkLst>
        </pc:spChg>
        <pc:spChg chg="del">
          <ac:chgData name="Jonathan Goldstein" userId="5c6b2e02-97a2-4841-aca9-7d9bb18cc41a" providerId="ADAL" clId="{256F9D3B-3618-4503-8A9B-2D4D9229DD51}" dt="2022-08-25T19:20:08.001" v="828" actId="478"/>
          <ac:spMkLst>
            <pc:docMk/>
            <pc:sldMk cId="2652173561" sldId="1178"/>
            <ac:spMk id="3" creationId="{B31F2CDC-4345-3F57-DE51-273E4C51E38E}"/>
          </ac:spMkLst>
        </pc:spChg>
      </pc:sldChg>
      <pc:sldChg chg="add del">
        <pc:chgData name="Jonathan Goldstein" userId="5c6b2e02-97a2-4841-aca9-7d9bb18cc41a" providerId="ADAL" clId="{256F9D3B-3618-4503-8A9B-2D4D9229DD51}" dt="2022-08-25T20:38:36.950" v="1477" actId="47"/>
        <pc:sldMkLst>
          <pc:docMk/>
          <pc:sldMk cId="2575548380" sldId="1179"/>
        </pc:sldMkLst>
      </pc:sldChg>
      <pc:sldChg chg="modSp new mod">
        <pc:chgData name="Jonathan Goldstein" userId="5c6b2e02-97a2-4841-aca9-7d9bb18cc41a" providerId="ADAL" clId="{256F9D3B-3618-4503-8A9B-2D4D9229DD51}" dt="2022-08-25T21:06:01.386" v="1946" actId="20577"/>
        <pc:sldMkLst>
          <pc:docMk/>
          <pc:sldMk cId="3529223220" sldId="1180"/>
        </pc:sldMkLst>
        <pc:spChg chg="mod">
          <ac:chgData name="Jonathan Goldstein" userId="5c6b2e02-97a2-4841-aca9-7d9bb18cc41a" providerId="ADAL" clId="{256F9D3B-3618-4503-8A9B-2D4D9229DD51}" dt="2022-08-25T20:33:23.865" v="1374" actId="20577"/>
          <ac:spMkLst>
            <pc:docMk/>
            <pc:sldMk cId="3529223220" sldId="1180"/>
            <ac:spMk id="2" creationId="{0CEA2118-F0B9-D0E6-3A68-F27883002793}"/>
          </ac:spMkLst>
        </pc:spChg>
        <pc:spChg chg="mod">
          <ac:chgData name="Jonathan Goldstein" userId="5c6b2e02-97a2-4841-aca9-7d9bb18cc41a" providerId="ADAL" clId="{256F9D3B-3618-4503-8A9B-2D4D9229DD51}" dt="2022-08-25T21:06:01.386" v="1946" actId="20577"/>
          <ac:spMkLst>
            <pc:docMk/>
            <pc:sldMk cId="3529223220" sldId="1180"/>
            <ac:spMk id="3" creationId="{8526625E-1274-8A7A-DA9F-9FF90CA13F98}"/>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yinali\OneDrive%20-%20Microsoft\JsonExps\tpch.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yinali\OneDrive%20-%20Microsoft\JsonExps\tpch.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yinali\OneDrive%20-%20Microsoft\JsonExps\tpch.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Sheet3!$C$2</c:f>
              <c:strCache>
                <c:ptCount val="1"/>
                <c:pt idx="0">
                  <c:v>Query Processing</c:v>
                </c:pt>
              </c:strCache>
            </c:strRef>
          </c:tx>
          <c:spPr>
            <a:solidFill>
              <a:schemeClr val="accent1"/>
            </a:solidFill>
            <a:ln>
              <a:noFill/>
            </a:ln>
            <a:effectLst/>
          </c:spPr>
          <c:invertIfNegative val="0"/>
          <c:cat>
            <c:strRef>
              <c:f>Sheet3!$B$3:$B$24</c:f>
              <c:strCache>
                <c:ptCount val="22"/>
                <c:pt idx="0">
                  <c:v>Q1</c:v>
                </c:pt>
                <c:pt idx="1">
                  <c:v>Q2</c:v>
                </c:pt>
                <c:pt idx="2">
                  <c:v>Q3</c:v>
                </c:pt>
                <c:pt idx="3">
                  <c:v>Q4</c:v>
                </c:pt>
                <c:pt idx="4">
                  <c:v>Q5</c:v>
                </c:pt>
                <c:pt idx="5">
                  <c:v>Q6</c:v>
                </c:pt>
                <c:pt idx="6">
                  <c:v>Q7</c:v>
                </c:pt>
                <c:pt idx="7">
                  <c:v>Q8</c:v>
                </c:pt>
                <c:pt idx="8">
                  <c:v>Q9</c:v>
                </c:pt>
                <c:pt idx="9">
                  <c:v>Q10</c:v>
                </c:pt>
                <c:pt idx="10">
                  <c:v>Q11</c:v>
                </c:pt>
                <c:pt idx="11">
                  <c:v>Q12</c:v>
                </c:pt>
                <c:pt idx="12">
                  <c:v>Q13</c:v>
                </c:pt>
                <c:pt idx="13">
                  <c:v>Q14</c:v>
                </c:pt>
                <c:pt idx="14">
                  <c:v>Q15</c:v>
                </c:pt>
                <c:pt idx="15">
                  <c:v>Q16</c:v>
                </c:pt>
                <c:pt idx="16">
                  <c:v>Q17</c:v>
                </c:pt>
                <c:pt idx="17">
                  <c:v>Q18</c:v>
                </c:pt>
                <c:pt idx="18">
                  <c:v>Q19</c:v>
                </c:pt>
                <c:pt idx="19">
                  <c:v>Q20</c:v>
                </c:pt>
                <c:pt idx="20">
                  <c:v>Q21</c:v>
                </c:pt>
                <c:pt idx="21">
                  <c:v>Q22</c:v>
                </c:pt>
              </c:strCache>
            </c:strRef>
          </c:cat>
          <c:val>
            <c:numRef>
              <c:f>Sheet3!$C$3:$C$24</c:f>
              <c:numCache>
                <c:formatCode>General</c:formatCode>
                <c:ptCount val="22"/>
                <c:pt idx="0">
                  <c:v>3.0470000000000002</c:v>
                </c:pt>
                <c:pt idx="1">
                  <c:v>1.37</c:v>
                </c:pt>
                <c:pt idx="2">
                  <c:v>4.5</c:v>
                </c:pt>
                <c:pt idx="3">
                  <c:v>3.42</c:v>
                </c:pt>
                <c:pt idx="4">
                  <c:v>5.9</c:v>
                </c:pt>
                <c:pt idx="5">
                  <c:v>0.8</c:v>
                </c:pt>
                <c:pt idx="6">
                  <c:v>5.0599999999999996</c:v>
                </c:pt>
                <c:pt idx="7">
                  <c:v>4</c:v>
                </c:pt>
                <c:pt idx="8">
                  <c:v>4.7</c:v>
                </c:pt>
                <c:pt idx="9">
                  <c:v>3.1</c:v>
                </c:pt>
                <c:pt idx="10">
                  <c:v>1.0620000000000001</c:v>
                </c:pt>
                <c:pt idx="11">
                  <c:v>2.63</c:v>
                </c:pt>
                <c:pt idx="12">
                  <c:v>3.32</c:v>
                </c:pt>
                <c:pt idx="13">
                  <c:v>1.23</c:v>
                </c:pt>
                <c:pt idx="14">
                  <c:v>1.75</c:v>
                </c:pt>
                <c:pt idx="15">
                  <c:v>1.05</c:v>
                </c:pt>
                <c:pt idx="16">
                  <c:v>8.6999999999999993</c:v>
                </c:pt>
                <c:pt idx="17">
                  <c:v>9</c:v>
                </c:pt>
                <c:pt idx="18">
                  <c:v>1.22</c:v>
                </c:pt>
                <c:pt idx="19">
                  <c:v>3.72</c:v>
                </c:pt>
                <c:pt idx="20">
                  <c:v>21.277999999999999</c:v>
                </c:pt>
                <c:pt idx="21">
                  <c:v>1.96</c:v>
                </c:pt>
              </c:numCache>
            </c:numRef>
          </c:val>
          <c:extLst>
            <c:ext xmlns:c16="http://schemas.microsoft.com/office/drawing/2014/chart" uri="{C3380CC4-5D6E-409C-BE32-E72D297353CC}">
              <c16:uniqueId val="{00000000-EDEA-4376-8CB0-0117D11ACB4E}"/>
            </c:ext>
          </c:extLst>
        </c:ser>
        <c:ser>
          <c:idx val="1"/>
          <c:order val="1"/>
          <c:tx>
            <c:strRef>
              <c:f>Sheet3!$D$2</c:f>
              <c:strCache>
                <c:ptCount val="1"/>
                <c:pt idx="0">
                  <c:v>Parsing</c:v>
                </c:pt>
              </c:strCache>
            </c:strRef>
          </c:tx>
          <c:spPr>
            <a:solidFill>
              <a:schemeClr val="accent2"/>
            </a:solidFill>
            <a:ln>
              <a:noFill/>
            </a:ln>
            <a:effectLst/>
          </c:spPr>
          <c:invertIfNegative val="0"/>
          <c:cat>
            <c:strRef>
              <c:f>Sheet3!$B$3:$B$24</c:f>
              <c:strCache>
                <c:ptCount val="22"/>
                <c:pt idx="0">
                  <c:v>Q1</c:v>
                </c:pt>
                <c:pt idx="1">
                  <c:v>Q2</c:v>
                </c:pt>
                <c:pt idx="2">
                  <c:v>Q3</c:v>
                </c:pt>
                <c:pt idx="3">
                  <c:v>Q4</c:v>
                </c:pt>
                <c:pt idx="4">
                  <c:v>Q5</c:v>
                </c:pt>
                <c:pt idx="5">
                  <c:v>Q6</c:v>
                </c:pt>
                <c:pt idx="6">
                  <c:v>Q7</c:v>
                </c:pt>
                <c:pt idx="7">
                  <c:v>Q8</c:v>
                </c:pt>
                <c:pt idx="8">
                  <c:v>Q9</c:v>
                </c:pt>
                <c:pt idx="9">
                  <c:v>Q10</c:v>
                </c:pt>
                <c:pt idx="10">
                  <c:v>Q11</c:v>
                </c:pt>
                <c:pt idx="11">
                  <c:v>Q12</c:v>
                </c:pt>
                <c:pt idx="12">
                  <c:v>Q13</c:v>
                </c:pt>
                <c:pt idx="13">
                  <c:v>Q14</c:v>
                </c:pt>
                <c:pt idx="14">
                  <c:v>Q15</c:v>
                </c:pt>
                <c:pt idx="15">
                  <c:v>Q16</c:v>
                </c:pt>
                <c:pt idx="16">
                  <c:v>Q17</c:v>
                </c:pt>
                <c:pt idx="17">
                  <c:v>Q18</c:v>
                </c:pt>
                <c:pt idx="18">
                  <c:v>Q19</c:v>
                </c:pt>
                <c:pt idx="19">
                  <c:v>Q20</c:v>
                </c:pt>
                <c:pt idx="20">
                  <c:v>Q21</c:v>
                </c:pt>
                <c:pt idx="21">
                  <c:v>Q22</c:v>
                </c:pt>
              </c:strCache>
            </c:strRef>
          </c:cat>
          <c:val>
            <c:numRef>
              <c:f>Sheet3!$D$3:$D$24</c:f>
              <c:numCache>
                <c:formatCode>General</c:formatCode>
                <c:ptCount val="22"/>
                <c:pt idx="0">
                  <c:v>52</c:v>
                </c:pt>
                <c:pt idx="1">
                  <c:v>8.5</c:v>
                </c:pt>
                <c:pt idx="2">
                  <c:v>65.3</c:v>
                </c:pt>
                <c:pt idx="3">
                  <c:v>61</c:v>
                </c:pt>
                <c:pt idx="4">
                  <c:v>67.33</c:v>
                </c:pt>
                <c:pt idx="5">
                  <c:v>55</c:v>
                </c:pt>
                <c:pt idx="6">
                  <c:v>49.33</c:v>
                </c:pt>
                <c:pt idx="7">
                  <c:v>58.83</c:v>
                </c:pt>
                <c:pt idx="8">
                  <c:v>64.53</c:v>
                </c:pt>
                <c:pt idx="9">
                  <c:v>73.22</c:v>
                </c:pt>
                <c:pt idx="10">
                  <c:v>5.0999999999999996</c:v>
                </c:pt>
                <c:pt idx="11">
                  <c:v>60</c:v>
                </c:pt>
                <c:pt idx="12">
                  <c:v>12.530000000000001</c:v>
                </c:pt>
                <c:pt idx="13">
                  <c:v>55.400000000000006</c:v>
                </c:pt>
                <c:pt idx="14">
                  <c:v>77.06</c:v>
                </c:pt>
                <c:pt idx="15">
                  <c:v>5.25</c:v>
                </c:pt>
                <c:pt idx="16">
                  <c:v>68.7</c:v>
                </c:pt>
                <c:pt idx="17">
                  <c:v>76.900000000000006</c:v>
                </c:pt>
                <c:pt idx="18">
                  <c:v>59.3</c:v>
                </c:pt>
                <c:pt idx="19">
                  <c:v>59.53</c:v>
                </c:pt>
                <c:pt idx="20">
                  <c:v>142.10999999999999</c:v>
                </c:pt>
                <c:pt idx="21">
                  <c:v>10.600000000000001</c:v>
                </c:pt>
              </c:numCache>
            </c:numRef>
          </c:val>
          <c:extLst>
            <c:ext xmlns:c16="http://schemas.microsoft.com/office/drawing/2014/chart" uri="{C3380CC4-5D6E-409C-BE32-E72D297353CC}">
              <c16:uniqueId val="{00000001-EDEA-4376-8CB0-0117D11ACB4E}"/>
            </c:ext>
          </c:extLst>
        </c:ser>
        <c:dLbls>
          <c:showLegendKey val="0"/>
          <c:showVal val="0"/>
          <c:showCatName val="0"/>
          <c:showSerName val="0"/>
          <c:showPercent val="0"/>
          <c:showBubbleSize val="0"/>
        </c:dLbls>
        <c:gapWidth val="150"/>
        <c:overlap val="100"/>
        <c:axId val="545621688"/>
        <c:axId val="545627592"/>
      </c:barChart>
      <c:catAx>
        <c:axId val="545621688"/>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a:t>TPC-H queries</a:t>
                </a:r>
              </a:p>
            </c:rich>
          </c:tx>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545627592"/>
        <c:crosses val="autoZero"/>
        <c:auto val="1"/>
        <c:lblAlgn val="ctr"/>
        <c:lblOffset val="100"/>
        <c:noMultiLvlLbl val="0"/>
      </c:catAx>
      <c:valAx>
        <c:axId val="545627592"/>
        <c:scaling>
          <c:orientation val="minMax"/>
          <c:max val="1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a:t>Running time (sec)</a:t>
                </a:r>
              </a:p>
            </c:rich>
          </c:tx>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545621688"/>
        <c:crosses val="autoZero"/>
        <c:crossBetween val="between"/>
      </c:valAx>
      <c:spPr>
        <a:noFill/>
        <a:ln>
          <a:noFill/>
        </a:ln>
        <a:effectLst/>
      </c:spPr>
    </c:plotArea>
    <c:legend>
      <c:legendPos val="t"/>
      <c:layout>
        <c:manualLayout>
          <c:xMode val="edge"/>
          <c:yMode val="edge"/>
          <c:x val="0.31719407356689111"/>
          <c:y val="4.6317776909832423E-2"/>
          <c:w val="0.36609470691163598"/>
          <c:h val="7.8125546806649182E-2"/>
        </c:manualLayout>
      </c:layout>
      <c:overlay val="1"/>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400"/>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Sheet3!$C$2</c:f>
              <c:strCache>
                <c:ptCount val="1"/>
                <c:pt idx="0">
                  <c:v>Query Processing</c:v>
                </c:pt>
              </c:strCache>
            </c:strRef>
          </c:tx>
          <c:spPr>
            <a:solidFill>
              <a:schemeClr val="accent1"/>
            </a:solidFill>
            <a:ln>
              <a:noFill/>
            </a:ln>
            <a:effectLst/>
          </c:spPr>
          <c:invertIfNegative val="0"/>
          <c:cat>
            <c:strRef>
              <c:f>Sheet3!$B$3:$B$24</c:f>
              <c:strCache>
                <c:ptCount val="22"/>
                <c:pt idx="0">
                  <c:v>Q1</c:v>
                </c:pt>
                <c:pt idx="1">
                  <c:v>Q2</c:v>
                </c:pt>
                <c:pt idx="2">
                  <c:v>Q3</c:v>
                </c:pt>
                <c:pt idx="3">
                  <c:v>Q4</c:v>
                </c:pt>
                <c:pt idx="4">
                  <c:v>Q5</c:v>
                </c:pt>
                <c:pt idx="5">
                  <c:v>Q6</c:v>
                </c:pt>
                <c:pt idx="6">
                  <c:v>Q7</c:v>
                </c:pt>
                <c:pt idx="7">
                  <c:v>Q8</c:v>
                </c:pt>
                <c:pt idx="8">
                  <c:v>Q9</c:v>
                </c:pt>
                <c:pt idx="9">
                  <c:v>Q10</c:v>
                </c:pt>
                <c:pt idx="10">
                  <c:v>Q11</c:v>
                </c:pt>
                <c:pt idx="11">
                  <c:v>Q12</c:v>
                </c:pt>
                <c:pt idx="12">
                  <c:v>Q13</c:v>
                </c:pt>
                <c:pt idx="13">
                  <c:v>Q14</c:v>
                </c:pt>
                <c:pt idx="14">
                  <c:v>Q15</c:v>
                </c:pt>
                <c:pt idx="15">
                  <c:v>Q16</c:v>
                </c:pt>
                <c:pt idx="16">
                  <c:v>Q17</c:v>
                </c:pt>
                <c:pt idx="17">
                  <c:v>Q18</c:v>
                </c:pt>
                <c:pt idx="18">
                  <c:v>Q19</c:v>
                </c:pt>
                <c:pt idx="19">
                  <c:v>Q20</c:v>
                </c:pt>
                <c:pt idx="20">
                  <c:v>Q21</c:v>
                </c:pt>
                <c:pt idx="21">
                  <c:v>Q22</c:v>
                </c:pt>
              </c:strCache>
            </c:strRef>
          </c:cat>
          <c:val>
            <c:numRef>
              <c:f>Sheet3!$C$3:$C$24</c:f>
              <c:numCache>
                <c:formatCode>General</c:formatCode>
                <c:ptCount val="22"/>
                <c:pt idx="0">
                  <c:v>3.0470000000000002</c:v>
                </c:pt>
                <c:pt idx="1">
                  <c:v>1.37</c:v>
                </c:pt>
                <c:pt idx="2">
                  <c:v>4.5</c:v>
                </c:pt>
                <c:pt idx="3">
                  <c:v>3.42</c:v>
                </c:pt>
                <c:pt idx="4">
                  <c:v>5.9</c:v>
                </c:pt>
                <c:pt idx="5">
                  <c:v>0.8</c:v>
                </c:pt>
                <c:pt idx="6">
                  <c:v>5.0599999999999996</c:v>
                </c:pt>
                <c:pt idx="7">
                  <c:v>4</c:v>
                </c:pt>
                <c:pt idx="8">
                  <c:v>4.7</c:v>
                </c:pt>
                <c:pt idx="9">
                  <c:v>3.1</c:v>
                </c:pt>
                <c:pt idx="10">
                  <c:v>1.0620000000000001</c:v>
                </c:pt>
                <c:pt idx="11">
                  <c:v>2.63</c:v>
                </c:pt>
                <c:pt idx="12">
                  <c:v>3.32</c:v>
                </c:pt>
                <c:pt idx="13">
                  <c:v>1.23</c:v>
                </c:pt>
                <c:pt idx="14">
                  <c:v>1.75</c:v>
                </c:pt>
                <c:pt idx="15">
                  <c:v>1.05</c:v>
                </c:pt>
                <c:pt idx="16">
                  <c:v>8.6999999999999993</c:v>
                </c:pt>
                <c:pt idx="17">
                  <c:v>9</c:v>
                </c:pt>
                <c:pt idx="18">
                  <c:v>1.22</c:v>
                </c:pt>
                <c:pt idx="19">
                  <c:v>3.72</c:v>
                </c:pt>
                <c:pt idx="20">
                  <c:v>21.277999999999999</c:v>
                </c:pt>
                <c:pt idx="21">
                  <c:v>1.96</c:v>
                </c:pt>
              </c:numCache>
            </c:numRef>
          </c:val>
          <c:extLst>
            <c:ext xmlns:c16="http://schemas.microsoft.com/office/drawing/2014/chart" uri="{C3380CC4-5D6E-409C-BE32-E72D297353CC}">
              <c16:uniqueId val="{00000000-EDEA-4376-8CB0-0117D11ACB4E}"/>
            </c:ext>
          </c:extLst>
        </c:ser>
        <c:ser>
          <c:idx val="1"/>
          <c:order val="1"/>
          <c:tx>
            <c:strRef>
              <c:f>Sheet3!$D$2</c:f>
              <c:strCache>
                <c:ptCount val="1"/>
                <c:pt idx="0">
                  <c:v>Parsing</c:v>
                </c:pt>
              </c:strCache>
            </c:strRef>
          </c:tx>
          <c:spPr>
            <a:solidFill>
              <a:schemeClr val="accent2"/>
            </a:solidFill>
            <a:ln>
              <a:noFill/>
            </a:ln>
            <a:effectLst/>
          </c:spPr>
          <c:invertIfNegative val="0"/>
          <c:cat>
            <c:strRef>
              <c:f>Sheet3!$B$3:$B$24</c:f>
              <c:strCache>
                <c:ptCount val="22"/>
                <c:pt idx="0">
                  <c:v>Q1</c:v>
                </c:pt>
                <c:pt idx="1">
                  <c:v>Q2</c:v>
                </c:pt>
                <c:pt idx="2">
                  <c:v>Q3</c:v>
                </c:pt>
                <c:pt idx="3">
                  <c:v>Q4</c:v>
                </c:pt>
                <c:pt idx="4">
                  <c:v>Q5</c:v>
                </c:pt>
                <c:pt idx="5">
                  <c:v>Q6</c:v>
                </c:pt>
                <c:pt idx="6">
                  <c:v>Q7</c:v>
                </c:pt>
                <c:pt idx="7">
                  <c:v>Q8</c:v>
                </c:pt>
                <c:pt idx="8">
                  <c:v>Q9</c:v>
                </c:pt>
                <c:pt idx="9">
                  <c:v>Q10</c:v>
                </c:pt>
                <c:pt idx="10">
                  <c:v>Q11</c:v>
                </c:pt>
                <c:pt idx="11">
                  <c:v>Q12</c:v>
                </c:pt>
                <c:pt idx="12">
                  <c:v>Q13</c:v>
                </c:pt>
                <c:pt idx="13">
                  <c:v>Q14</c:v>
                </c:pt>
                <c:pt idx="14">
                  <c:v>Q15</c:v>
                </c:pt>
                <c:pt idx="15">
                  <c:v>Q16</c:v>
                </c:pt>
                <c:pt idx="16">
                  <c:v>Q17</c:v>
                </c:pt>
                <c:pt idx="17">
                  <c:v>Q18</c:v>
                </c:pt>
                <c:pt idx="18">
                  <c:v>Q19</c:v>
                </c:pt>
                <c:pt idx="19">
                  <c:v>Q20</c:v>
                </c:pt>
                <c:pt idx="20">
                  <c:v>Q21</c:v>
                </c:pt>
                <c:pt idx="21">
                  <c:v>Q22</c:v>
                </c:pt>
              </c:strCache>
            </c:strRef>
          </c:cat>
          <c:val>
            <c:numRef>
              <c:f>Sheet3!$D$3:$D$24</c:f>
              <c:numCache>
                <c:formatCode>General</c:formatCode>
                <c:ptCount val="22"/>
                <c:pt idx="0">
                  <c:v>52</c:v>
                </c:pt>
                <c:pt idx="1">
                  <c:v>8.5</c:v>
                </c:pt>
                <c:pt idx="2">
                  <c:v>65.3</c:v>
                </c:pt>
                <c:pt idx="3">
                  <c:v>61</c:v>
                </c:pt>
                <c:pt idx="4">
                  <c:v>67.33</c:v>
                </c:pt>
                <c:pt idx="5">
                  <c:v>55</c:v>
                </c:pt>
                <c:pt idx="6">
                  <c:v>49.33</c:v>
                </c:pt>
                <c:pt idx="7">
                  <c:v>58.83</c:v>
                </c:pt>
                <c:pt idx="8">
                  <c:v>64.53</c:v>
                </c:pt>
                <c:pt idx="9">
                  <c:v>73.22</c:v>
                </c:pt>
                <c:pt idx="10">
                  <c:v>5.0999999999999996</c:v>
                </c:pt>
                <c:pt idx="11">
                  <c:v>60</c:v>
                </c:pt>
                <c:pt idx="12">
                  <c:v>12.530000000000001</c:v>
                </c:pt>
                <c:pt idx="13">
                  <c:v>55.400000000000006</c:v>
                </c:pt>
                <c:pt idx="14">
                  <c:v>77.06</c:v>
                </c:pt>
                <c:pt idx="15">
                  <c:v>5.25</c:v>
                </c:pt>
                <c:pt idx="16">
                  <c:v>68.7</c:v>
                </c:pt>
                <c:pt idx="17">
                  <c:v>76.900000000000006</c:v>
                </c:pt>
                <c:pt idx="18">
                  <c:v>59.3</c:v>
                </c:pt>
                <c:pt idx="19">
                  <c:v>59.53</c:v>
                </c:pt>
                <c:pt idx="20">
                  <c:v>142.10999999999999</c:v>
                </c:pt>
                <c:pt idx="21">
                  <c:v>10.600000000000001</c:v>
                </c:pt>
              </c:numCache>
            </c:numRef>
          </c:val>
          <c:extLst>
            <c:ext xmlns:c16="http://schemas.microsoft.com/office/drawing/2014/chart" uri="{C3380CC4-5D6E-409C-BE32-E72D297353CC}">
              <c16:uniqueId val="{00000001-EDEA-4376-8CB0-0117D11ACB4E}"/>
            </c:ext>
          </c:extLst>
        </c:ser>
        <c:dLbls>
          <c:showLegendKey val="0"/>
          <c:showVal val="0"/>
          <c:showCatName val="0"/>
          <c:showSerName val="0"/>
          <c:showPercent val="0"/>
          <c:showBubbleSize val="0"/>
        </c:dLbls>
        <c:gapWidth val="150"/>
        <c:overlap val="100"/>
        <c:axId val="545621688"/>
        <c:axId val="545627592"/>
      </c:barChart>
      <c:catAx>
        <c:axId val="545621688"/>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a:t>TPC-H queries</a:t>
                </a:r>
              </a:p>
            </c:rich>
          </c:tx>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545627592"/>
        <c:crosses val="autoZero"/>
        <c:auto val="1"/>
        <c:lblAlgn val="ctr"/>
        <c:lblOffset val="100"/>
        <c:noMultiLvlLbl val="0"/>
      </c:catAx>
      <c:valAx>
        <c:axId val="545627592"/>
        <c:scaling>
          <c:orientation val="minMax"/>
          <c:max val="1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a:t>Running time (sec)</a:t>
                </a:r>
              </a:p>
            </c:rich>
          </c:tx>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545621688"/>
        <c:crosses val="autoZero"/>
        <c:crossBetween val="between"/>
      </c:valAx>
      <c:spPr>
        <a:noFill/>
        <a:ln>
          <a:noFill/>
        </a:ln>
        <a:effectLst/>
      </c:spPr>
    </c:plotArea>
    <c:legend>
      <c:legendPos val="t"/>
      <c:layout>
        <c:manualLayout>
          <c:xMode val="edge"/>
          <c:yMode val="edge"/>
          <c:x val="0.31719407356689111"/>
          <c:y val="4.6317776909832423E-2"/>
          <c:w val="0.36609470691163598"/>
          <c:h val="7.8125546806649182E-2"/>
        </c:manualLayout>
      </c:layout>
      <c:overlay val="1"/>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400"/>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Sheet3!$I$2</c:f>
              <c:strCache>
                <c:ptCount val="1"/>
                <c:pt idx="0">
                  <c:v>Query Processing</c:v>
                </c:pt>
              </c:strCache>
            </c:strRef>
          </c:tx>
          <c:spPr>
            <a:solidFill>
              <a:schemeClr val="accent1"/>
            </a:solidFill>
            <a:ln>
              <a:noFill/>
            </a:ln>
            <a:effectLst/>
          </c:spPr>
          <c:invertIfNegative val="0"/>
          <c:cat>
            <c:strRef>
              <c:f>Sheet3!$B$3:$B$24</c:f>
              <c:strCache>
                <c:ptCount val="22"/>
                <c:pt idx="0">
                  <c:v>Q1</c:v>
                </c:pt>
                <c:pt idx="1">
                  <c:v>Q2</c:v>
                </c:pt>
                <c:pt idx="2">
                  <c:v>Q3</c:v>
                </c:pt>
                <c:pt idx="3">
                  <c:v>Q4</c:v>
                </c:pt>
                <c:pt idx="4">
                  <c:v>Q5</c:v>
                </c:pt>
                <c:pt idx="5">
                  <c:v>Q6</c:v>
                </c:pt>
                <c:pt idx="6">
                  <c:v>Q7</c:v>
                </c:pt>
                <c:pt idx="7">
                  <c:v>Q8</c:v>
                </c:pt>
                <c:pt idx="8">
                  <c:v>Q9</c:v>
                </c:pt>
                <c:pt idx="9">
                  <c:v>Q10</c:v>
                </c:pt>
                <c:pt idx="10">
                  <c:v>Q11</c:v>
                </c:pt>
                <c:pt idx="11">
                  <c:v>Q12</c:v>
                </c:pt>
                <c:pt idx="12">
                  <c:v>Q13</c:v>
                </c:pt>
                <c:pt idx="13">
                  <c:v>Q14</c:v>
                </c:pt>
                <c:pt idx="14">
                  <c:v>Q15</c:v>
                </c:pt>
                <c:pt idx="15">
                  <c:v>Q16</c:v>
                </c:pt>
                <c:pt idx="16">
                  <c:v>Q17</c:v>
                </c:pt>
                <c:pt idx="17">
                  <c:v>Q18</c:v>
                </c:pt>
                <c:pt idx="18">
                  <c:v>Q19</c:v>
                </c:pt>
                <c:pt idx="19">
                  <c:v>Q20</c:v>
                </c:pt>
                <c:pt idx="20">
                  <c:v>Q21</c:v>
                </c:pt>
                <c:pt idx="21">
                  <c:v>Q22</c:v>
                </c:pt>
              </c:strCache>
            </c:strRef>
          </c:cat>
          <c:val>
            <c:numRef>
              <c:f>Sheet3!$I$3:$I$24</c:f>
              <c:numCache>
                <c:formatCode>General</c:formatCode>
                <c:ptCount val="22"/>
                <c:pt idx="0">
                  <c:v>3.0470000000000002</c:v>
                </c:pt>
                <c:pt idx="1">
                  <c:v>1.37</c:v>
                </c:pt>
                <c:pt idx="2">
                  <c:v>4.5</c:v>
                </c:pt>
                <c:pt idx="3">
                  <c:v>3.42</c:v>
                </c:pt>
                <c:pt idx="4">
                  <c:v>5.9</c:v>
                </c:pt>
                <c:pt idx="5">
                  <c:v>0.8</c:v>
                </c:pt>
                <c:pt idx="6">
                  <c:v>5.0599999999999996</c:v>
                </c:pt>
                <c:pt idx="7">
                  <c:v>4</c:v>
                </c:pt>
                <c:pt idx="8">
                  <c:v>4.7</c:v>
                </c:pt>
                <c:pt idx="9">
                  <c:v>3.1</c:v>
                </c:pt>
                <c:pt idx="10">
                  <c:v>1.0620000000000001</c:v>
                </c:pt>
                <c:pt idx="11">
                  <c:v>2.63</c:v>
                </c:pt>
                <c:pt idx="12">
                  <c:v>3.32</c:v>
                </c:pt>
                <c:pt idx="13">
                  <c:v>1.23</c:v>
                </c:pt>
                <c:pt idx="14">
                  <c:v>1.75</c:v>
                </c:pt>
                <c:pt idx="15">
                  <c:v>1.05</c:v>
                </c:pt>
                <c:pt idx="16">
                  <c:v>8.6999999999999993</c:v>
                </c:pt>
                <c:pt idx="17">
                  <c:v>9</c:v>
                </c:pt>
                <c:pt idx="18">
                  <c:v>1.22</c:v>
                </c:pt>
                <c:pt idx="19">
                  <c:v>3.72</c:v>
                </c:pt>
                <c:pt idx="20">
                  <c:v>21.277999999999999</c:v>
                </c:pt>
                <c:pt idx="21">
                  <c:v>1.96</c:v>
                </c:pt>
              </c:numCache>
            </c:numRef>
          </c:val>
          <c:extLst>
            <c:ext xmlns:c16="http://schemas.microsoft.com/office/drawing/2014/chart" uri="{C3380CC4-5D6E-409C-BE32-E72D297353CC}">
              <c16:uniqueId val="{00000000-325C-4EAF-8659-8F18B1027202}"/>
            </c:ext>
          </c:extLst>
        </c:ser>
        <c:ser>
          <c:idx val="1"/>
          <c:order val="1"/>
          <c:tx>
            <c:strRef>
              <c:f>Sheet3!$J$2</c:f>
              <c:strCache>
                <c:ptCount val="1"/>
                <c:pt idx="0">
                  <c:v>Parsing</c:v>
                </c:pt>
              </c:strCache>
            </c:strRef>
          </c:tx>
          <c:spPr>
            <a:solidFill>
              <a:schemeClr val="accent2"/>
            </a:solidFill>
            <a:ln>
              <a:noFill/>
            </a:ln>
            <a:effectLst/>
          </c:spPr>
          <c:invertIfNegative val="0"/>
          <c:cat>
            <c:strRef>
              <c:f>Sheet3!$B$3:$B$24</c:f>
              <c:strCache>
                <c:ptCount val="22"/>
                <c:pt idx="0">
                  <c:v>Q1</c:v>
                </c:pt>
                <c:pt idx="1">
                  <c:v>Q2</c:v>
                </c:pt>
                <c:pt idx="2">
                  <c:v>Q3</c:v>
                </c:pt>
                <c:pt idx="3">
                  <c:v>Q4</c:v>
                </c:pt>
                <c:pt idx="4">
                  <c:v>Q5</c:v>
                </c:pt>
                <c:pt idx="5">
                  <c:v>Q6</c:v>
                </c:pt>
                <c:pt idx="6">
                  <c:v>Q7</c:v>
                </c:pt>
                <c:pt idx="7">
                  <c:v>Q8</c:v>
                </c:pt>
                <c:pt idx="8">
                  <c:v>Q9</c:v>
                </c:pt>
                <c:pt idx="9">
                  <c:v>Q10</c:v>
                </c:pt>
                <c:pt idx="10">
                  <c:v>Q11</c:v>
                </c:pt>
                <c:pt idx="11">
                  <c:v>Q12</c:v>
                </c:pt>
                <c:pt idx="12">
                  <c:v>Q13</c:v>
                </c:pt>
                <c:pt idx="13">
                  <c:v>Q14</c:v>
                </c:pt>
                <c:pt idx="14">
                  <c:v>Q15</c:v>
                </c:pt>
                <c:pt idx="15">
                  <c:v>Q16</c:v>
                </c:pt>
                <c:pt idx="16">
                  <c:v>Q17</c:v>
                </c:pt>
                <c:pt idx="17">
                  <c:v>Q18</c:v>
                </c:pt>
                <c:pt idx="18">
                  <c:v>Q19</c:v>
                </c:pt>
                <c:pt idx="19">
                  <c:v>Q20</c:v>
                </c:pt>
                <c:pt idx="20">
                  <c:v>Q21</c:v>
                </c:pt>
                <c:pt idx="21">
                  <c:v>Q22</c:v>
                </c:pt>
              </c:strCache>
            </c:strRef>
          </c:cat>
          <c:val>
            <c:numRef>
              <c:f>Sheet3!$J$3:$J$24</c:f>
              <c:numCache>
                <c:formatCode>General</c:formatCode>
                <c:ptCount val="22"/>
                <c:pt idx="0">
                  <c:v>8.1829999999999998</c:v>
                </c:pt>
                <c:pt idx="1">
                  <c:v>4.0980000000000008</c:v>
                </c:pt>
                <c:pt idx="2">
                  <c:v>2.6399999999999997</c:v>
                </c:pt>
                <c:pt idx="3">
                  <c:v>0.55200000000000005</c:v>
                </c:pt>
                <c:pt idx="4">
                  <c:v>5.4210000000000012</c:v>
                </c:pt>
                <c:pt idx="5">
                  <c:v>1.9789999999999999</c:v>
                </c:pt>
                <c:pt idx="6">
                  <c:v>4.2709999999999999</c:v>
                </c:pt>
                <c:pt idx="7">
                  <c:v>7.7230000000000008</c:v>
                </c:pt>
                <c:pt idx="8">
                  <c:v>8.1330000000000027</c:v>
                </c:pt>
                <c:pt idx="9">
                  <c:v>2.1969999999999996</c:v>
                </c:pt>
                <c:pt idx="10">
                  <c:v>1.2209999999999999</c:v>
                </c:pt>
                <c:pt idx="11">
                  <c:v>1.085</c:v>
                </c:pt>
                <c:pt idx="12">
                  <c:v>1.5430000000000006</c:v>
                </c:pt>
                <c:pt idx="13">
                  <c:v>1.234</c:v>
                </c:pt>
                <c:pt idx="14">
                  <c:v>0.62999999999999989</c:v>
                </c:pt>
                <c:pt idx="15">
                  <c:v>0.90999999999999992</c:v>
                </c:pt>
                <c:pt idx="16">
                  <c:v>1.1900000000000013</c:v>
                </c:pt>
                <c:pt idx="17">
                  <c:v>4.3840000000000003</c:v>
                </c:pt>
                <c:pt idx="18">
                  <c:v>1.4410000000000001</c:v>
                </c:pt>
                <c:pt idx="19">
                  <c:v>2.6669999999999994</c:v>
                </c:pt>
                <c:pt idx="20">
                  <c:v>7.2170000000000023</c:v>
                </c:pt>
                <c:pt idx="21">
                  <c:v>0.96700000000000008</c:v>
                </c:pt>
              </c:numCache>
            </c:numRef>
          </c:val>
          <c:extLst>
            <c:ext xmlns:c16="http://schemas.microsoft.com/office/drawing/2014/chart" uri="{C3380CC4-5D6E-409C-BE32-E72D297353CC}">
              <c16:uniqueId val="{00000001-325C-4EAF-8659-8F18B1027202}"/>
            </c:ext>
          </c:extLst>
        </c:ser>
        <c:dLbls>
          <c:showLegendKey val="0"/>
          <c:showVal val="0"/>
          <c:showCatName val="0"/>
          <c:showSerName val="0"/>
          <c:showPercent val="0"/>
          <c:showBubbleSize val="0"/>
        </c:dLbls>
        <c:gapWidth val="150"/>
        <c:overlap val="100"/>
        <c:axId val="545621688"/>
        <c:axId val="545627592"/>
      </c:barChart>
      <c:catAx>
        <c:axId val="545621688"/>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a:t>TPC-H queries</a:t>
                </a:r>
              </a:p>
            </c:rich>
          </c:tx>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545627592"/>
        <c:crosses val="autoZero"/>
        <c:auto val="1"/>
        <c:lblAlgn val="ctr"/>
        <c:lblOffset val="100"/>
        <c:noMultiLvlLbl val="0"/>
      </c:catAx>
      <c:valAx>
        <c:axId val="545627592"/>
        <c:scaling>
          <c:orientation val="minMax"/>
          <c:max val="1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a:t>Running time (sec)</a:t>
                </a:r>
              </a:p>
            </c:rich>
          </c:tx>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545621688"/>
        <c:crosses val="autoZero"/>
        <c:crossBetween val="between"/>
      </c:valAx>
      <c:spPr>
        <a:noFill/>
        <a:ln>
          <a:noFill/>
        </a:ln>
        <a:effectLst/>
      </c:spPr>
    </c:plotArea>
    <c:legend>
      <c:legendPos val="t"/>
      <c:layout>
        <c:manualLayout>
          <c:xMode val="edge"/>
          <c:yMode val="edge"/>
          <c:x val="0.31719407356689111"/>
          <c:y val="4.3234925646239659E-2"/>
          <c:w val="0.36609470691163598"/>
          <c:h val="7.8125546806649182E-2"/>
        </c:manualLayout>
      </c:layout>
      <c:overlay val="1"/>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a:noFill/>
    </a:ln>
    <a:effectLst/>
  </c:spPr>
  <c:txPr>
    <a:bodyPr/>
    <a:lstStyle/>
    <a:p>
      <a:pPr>
        <a:defRPr sz="140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C4D0E3-33BB-430B-B1FE-828B49428254}" type="datetimeFigureOut">
              <a:rPr lang="en-US" smtClean="0"/>
              <a:t>8/25/2022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C956BC-98F7-44DB-B7AE-E82C4A99397C}" type="slidenum">
              <a:rPr lang="en-US" smtClean="0"/>
              <a:t>‹#›</a:t>
            </a:fld>
            <a:endParaRPr lang="en-US"/>
          </a:p>
        </p:txBody>
      </p:sp>
    </p:spTree>
    <p:extLst>
      <p:ext uri="{BB962C8B-B14F-4D97-AF65-F5344CB8AC3E}">
        <p14:creationId xmlns:p14="http://schemas.microsoft.com/office/powerpoint/2010/main" val="4998029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22589E3-6652-492C-8E1A-6DE870F37D69}" type="slidenum">
              <a:rPr lang="en-US" smtClean="0"/>
              <a:t>7</a:t>
            </a:fld>
            <a:endParaRPr lang="en-US"/>
          </a:p>
        </p:txBody>
      </p:sp>
    </p:spTree>
    <p:extLst>
      <p:ext uri="{BB962C8B-B14F-4D97-AF65-F5344CB8AC3E}">
        <p14:creationId xmlns:p14="http://schemas.microsoft.com/office/powerpoint/2010/main" val="5602511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22589E3-6652-492C-8E1A-6DE870F37D69}" type="slidenum">
              <a:rPr lang="en-US" smtClean="0"/>
              <a:t>8</a:t>
            </a:fld>
            <a:endParaRPr lang="en-US"/>
          </a:p>
        </p:txBody>
      </p:sp>
    </p:spTree>
    <p:extLst>
      <p:ext uri="{BB962C8B-B14F-4D97-AF65-F5344CB8AC3E}">
        <p14:creationId xmlns:p14="http://schemas.microsoft.com/office/powerpoint/2010/main" val="18239985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22589E3-6652-492C-8E1A-6DE870F37D69}" type="slidenum">
              <a:rPr lang="en-US" smtClean="0"/>
              <a:t>9</a:t>
            </a:fld>
            <a:endParaRPr lang="en-US"/>
          </a:p>
        </p:txBody>
      </p:sp>
    </p:spTree>
    <p:extLst>
      <p:ext uri="{BB962C8B-B14F-4D97-AF65-F5344CB8AC3E}">
        <p14:creationId xmlns:p14="http://schemas.microsoft.com/office/powerpoint/2010/main" val="26171616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22589E3-6652-492C-8E1A-6DE870F37D69}" type="slidenum">
              <a:rPr lang="en-US" smtClean="0"/>
              <a:t>10</a:t>
            </a:fld>
            <a:endParaRPr lang="en-US"/>
          </a:p>
        </p:txBody>
      </p:sp>
    </p:spTree>
    <p:extLst>
      <p:ext uri="{BB962C8B-B14F-4D97-AF65-F5344CB8AC3E}">
        <p14:creationId xmlns:p14="http://schemas.microsoft.com/office/powerpoint/2010/main" val="14833170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22589E3-6652-492C-8E1A-6DE870F37D69}" type="slidenum">
              <a:rPr lang="en-US" smtClean="0"/>
              <a:t>11</a:t>
            </a:fld>
            <a:endParaRPr lang="en-US"/>
          </a:p>
        </p:txBody>
      </p:sp>
    </p:spTree>
    <p:extLst>
      <p:ext uri="{BB962C8B-B14F-4D97-AF65-F5344CB8AC3E}">
        <p14:creationId xmlns:p14="http://schemas.microsoft.com/office/powerpoint/2010/main" val="25813900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D60E1F9-68E5-4DB5-804E-5A931F08AE64}" type="datetime1">
              <a:rPr lang="en-US" smtClean="0"/>
              <a:t>8/25/2022</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22049449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D60E1F9-68E5-4DB5-804E-5A931F08AE64}" type="datetime1">
              <a:rPr lang="en-US" smtClean="0"/>
              <a:t>8/25/2022</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19216057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22589E3-6652-492C-8E1A-6DE870F37D69}" type="slidenum">
              <a:rPr lang="en-US" smtClean="0"/>
              <a:t>22</a:t>
            </a:fld>
            <a:endParaRPr lang="en-US"/>
          </a:p>
        </p:txBody>
      </p:sp>
    </p:spTree>
    <p:extLst>
      <p:ext uri="{BB962C8B-B14F-4D97-AF65-F5344CB8AC3E}">
        <p14:creationId xmlns:p14="http://schemas.microsoft.com/office/powerpoint/2010/main" val="2947206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BA840-70F3-C920-FF05-5BD0B9BEF5F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F9CA1D6-8206-37C2-2712-FE17CAC976D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1DD63D4-3888-EF52-C62C-39ADFBD05679}"/>
              </a:ext>
            </a:extLst>
          </p:cNvPr>
          <p:cNvSpPr>
            <a:spLocks noGrp="1"/>
          </p:cNvSpPr>
          <p:nvPr>
            <p:ph type="dt" sz="half" idx="10"/>
          </p:nvPr>
        </p:nvSpPr>
        <p:spPr/>
        <p:txBody>
          <a:bodyPr/>
          <a:lstStyle/>
          <a:p>
            <a:fld id="{4670EB2D-004B-4763-947E-CDA1100D33E7}" type="datetimeFigureOut">
              <a:rPr lang="en-US" smtClean="0"/>
              <a:t>8/25/2022</a:t>
            </a:fld>
            <a:endParaRPr lang="en-US"/>
          </a:p>
        </p:txBody>
      </p:sp>
      <p:sp>
        <p:nvSpPr>
          <p:cNvPr id="5" name="Footer Placeholder 4">
            <a:extLst>
              <a:ext uri="{FF2B5EF4-FFF2-40B4-BE49-F238E27FC236}">
                <a16:creationId xmlns:a16="http://schemas.microsoft.com/office/drawing/2014/main" id="{D8134046-8AE5-B0D6-D5B1-94252555C7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C68E4C-44C9-218C-8E27-FDC5101EC355}"/>
              </a:ext>
            </a:extLst>
          </p:cNvPr>
          <p:cNvSpPr>
            <a:spLocks noGrp="1"/>
          </p:cNvSpPr>
          <p:nvPr>
            <p:ph type="sldNum" sz="quarter" idx="12"/>
          </p:nvPr>
        </p:nvSpPr>
        <p:spPr/>
        <p:txBody>
          <a:bodyPr/>
          <a:lstStyle/>
          <a:p>
            <a:fld id="{07AC1850-45D9-4E36-81BF-AE5DC8FB8EF7}" type="slidenum">
              <a:rPr lang="en-US" smtClean="0"/>
              <a:t>‹#›</a:t>
            </a:fld>
            <a:endParaRPr lang="en-US"/>
          </a:p>
        </p:txBody>
      </p:sp>
    </p:spTree>
    <p:extLst>
      <p:ext uri="{BB962C8B-B14F-4D97-AF65-F5344CB8AC3E}">
        <p14:creationId xmlns:p14="http://schemas.microsoft.com/office/powerpoint/2010/main" val="4964308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FECCE-02DF-D2C8-F4E2-3645F32BF5F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64877CE-D8B1-61F9-84C2-7F2B1E5CA4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A1B991-30B0-ABD0-9D71-6E8FB56DF071}"/>
              </a:ext>
            </a:extLst>
          </p:cNvPr>
          <p:cNvSpPr>
            <a:spLocks noGrp="1"/>
          </p:cNvSpPr>
          <p:nvPr>
            <p:ph type="dt" sz="half" idx="10"/>
          </p:nvPr>
        </p:nvSpPr>
        <p:spPr/>
        <p:txBody>
          <a:bodyPr/>
          <a:lstStyle/>
          <a:p>
            <a:fld id="{4670EB2D-004B-4763-947E-CDA1100D33E7}" type="datetimeFigureOut">
              <a:rPr lang="en-US" smtClean="0"/>
              <a:t>8/25/2022</a:t>
            </a:fld>
            <a:endParaRPr lang="en-US"/>
          </a:p>
        </p:txBody>
      </p:sp>
      <p:sp>
        <p:nvSpPr>
          <p:cNvPr id="5" name="Footer Placeholder 4">
            <a:extLst>
              <a:ext uri="{FF2B5EF4-FFF2-40B4-BE49-F238E27FC236}">
                <a16:creationId xmlns:a16="http://schemas.microsoft.com/office/drawing/2014/main" id="{99F6717D-8B55-08F8-EEE4-98ED8E37D8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9DA1A6-59A7-9AF8-39C8-1DB8BAD820AF}"/>
              </a:ext>
            </a:extLst>
          </p:cNvPr>
          <p:cNvSpPr>
            <a:spLocks noGrp="1"/>
          </p:cNvSpPr>
          <p:nvPr>
            <p:ph type="sldNum" sz="quarter" idx="12"/>
          </p:nvPr>
        </p:nvSpPr>
        <p:spPr/>
        <p:txBody>
          <a:bodyPr/>
          <a:lstStyle/>
          <a:p>
            <a:fld id="{07AC1850-45D9-4E36-81BF-AE5DC8FB8EF7}" type="slidenum">
              <a:rPr lang="en-US" smtClean="0"/>
              <a:t>‹#›</a:t>
            </a:fld>
            <a:endParaRPr lang="en-US"/>
          </a:p>
        </p:txBody>
      </p:sp>
    </p:spTree>
    <p:extLst>
      <p:ext uri="{BB962C8B-B14F-4D97-AF65-F5344CB8AC3E}">
        <p14:creationId xmlns:p14="http://schemas.microsoft.com/office/powerpoint/2010/main" val="21980914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CB282D7-2D90-C5ED-5F40-FC925CA7C48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03F7CB5-D29B-81F7-2DCF-24CBD5B3166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F29501-4242-DC63-E035-1C63099D80CA}"/>
              </a:ext>
            </a:extLst>
          </p:cNvPr>
          <p:cNvSpPr>
            <a:spLocks noGrp="1"/>
          </p:cNvSpPr>
          <p:nvPr>
            <p:ph type="dt" sz="half" idx="10"/>
          </p:nvPr>
        </p:nvSpPr>
        <p:spPr/>
        <p:txBody>
          <a:bodyPr/>
          <a:lstStyle/>
          <a:p>
            <a:fld id="{4670EB2D-004B-4763-947E-CDA1100D33E7}" type="datetimeFigureOut">
              <a:rPr lang="en-US" smtClean="0"/>
              <a:t>8/25/2022</a:t>
            </a:fld>
            <a:endParaRPr lang="en-US"/>
          </a:p>
        </p:txBody>
      </p:sp>
      <p:sp>
        <p:nvSpPr>
          <p:cNvPr id="5" name="Footer Placeholder 4">
            <a:extLst>
              <a:ext uri="{FF2B5EF4-FFF2-40B4-BE49-F238E27FC236}">
                <a16:creationId xmlns:a16="http://schemas.microsoft.com/office/drawing/2014/main" id="{4F3333FB-AE7D-6526-FD61-8154F71521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447439-5276-2E4B-2764-C3D08E10DEC5}"/>
              </a:ext>
            </a:extLst>
          </p:cNvPr>
          <p:cNvSpPr>
            <a:spLocks noGrp="1"/>
          </p:cNvSpPr>
          <p:nvPr>
            <p:ph type="sldNum" sz="quarter" idx="12"/>
          </p:nvPr>
        </p:nvSpPr>
        <p:spPr/>
        <p:txBody>
          <a:bodyPr/>
          <a:lstStyle/>
          <a:p>
            <a:fld id="{07AC1850-45D9-4E36-81BF-AE5DC8FB8EF7}" type="slidenum">
              <a:rPr lang="en-US" smtClean="0"/>
              <a:t>‹#›</a:t>
            </a:fld>
            <a:endParaRPr lang="en-US"/>
          </a:p>
        </p:txBody>
      </p:sp>
    </p:spTree>
    <p:extLst>
      <p:ext uri="{BB962C8B-B14F-4D97-AF65-F5344CB8AC3E}">
        <p14:creationId xmlns:p14="http://schemas.microsoft.com/office/powerpoint/2010/main" val="8497527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844608"/>
          </a:xfrm>
        </p:spPr>
        <p:txBody>
          <a:bodyPr>
            <a:spAutoFit/>
          </a:bodyPr>
          <a:lstStyle>
            <a:lvl1pPr>
              <a:defRPr>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24022270"/>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BE8BD-40A6-B245-185B-D84C3C76280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B8E4083-8A37-593C-42C3-36A09819065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E3C45E-C755-E032-F573-FDF70681DD25}"/>
              </a:ext>
            </a:extLst>
          </p:cNvPr>
          <p:cNvSpPr>
            <a:spLocks noGrp="1"/>
          </p:cNvSpPr>
          <p:nvPr>
            <p:ph type="dt" sz="half" idx="10"/>
          </p:nvPr>
        </p:nvSpPr>
        <p:spPr/>
        <p:txBody>
          <a:bodyPr/>
          <a:lstStyle/>
          <a:p>
            <a:fld id="{4670EB2D-004B-4763-947E-CDA1100D33E7}" type="datetimeFigureOut">
              <a:rPr lang="en-US" smtClean="0"/>
              <a:t>8/25/2022</a:t>
            </a:fld>
            <a:endParaRPr lang="en-US"/>
          </a:p>
        </p:txBody>
      </p:sp>
      <p:sp>
        <p:nvSpPr>
          <p:cNvPr id="5" name="Footer Placeholder 4">
            <a:extLst>
              <a:ext uri="{FF2B5EF4-FFF2-40B4-BE49-F238E27FC236}">
                <a16:creationId xmlns:a16="http://schemas.microsoft.com/office/drawing/2014/main" id="{C19B2138-B012-6E41-C838-D5DDE20323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59DD62-D649-97AD-E827-3A4F401D198D}"/>
              </a:ext>
            </a:extLst>
          </p:cNvPr>
          <p:cNvSpPr>
            <a:spLocks noGrp="1"/>
          </p:cNvSpPr>
          <p:nvPr>
            <p:ph type="sldNum" sz="quarter" idx="12"/>
          </p:nvPr>
        </p:nvSpPr>
        <p:spPr/>
        <p:txBody>
          <a:bodyPr/>
          <a:lstStyle/>
          <a:p>
            <a:fld id="{07AC1850-45D9-4E36-81BF-AE5DC8FB8EF7}" type="slidenum">
              <a:rPr lang="en-US" smtClean="0"/>
              <a:t>‹#›</a:t>
            </a:fld>
            <a:endParaRPr lang="en-US"/>
          </a:p>
        </p:txBody>
      </p:sp>
    </p:spTree>
    <p:extLst>
      <p:ext uri="{BB962C8B-B14F-4D97-AF65-F5344CB8AC3E}">
        <p14:creationId xmlns:p14="http://schemas.microsoft.com/office/powerpoint/2010/main" val="29706011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3AC32-D4AE-2321-F231-442B6E260EC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B8B751-9F06-A8AD-F5E6-7FF776A8505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1E538B6-1F6F-8565-B85C-8850C0767033}"/>
              </a:ext>
            </a:extLst>
          </p:cNvPr>
          <p:cNvSpPr>
            <a:spLocks noGrp="1"/>
          </p:cNvSpPr>
          <p:nvPr>
            <p:ph type="dt" sz="half" idx="10"/>
          </p:nvPr>
        </p:nvSpPr>
        <p:spPr/>
        <p:txBody>
          <a:bodyPr/>
          <a:lstStyle/>
          <a:p>
            <a:fld id="{4670EB2D-004B-4763-947E-CDA1100D33E7}" type="datetimeFigureOut">
              <a:rPr lang="en-US" smtClean="0"/>
              <a:t>8/25/2022</a:t>
            </a:fld>
            <a:endParaRPr lang="en-US"/>
          </a:p>
        </p:txBody>
      </p:sp>
      <p:sp>
        <p:nvSpPr>
          <p:cNvPr id="5" name="Footer Placeholder 4">
            <a:extLst>
              <a:ext uri="{FF2B5EF4-FFF2-40B4-BE49-F238E27FC236}">
                <a16:creationId xmlns:a16="http://schemas.microsoft.com/office/drawing/2014/main" id="{74F5C35C-4B18-4517-59A2-3CF91F16B2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3D3454-9AD8-47A5-DB56-B2E369C0F914}"/>
              </a:ext>
            </a:extLst>
          </p:cNvPr>
          <p:cNvSpPr>
            <a:spLocks noGrp="1"/>
          </p:cNvSpPr>
          <p:nvPr>
            <p:ph type="sldNum" sz="quarter" idx="12"/>
          </p:nvPr>
        </p:nvSpPr>
        <p:spPr/>
        <p:txBody>
          <a:bodyPr/>
          <a:lstStyle/>
          <a:p>
            <a:fld id="{07AC1850-45D9-4E36-81BF-AE5DC8FB8EF7}" type="slidenum">
              <a:rPr lang="en-US" smtClean="0"/>
              <a:t>‹#›</a:t>
            </a:fld>
            <a:endParaRPr lang="en-US"/>
          </a:p>
        </p:txBody>
      </p:sp>
    </p:spTree>
    <p:extLst>
      <p:ext uri="{BB962C8B-B14F-4D97-AF65-F5344CB8AC3E}">
        <p14:creationId xmlns:p14="http://schemas.microsoft.com/office/powerpoint/2010/main" val="24131142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A3560-0B62-CBB1-04C4-F843EBDFD97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02C46F8-1BEB-C7EF-3C94-28AFA079AF4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CB7448D-5E22-3046-B64D-89E98D610CD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0D34EBD-7A2C-9C30-BE47-FFC825B0CFDB}"/>
              </a:ext>
            </a:extLst>
          </p:cNvPr>
          <p:cNvSpPr>
            <a:spLocks noGrp="1"/>
          </p:cNvSpPr>
          <p:nvPr>
            <p:ph type="dt" sz="half" idx="10"/>
          </p:nvPr>
        </p:nvSpPr>
        <p:spPr/>
        <p:txBody>
          <a:bodyPr/>
          <a:lstStyle/>
          <a:p>
            <a:fld id="{4670EB2D-004B-4763-947E-CDA1100D33E7}" type="datetimeFigureOut">
              <a:rPr lang="en-US" smtClean="0"/>
              <a:t>8/25/2022</a:t>
            </a:fld>
            <a:endParaRPr lang="en-US"/>
          </a:p>
        </p:txBody>
      </p:sp>
      <p:sp>
        <p:nvSpPr>
          <p:cNvPr id="6" name="Footer Placeholder 5">
            <a:extLst>
              <a:ext uri="{FF2B5EF4-FFF2-40B4-BE49-F238E27FC236}">
                <a16:creationId xmlns:a16="http://schemas.microsoft.com/office/drawing/2014/main" id="{F67B8DE2-B08B-68A1-D02A-EFFBAD1A2D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A66BBE-7A73-795C-4C0E-F35477BBE980}"/>
              </a:ext>
            </a:extLst>
          </p:cNvPr>
          <p:cNvSpPr>
            <a:spLocks noGrp="1"/>
          </p:cNvSpPr>
          <p:nvPr>
            <p:ph type="sldNum" sz="quarter" idx="12"/>
          </p:nvPr>
        </p:nvSpPr>
        <p:spPr/>
        <p:txBody>
          <a:bodyPr/>
          <a:lstStyle/>
          <a:p>
            <a:fld id="{07AC1850-45D9-4E36-81BF-AE5DC8FB8EF7}" type="slidenum">
              <a:rPr lang="en-US" smtClean="0"/>
              <a:t>‹#›</a:t>
            </a:fld>
            <a:endParaRPr lang="en-US"/>
          </a:p>
        </p:txBody>
      </p:sp>
    </p:spTree>
    <p:extLst>
      <p:ext uri="{BB962C8B-B14F-4D97-AF65-F5344CB8AC3E}">
        <p14:creationId xmlns:p14="http://schemas.microsoft.com/office/powerpoint/2010/main" val="34172516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C22B6-D37B-9041-408C-17EFA5A7521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1BE3508-C64A-6128-49C9-F4CF9B90373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C16642-990C-76CF-62F6-54E1645914A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0376622-2536-0126-21AF-2C53A9D1BD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79C8DC5-E6C6-5515-9136-705A2A2497E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B3CB531-4CE3-7538-6770-2E540C08B7F5}"/>
              </a:ext>
            </a:extLst>
          </p:cNvPr>
          <p:cNvSpPr>
            <a:spLocks noGrp="1"/>
          </p:cNvSpPr>
          <p:nvPr>
            <p:ph type="dt" sz="half" idx="10"/>
          </p:nvPr>
        </p:nvSpPr>
        <p:spPr/>
        <p:txBody>
          <a:bodyPr/>
          <a:lstStyle/>
          <a:p>
            <a:fld id="{4670EB2D-004B-4763-947E-CDA1100D33E7}" type="datetimeFigureOut">
              <a:rPr lang="en-US" smtClean="0"/>
              <a:t>8/25/2022</a:t>
            </a:fld>
            <a:endParaRPr lang="en-US"/>
          </a:p>
        </p:txBody>
      </p:sp>
      <p:sp>
        <p:nvSpPr>
          <p:cNvPr id="8" name="Footer Placeholder 7">
            <a:extLst>
              <a:ext uri="{FF2B5EF4-FFF2-40B4-BE49-F238E27FC236}">
                <a16:creationId xmlns:a16="http://schemas.microsoft.com/office/drawing/2014/main" id="{2D250480-A82F-D934-41D9-1919311E5D5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2B7D072-DA0D-6E7E-9BB0-ED91BDFE24CE}"/>
              </a:ext>
            </a:extLst>
          </p:cNvPr>
          <p:cNvSpPr>
            <a:spLocks noGrp="1"/>
          </p:cNvSpPr>
          <p:nvPr>
            <p:ph type="sldNum" sz="quarter" idx="12"/>
          </p:nvPr>
        </p:nvSpPr>
        <p:spPr/>
        <p:txBody>
          <a:bodyPr/>
          <a:lstStyle/>
          <a:p>
            <a:fld id="{07AC1850-45D9-4E36-81BF-AE5DC8FB8EF7}" type="slidenum">
              <a:rPr lang="en-US" smtClean="0"/>
              <a:t>‹#›</a:t>
            </a:fld>
            <a:endParaRPr lang="en-US"/>
          </a:p>
        </p:txBody>
      </p:sp>
    </p:spTree>
    <p:extLst>
      <p:ext uri="{BB962C8B-B14F-4D97-AF65-F5344CB8AC3E}">
        <p14:creationId xmlns:p14="http://schemas.microsoft.com/office/powerpoint/2010/main" val="34225263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01249-60C8-760E-94F5-ED218096BA4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929E92D-1B6E-F6A7-D4CF-17801C5587DC}"/>
              </a:ext>
            </a:extLst>
          </p:cNvPr>
          <p:cNvSpPr>
            <a:spLocks noGrp="1"/>
          </p:cNvSpPr>
          <p:nvPr>
            <p:ph type="dt" sz="half" idx="10"/>
          </p:nvPr>
        </p:nvSpPr>
        <p:spPr/>
        <p:txBody>
          <a:bodyPr/>
          <a:lstStyle/>
          <a:p>
            <a:fld id="{4670EB2D-004B-4763-947E-CDA1100D33E7}" type="datetimeFigureOut">
              <a:rPr lang="en-US" smtClean="0"/>
              <a:t>8/25/2022</a:t>
            </a:fld>
            <a:endParaRPr lang="en-US"/>
          </a:p>
        </p:txBody>
      </p:sp>
      <p:sp>
        <p:nvSpPr>
          <p:cNvPr id="4" name="Footer Placeholder 3">
            <a:extLst>
              <a:ext uri="{FF2B5EF4-FFF2-40B4-BE49-F238E27FC236}">
                <a16:creationId xmlns:a16="http://schemas.microsoft.com/office/drawing/2014/main" id="{94C62C1E-D7CD-939F-F144-97E8D3DEC8C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40FAE6E-DD7F-9375-B53A-61420037A351}"/>
              </a:ext>
            </a:extLst>
          </p:cNvPr>
          <p:cNvSpPr>
            <a:spLocks noGrp="1"/>
          </p:cNvSpPr>
          <p:nvPr>
            <p:ph type="sldNum" sz="quarter" idx="12"/>
          </p:nvPr>
        </p:nvSpPr>
        <p:spPr/>
        <p:txBody>
          <a:bodyPr/>
          <a:lstStyle/>
          <a:p>
            <a:fld id="{07AC1850-45D9-4E36-81BF-AE5DC8FB8EF7}" type="slidenum">
              <a:rPr lang="en-US" smtClean="0"/>
              <a:t>‹#›</a:t>
            </a:fld>
            <a:endParaRPr lang="en-US"/>
          </a:p>
        </p:txBody>
      </p:sp>
    </p:spTree>
    <p:extLst>
      <p:ext uri="{BB962C8B-B14F-4D97-AF65-F5344CB8AC3E}">
        <p14:creationId xmlns:p14="http://schemas.microsoft.com/office/powerpoint/2010/main" val="11334574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5062FB-A2C8-C5DF-AF2B-59340E84E1FB}"/>
              </a:ext>
            </a:extLst>
          </p:cNvPr>
          <p:cNvSpPr>
            <a:spLocks noGrp="1"/>
          </p:cNvSpPr>
          <p:nvPr>
            <p:ph type="dt" sz="half" idx="10"/>
          </p:nvPr>
        </p:nvSpPr>
        <p:spPr/>
        <p:txBody>
          <a:bodyPr/>
          <a:lstStyle/>
          <a:p>
            <a:fld id="{4670EB2D-004B-4763-947E-CDA1100D33E7}" type="datetimeFigureOut">
              <a:rPr lang="en-US" smtClean="0"/>
              <a:t>8/25/2022</a:t>
            </a:fld>
            <a:endParaRPr lang="en-US"/>
          </a:p>
        </p:txBody>
      </p:sp>
      <p:sp>
        <p:nvSpPr>
          <p:cNvPr id="3" name="Footer Placeholder 2">
            <a:extLst>
              <a:ext uri="{FF2B5EF4-FFF2-40B4-BE49-F238E27FC236}">
                <a16:creationId xmlns:a16="http://schemas.microsoft.com/office/drawing/2014/main" id="{55786C7E-A602-E1E8-5AA9-961A5315419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0F62F6F-85A6-6DE2-5E9B-B2532C407E89}"/>
              </a:ext>
            </a:extLst>
          </p:cNvPr>
          <p:cNvSpPr>
            <a:spLocks noGrp="1"/>
          </p:cNvSpPr>
          <p:nvPr>
            <p:ph type="sldNum" sz="quarter" idx="12"/>
          </p:nvPr>
        </p:nvSpPr>
        <p:spPr/>
        <p:txBody>
          <a:bodyPr/>
          <a:lstStyle/>
          <a:p>
            <a:fld id="{07AC1850-45D9-4E36-81BF-AE5DC8FB8EF7}" type="slidenum">
              <a:rPr lang="en-US" smtClean="0"/>
              <a:t>‹#›</a:t>
            </a:fld>
            <a:endParaRPr lang="en-US"/>
          </a:p>
        </p:txBody>
      </p:sp>
    </p:spTree>
    <p:extLst>
      <p:ext uri="{BB962C8B-B14F-4D97-AF65-F5344CB8AC3E}">
        <p14:creationId xmlns:p14="http://schemas.microsoft.com/office/powerpoint/2010/main" val="18729413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7BD0C-DAEE-A450-1757-0BF6B3661F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B83BC41-8C89-8A03-5A9C-991CF80FC3A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B32734D-C464-ED63-82EE-DC8C45ED48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3F77A7-4617-80B6-EDE2-F563824259AE}"/>
              </a:ext>
            </a:extLst>
          </p:cNvPr>
          <p:cNvSpPr>
            <a:spLocks noGrp="1"/>
          </p:cNvSpPr>
          <p:nvPr>
            <p:ph type="dt" sz="half" idx="10"/>
          </p:nvPr>
        </p:nvSpPr>
        <p:spPr/>
        <p:txBody>
          <a:bodyPr/>
          <a:lstStyle/>
          <a:p>
            <a:fld id="{4670EB2D-004B-4763-947E-CDA1100D33E7}" type="datetimeFigureOut">
              <a:rPr lang="en-US" smtClean="0"/>
              <a:t>8/25/2022</a:t>
            </a:fld>
            <a:endParaRPr lang="en-US"/>
          </a:p>
        </p:txBody>
      </p:sp>
      <p:sp>
        <p:nvSpPr>
          <p:cNvPr id="6" name="Footer Placeholder 5">
            <a:extLst>
              <a:ext uri="{FF2B5EF4-FFF2-40B4-BE49-F238E27FC236}">
                <a16:creationId xmlns:a16="http://schemas.microsoft.com/office/drawing/2014/main" id="{6CAA5DB5-E1F1-4D14-4AC9-35E69CB1DD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0D89D0-B55C-A304-B047-C3C2C44ED45D}"/>
              </a:ext>
            </a:extLst>
          </p:cNvPr>
          <p:cNvSpPr>
            <a:spLocks noGrp="1"/>
          </p:cNvSpPr>
          <p:nvPr>
            <p:ph type="sldNum" sz="quarter" idx="12"/>
          </p:nvPr>
        </p:nvSpPr>
        <p:spPr/>
        <p:txBody>
          <a:bodyPr/>
          <a:lstStyle/>
          <a:p>
            <a:fld id="{07AC1850-45D9-4E36-81BF-AE5DC8FB8EF7}" type="slidenum">
              <a:rPr lang="en-US" smtClean="0"/>
              <a:t>‹#›</a:t>
            </a:fld>
            <a:endParaRPr lang="en-US"/>
          </a:p>
        </p:txBody>
      </p:sp>
    </p:spTree>
    <p:extLst>
      <p:ext uri="{BB962C8B-B14F-4D97-AF65-F5344CB8AC3E}">
        <p14:creationId xmlns:p14="http://schemas.microsoft.com/office/powerpoint/2010/main" val="30991725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78D0B-8CD7-624C-FF2E-D22FF0A515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1802077-66E8-1B23-C29B-1CBB41D969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82EB66A-4AD0-27CC-CCF2-BC2D2AEE3B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3B60F0E-2625-D3D8-3162-A630C7FF07E1}"/>
              </a:ext>
            </a:extLst>
          </p:cNvPr>
          <p:cNvSpPr>
            <a:spLocks noGrp="1"/>
          </p:cNvSpPr>
          <p:nvPr>
            <p:ph type="dt" sz="half" idx="10"/>
          </p:nvPr>
        </p:nvSpPr>
        <p:spPr/>
        <p:txBody>
          <a:bodyPr/>
          <a:lstStyle/>
          <a:p>
            <a:fld id="{4670EB2D-004B-4763-947E-CDA1100D33E7}" type="datetimeFigureOut">
              <a:rPr lang="en-US" smtClean="0"/>
              <a:t>8/25/2022</a:t>
            </a:fld>
            <a:endParaRPr lang="en-US"/>
          </a:p>
        </p:txBody>
      </p:sp>
      <p:sp>
        <p:nvSpPr>
          <p:cNvPr id="6" name="Footer Placeholder 5">
            <a:extLst>
              <a:ext uri="{FF2B5EF4-FFF2-40B4-BE49-F238E27FC236}">
                <a16:creationId xmlns:a16="http://schemas.microsoft.com/office/drawing/2014/main" id="{AA4172EB-CEF0-5C66-4779-B8909EF3D8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A5C8A5F-FEF0-614F-240F-2775DD6B9246}"/>
              </a:ext>
            </a:extLst>
          </p:cNvPr>
          <p:cNvSpPr>
            <a:spLocks noGrp="1"/>
          </p:cNvSpPr>
          <p:nvPr>
            <p:ph type="sldNum" sz="quarter" idx="12"/>
          </p:nvPr>
        </p:nvSpPr>
        <p:spPr/>
        <p:txBody>
          <a:bodyPr/>
          <a:lstStyle/>
          <a:p>
            <a:fld id="{07AC1850-45D9-4E36-81BF-AE5DC8FB8EF7}" type="slidenum">
              <a:rPr lang="en-US" smtClean="0"/>
              <a:t>‹#›</a:t>
            </a:fld>
            <a:endParaRPr lang="en-US"/>
          </a:p>
        </p:txBody>
      </p:sp>
    </p:spTree>
    <p:extLst>
      <p:ext uri="{BB962C8B-B14F-4D97-AF65-F5344CB8AC3E}">
        <p14:creationId xmlns:p14="http://schemas.microsoft.com/office/powerpoint/2010/main" val="36212498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67AE622-2168-0160-F013-0535FD76B1F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08B93E2-737F-EAB4-841C-D824B0728EC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0ED7B5-339E-F499-4DB9-AD954516FAD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70EB2D-004B-4763-947E-CDA1100D33E7}" type="datetimeFigureOut">
              <a:rPr lang="en-US" smtClean="0"/>
              <a:t>8/25/2022</a:t>
            </a:fld>
            <a:endParaRPr lang="en-US"/>
          </a:p>
        </p:txBody>
      </p:sp>
      <p:sp>
        <p:nvSpPr>
          <p:cNvPr id="5" name="Footer Placeholder 4">
            <a:extLst>
              <a:ext uri="{FF2B5EF4-FFF2-40B4-BE49-F238E27FC236}">
                <a16:creationId xmlns:a16="http://schemas.microsoft.com/office/drawing/2014/main" id="{A18B074A-5B33-C5E8-D3D6-E692D3AA788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C8435B2-DCE7-E604-2754-D685881C19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AC1850-45D9-4E36-81BF-AE5DC8FB8EF7}" type="slidenum">
              <a:rPr lang="en-US" smtClean="0"/>
              <a:t>‹#›</a:t>
            </a:fld>
            <a:endParaRPr lang="en-US"/>
          </a:p>
        </p:txBody>
      </p:sp>
    </p:spTree>
    <p:extLst>
      <p:ext uri="{BB962C8B-B14F-4D97-AF65-F5344CB8AC3E}">
        <p14:creationId xmlns:p14="http://schemas.microsoft.com/office/powerpoint/2010/main" val="1654286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chart" Target="../charts/char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2.xml"/><Relationship Id="rId1" Type="http://schemas.openxmlformats.org/officeDocument/2006/relationships/tags" Target="../tags/tag1.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github.com/Microsoft/AMBROSIA"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28F3D-0A66-5007-2CBD-1584D569530E}"/>
              </a:ext>
            </a:extLst>
          </p:cNvPr>
          <p:cNvSpPr>
            <a:spLocks noGrp="1"/>
          </p:cNvSpPr>
          <p:nvPr>
            <p:ph type="ctrTitle"/>
          </p:nvPr>
        </p:nvSpPr>
        <p:spPr>
          <a:xfrm>
            <a:off x="144780" y="601980"/>
            <a:ext cx="11902440" cy="3288983"/>
          </a:xfrm>
        </p:spPr>
        <p:txBody>
          <a:bodyPr>
            <a:normAutofit/>
          </a:bodyPr>
          <a:lstStyle/>
          <a:p>
            <a:r>
              <a:rPr lang="en-US" sz="4800" dirty="0"/>
              <a:t>From parsing, to query processing, to resiliency: </a:t>
            </a:r>
            <a:br>
              <a:rPr lang="en-US" sz="4800" dirty="0"/>
            </a:br>
            <a:br>
              <a:rPr lang="en-US" sz="2800" dirty="0"/>
            </a:br>
            <a:r>
              <a:rPr lang="en-US" sz="4800" dirty="0"/>
              <a:t>Deriving unexpected value from database technology through componentization</a:t>
            </a:r>
          </a:p>
        </p:txBody>
      </p:sp>
      <p:sp>
        <p:nvSpPr>
          <p:cNvPr id="3" name="Subtitle 2">
            <a:extLst>
              <a:ext uri="{FF2B5EF4-FFF2-40B4-BE49-F238E27FC236}">
                <a16:creationId xmlns:a16="http://schemas.microsoft.com/office/drawing/2014/main" id="{BE1CFE29-390B-CD40-660A-2112E5EE868B}"/>
              </a:ext>
            </a:extLst>
          </p:cNvPr>
          <p:cNvSpPr>
            <a:spLocks noGrp="1"/>
          </p:cNvSpPr>
          <p:nvPr>
            <p:ph type="subTitle" idx="1"/>
          </p:nvPr>
        </p:nvSpPr>
        <p:spPr>
          <a:xfrm>
            <a:off x="1524000" y="4805998"/>
            <a:ext cx="9144000" cy="1819246"/>
          </a:xfrm>
        </p:spPr>
        <p:txBody>
          <a:bodyPr>
            <a:normAutofit/>
          </a:bodyPr>
          <a:lstStyle/>
          <a:p>
            <a:r>
              <a:rPr lang="en-US" dirty="0"/>
              <a:t>Speaker: Jonathan Goldstein</a:t>
            </a:r>
          </a:p>
          <a:p>
            <a:r>
              <a:rPr lang="en-US" dirty="0"/>
              <a:t>Many drivers and contributors to all the projects mentioned here</a:t>
            </a:r>
          </a:p>
          <a:p>
            <a:r>
              <a:rPr lang="en-US" dirty="0"/>
              <a:t>Microsoft Research</a:t>
            </a:r>
          </a:p>
        </p:txBody>
      </p:sp>
    </p:spTree>
    <p:extLst>
      <p:ext uri="{BB962C8B-B14F-4D97-AF65-F5344CB8AC3E}">
        <p14:creationId xmlns:p14="http://schemas.microsoft.com/office/powerpoint/2010/main" val="39056013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Study: Query Raw Data Using Spark SQL </a:t>
            </a:r>
          </a:p>
        </p:txBody>
      </p:sp>
      <p:sp>
        <p:nvSpPr>
          <p:cNvPr id="4" name="Slide Number Placeholder 3"/>
          <p:cNvSpPr>
            <a:spLocks noGrp="1"/>
          </p:cNvSpPr>
          <p:nvPr>
            <p:ph type="sldNum" sz="quarter" idx="12"/>
          </p:nvPr>
        </p:nvSpPr>
        <p:spPr/>
        <p:txBody>
          <a:bodyPr/>
          <a:lstStyle/>
          <a:p>
            <a:fld id="{715CB7E3-E759-42A4-B763-605DD3136EBB}" type="slidenum">
              <a:rPr lang="en-US" smtClean="0"/>
              <a:t>10</a:t>
            </a:fld>
            <a:endParaRPr lang="en-US"/>
          </a:p>
        </p:txBody>
      </p:sp>
      <p:graphicFrame>
        <p:nvGraphicFramePr>
          <p:cNvPr id="5" name="Chart 4">
            <a:extLst>
              <a:ext uri="{FF2B5EF4-FFF2-40B4-BE49-F238E27FC236}">
                <a16:creationId xmlns:a16="http://schemas.microsoft.com/office/drawing/2014/main" id="{C30BA728-275B-4846-A1E3-236D611CC261}"/>
              </a:ext>
            </a:extLst>
          </p:cNvPr>
          <p:cNvGraphicFramePr>
            <a:graphicFrameLocks/>
          </p:cNvGraphicFramePr>
          <p:nvPr/>
        </p:nvGraphicFramePr>
        <p:xfrm>
          <a:off x="838200" y="2057399"/>
          <a:ext cx="10515600" cy="411956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a:extLst>
              <a:ext uri="{FF2B5EF4-FFF2-40B4-BE49-F238E27FC236}">
                <a16:creationId xmlns:a16="http://schemas.microsoft.com/office/drawing/2014/main" id="{5075434B-344B-49D8-8944-F1179492D4DD}"/>
              </a:ext>
            </a:extLst>
          </p:cNvPr>
          <p:cNvGraphicFramePr>
            <a:graphicFrameLocks/>
          </p:cNvGraphicFramePr>
          <p:nvPr/>
        </p:nvGraphicFramePr>
        <p:xfrm>
          <a:off x="838200" y="2057399"/>
          <a:ext cx="10515600" cy="4119563"/>
        </p:xfrm>
        <a:graphic>
          <a:graphicData uri="http://schemas.openxmlformats.org/drawingml/2006/chart">
            <c:chart xmlns:c="http://schemas.openxmlformats.org/drawingml/2006/chart" xmlns:r="http://schemas.openxmlformats.org/officeDocument/2006/relationships" r:id="rId4"/>
          </a:graphicData>
        </a:graphic>
      </p:graphicFrame>
      <p:sp>
        <p:nvSpPr>
          <p:cNvPr id="3" name="TextBox 2"/>
          <p:cNvSpPr txBox="1"/>
          <p:nvPr/>
        </p:nvSpPr>
        <p:spPr>
          <a:xfrm>
            <a:off x="4359498" y="1690688"/>
            <a:ext cx="3473002" cy="400110"/>
          </a:xfrm>
          <a:prstGeom prst="rect">
            <a:avLst/>
          </a:prstGeom>
          <a:noFill/>
        </p:spPr>
        <p:txBody>
          <a:bodyPr wrap="none" rtlCol="0">
            <a:spAutoFit/>
          </a:bodyPr>
          <a:lstStyle/>
          <a:p>
            <a:r>
              <a:rPr lang="en-US" sz="2000"/>
              <a:t>Spark SQL (with Jackson Parser)</a:t>
            </a:r>
          </a:p>
        </p:txBody>
      </p:sp>
      <p:sp>
        <p:nvSpPr>
          <p:cNvPr id="8" name="TextBox 7"/>
          <p:cNvSpPr txBox="1"/>
          <p:nvPr/>
        </p:nvSpPr>
        <p:spPr>
          <a:xfrm>
            <a:off x="6029767" y="1380272"/>
            <a:ext cx="982961" cy="461665"/>
          </a:xfrm>
          <a:prstGeom prst="rect">
            <a:avLst/>
          </a:prstGeom>
          <a:noFill/>
        </p:spPr>
        <p:txBody>
          <a:bodyPr wrap="none" rtlCol="0">
            <a:spAutoFit/>
          </a:bodyPr>
          <a:lstStyle/>
          <a:p>
            <a:r>
              <a:rPr lang="en-US" sz="2400" b="1" dirty="0" err="1">
                <a:solidFill>
                  <a:srgbClr val="FF0000"/>
                </a:solidFill>
              </a:rPr>
              <a:t>Mison</a:t>
            </a:r>
            <a:endParaRPr lang="en-US" sz="2400" b="1" dirty="0">
              <a:solidFill>
                <a:srgbClr val="FF0000"/>
              </a:solidFill>
            </a:endParaRPr>
          </a:p>
        </p:txBody>
      </p:sp>
      <p:cxnSp>
        <p:nvCxnSpPr>
          <p:cNvPr id="21" name="Straight Connector 20"/>
          <p:cNvCxnSpPr/>
          <p:nvPr/>
        </p:nvCxnSpPr>
        <p:spPr>
          <a:xfrm flipV="1">
            <a:off x="6151728" y="1780382"/>
            <a:ext cx="719920" cy="276297"/>
          </a:xfrm>
          <a:prstGeom prst="line">
            <a:avLst/>
          </a:prstGeom>
          <a:ln w="31750">
            <a:solidFill>
              <a:srgbClr val="FF0000"/>
            </a:solidFill>
          </a:ln>
        </p:spPr>
        <p:style>
          <a:lnRef idx="3">
            <a:schemeClr val="accent2"/>
          </a:lnRef>
          <a:fillRef idx="0">
            <a:schemeClr val="accent2"/>
          </a:fillRef>
          <a:effectRef idx="2">
            <a:schemeClr val="accent2"/>
          </a:effectRef>
          <a:fontRef idx="minor">
            <a:schemeClr val="tx1"/>
          </a:fontRef>
        </p:style>
      </p:cxnSp>
      <p:sp>
        <p:nvSpPr>
          <p:cNvPr id="6" name="TextBox 5"/>
          <p:cNvSpPr txBox="1"/>
          <p:nvPr/>
        </p:nvSpPr>
        <p:spPr>
          <a:xfrm>
            <a:off x="4959662" y="2920998"/>
            <a:ext cx="2203745" cy="369332"/>
          </a:xfrm>
          <a:prstGeom prst="rect">
            <a:avLst/>
          </a:prstGeom>
          <a:solidFill>
            <a:schemeClr val="tx1"/>
          </a:solidFill>
        </p:spPr>
        <p:txBody>
          <a:bodyPr wrap="none" rtlCol="0">
            <a:spAutoFit/>
          </a:bodyPr>
          <a:lstStyle/>
          <a:p>
            <a:r>
              <a:rPr lang="en-US">
                <a:solidFill>
                  <a:schemeClr val="bg1"/>
                </a:solidFill>
              </a:rPr>
              <a:t>~10X faster in parsing</a:t>
            </a:r>
          </a:p>
        </p:txBody>
      </p:sp>
      <p:sp>
        <p:nvSpPr>
          <p:cNvPr id="23" name="TextBox 22"/>
          <p:cNvSpPr txBox="1"/>
          <p:nvPr/>
        </p:nvSpPr>
        <p:spPr>
          <a:xfrm>
            <a:off x="3764044" y="4023752"/>
            <a:ext cx="4663905" cy="369332"/>
          </a:xfrm>
          <a:prstGeom prst="rect">
            <a:avLst/>
          </a:prstGeom>
          <a:solidFill>
            <a:schemeClr val="tx1"/>
          </a:solidFill>
        </p:spPr>
        <p:txBody>
          <a:bodyPr wrap="none" rtlCol="0">
            <a:spAutoFit/>
          </a:bodyPr>
          <a:lstStyle/>
          <a:p>
            <a:r>
              <a:rPr lang="en-US">
                <a:solidFill>
                  <a:schemeClr val="bg1"/>
                </a:solidFill>
              </a:rPr>
              <a:t>Parsing is not the dominant operation anymore</a:t>
            </a:r>
          </a:p>
        </p:txBody>
      </p:sp>
      <p:sp>
        <p:nvSpPr>
          <p:cNvPr id="24" name="TextBox 23"/>
          <p:cNvSpPr txBox="1"/>
          <p:nvPr/>
        </p:nvSpPr>
        <p:spPr>
          <a:xfrm>
            <a:off x="4350167" y="3472375"/>
            <a:ext cx="3491661" cy="369332"/>
          </a:xfrm>
          <a:prstGeom prst="rect">
            <a:avLst/>
          </a:prstGeom>
          <a:solidFill>
            <a:schemeClr val="tx1"/>
          </a:solidFill>
        </p:spPr>
        <p:txBody>
          <a:bodyPr wrap="none" rtlCol="0">
            <a:spAutoFit/>
          </a:bodyPr>
          <a:lstStyle/>
          <a:p>
            <a:r>
              <a:rPr lang="en-US">
                <a:solidFill>
                  <a:schemeClr val="bg1"/>
                </a:solidFill>
              </a:rPr>
              <a:t>5-10X faster in overall performance</a:t>
            </a:r>
          </a:p>
        </p:txBody>
      </p:sp>
    </p:spTree>
    <p:extLst>
      <p:ext uri="{BB962C8B-B14F-4D97-AF65-F5344CB8AC3E}">
        <p14:creationId xmlns:p14="http://schemas.microsoft.com/office/powerpoint/2010/main" val="2101809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par>
                          <p:cTn id="9" fill="hold">
                            <p:stCondLst>
                              <p:cond delay="0"/>
                            </p:stCondLst>
                            <p:childTnLst>
                              <p:par>
                                <p:cTn id="10" presetID="22" presetClass="entr" presetSubtype="1"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up)">
                                      <p:cBhvr>
                                        <p:cTn id="12" dur="20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P spid="8" grpId="0"/>
      <p:bldP spid="6" grpId="0" animBg="1"/>
      <p:bldP spid="23" grpId="0" animBg="1"/>
      <p:bldP spid="2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632AF-19C1-421C-A4E5-518F449FB043}"/>
              </a:ext>
            </a:extLst>
          </p:cNvPr>
          <p:cNvSpPr>
            <a:spLocks noGrp="1"/>
          </p:cNvSpPr>
          <p:nvPr>
            <p:ph type="title"/>
          </p:nvPr>
        </p:nvSpPr>
        <p:spPr>
          <a:xfrm>
            <a:off x="838200" y="1"/>
            <a:ext cx="10515600" cy="1099225"/>
          </a:xfrm>
        </p:spPr>
        <p:txBody>
          <a:bodyPr/>
          <a:lstStyle/>
          <a:p>
            <a:r>
              <a:rPr lang="en-US" dirty="0"/>
              <a:t>Mison Impact</a:t>
            </a:r>
          </a:p>
        </p:txBody>
      </p:sp>
      <p:sp>
        <p:nvSpPr>
          <p:cNvPr id="3" name="Content Placeholder 2">
            <a:extLst>
              <a:ext uri="{FF2B5EF4-FFF2-40B4-BE49-F238E27FC236}">
                <a16:creationId xmlns:a16="http://schemas.microsoft.com/office/drawing/2014/main" id="{4048804D-31FA-427D-92FB-85E10252C587}"/>
              </a:ext>
            </a:extLst>
          </p:cNvPr>
          <p:cNvSpPr>
            <a:spLocks noGrp="1"/>
          </p:cNvSpPr>
          <p:nvPr>
            <p:ph idx="1"/>
          </p:nvPr>
        </p:nvSpPr>
        <p:spPr>
          <a:xfrm>
            <a:off x="659049" y="1460500"/>
            <a:ext cx="10873902" cy="4351338"/>
          </a:xfrm>
        </p:spPr>
        <p:txBody>
          <a:bodyPr>
            <a:normAutofit/>
          </a:bodyPr>
          <a:lstStyle/>
          <a:p>
            <a:r>
              <a:rPr lang="en-US" dirty="0"/>
              <a:t>Azure Synapse Analytics </a:t>
            </a:r>
          </a:p>
          <a:p>
            <a:r>
              <a:rPr lang="en-US" dirty="0"/>
              <a:t>Azure Storage</a:t>
            </a:r>
          </a:p>
          <a:p>
            <a:r>
              <a:rPr lang="en-US" dirty="0"/>
              <a:t>Cosmos</a:t>
            </a:r>
          </a:p>
          <a:p>
            <a:r>
              <a:rPr lang="en-US" dirty="0"/>
              <a:t>10+ parsers based on Mison techniques on GitHub:</a:t>
            </a:r>
          </a:p>
          <a:p>
            <a:r>
              <a:rPr lang="en-US" dirty="0" err="1"/>
              <a:t>simdjson</a:t>
            </a:r>
            <a:r>
              <a:rPr lang="en-US" dirty="0"/>
              <a:t>: open source JSON parser</a:t>
            </a:r>
          </a:p>
          <a:p>
            <a:pPr lvl="1"/>
            <a:r>
              <a:rPr lang="en-US" dirty="0"/>
              <a:t>incorporates Mison’s techniques</a:t>
            </a:r>
            <a:endParaRPr lang="en-US" b="1" dirty="0">
              <a:solidFill>
                <a:srgbClr val="FF0000"/>
              </a:solidFill>
            </a:endParaRPr>
          </a:p>
          <a:p>
            <a:pPr lvl="1"/>
            <a:r>
              <a:rPr lang="en-US" b="1" dirty="0">
                <a:solidFill>
                  <a:srgbClr val="FF0000"/>
                </a:solidFill>
              </a:rPr>
              <a:t>#2 monthly trending</a:t>
            </a:r>
            <a:r>
              <a:rPr lang="en-US" dirty="0"/>
              <a:t> project on GitHub (Feb 2019)</a:t>
            </a:r>
          </a:p>
          <a:p>
            <a:pPr lvl="1"/>
            <a:r>
              <a:rPr lang="en-US" b="1" dirty="0">
                <a:solidFill>
                  <a:srgbClr val="FF0000"/>
                </a:solidFill>
              </a:rPr>
              <a:t>&gt;15K</a:t>
            </a:r>
            <a:r>
              <a:rPr lang="en-US" dirty="0"/>
              <a:t> stars on GitHub</a:t>
            </a:r>
          </a:p>
          <a:p>
            <a:endParaRPr lang="en-US" dirty="0"/>
          </a:p>
        </p:txBody>
      </p:sp>
      <p:sp>
        <p:nvSpPr>
          <p:cNvPr id="4" name="Slide Number Placeholder 3">
            <a:extLst>
              <a:ext uri="{FF2B5EF4-FFF2-40B4-BE49-F238E27FC236}">
                <a16:creationId xmlns:a16="http://schemas.microsoft.com/office/drawing/2014/main" id="{99E4B379-797C-4C18-8DA1-82562555647E}"/>
              </a:ext>
            </a:extLst>
          </p:cNvPr>
          <p:cNvSpPr>
            <a:spLocks noGrp="1"/>
          </p:cNvSpPr>
          <p:nvPr>
            <p:ph type="sldNum" sz="quarter" idx="12"/>
          </p:nvPr>
        </p:nvSpPr>
        <p:spPr/>
        <p:txBody>
          <a:bodyPr/>
          <a:lstStyle/>
          <a:p>
            <a:fld id="{715CB7E3-E759-42A4-B763-605DD3136EBB}" type="slidenum">
              <a:rPr lang="en-US" smtClean="0"/>
              <a:t>11</a:t>
            </a:fld>
            <a:endParaRPr lang="en-US"/>
          </a:p>
        </p:txBody>
      </p:sp>
    </p:spTree>
    <p:extLst>
      <p:ext uri="{BB962C8B-B14F-4D97-AF65-F5344CB8AC3E}">
        <p14:creationId xmlns:p14="http://schemas.microsoft.com/office/powerpoint/2010/main" val="2311660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FCFBB-8C8A-8ED7-DEC8-B69484451A84}"/>
              </a:ext>
            </a:extLst>
          </p:cNvPr>
          <p:cNvSpPr>
            <a:spLocks noGrp="1"/>
          </p:cNvSpPr>
          <p:nvPr>
            <p:ph type="title"/>
          </p:nvPr>
        </p:nvSpPr>
        <p:spPr>
          <a:xfrm>
            <a:off x="152399" y="1646404"/>
            <a:ext cx="11983453" cy="3565191"/>
          </a:xfrm>
        </p:spPr>
        <p:txBody>
          <a:bodyPr>
            <a:normAutofit fontScale="90000"/>
          </a:bodyPr>
          <a:lstStyle/>
          <a:p>
            <a:pPr algn="ctr"/>
            <a:r>
              <a:rPr lang="en-US" sz="14900" dirty="0"/>
              <a:t>Trill</a:t>
            </a:r>
            <a:br>
              <a:rPr lang="en-US" sz="12000" dirty="0"/>
            </a:br>
            <a:r>
              <a:rPr lang="en-US" sz="10700" dirty="0"/>
              <a:t>(Query Processor)</a:t>
            </a:r>
            <a:endParaRPr lang="en-US" sz="12000" dirty="0"/>
          </a:p>
        </p:txBody>
      </p:sp>
    </p:spTree>
    <p:extLst>
      <p:ext uri="{BB962C8B-B14F-4D97-AF65-F5344CB8AC3E}">
        <p14:creationId xmlns:p14="http://schemas.microsoft.com/office/powerpoint/2010/main" val="32709892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DAAE1-5408-FCFF-CB25-2ADEB86AB1F4}"/>
              </a:ext>
            </a:extLst>
          </p:cNvPr>
          <p:cNvSpPr>
            <a:spLocks noGrp="1"/>
          </p:cNvSpPr>
          <p:nvPr>
            <p:ph type="title"/>
          </p:nvPr>
        </p:nvSpPr>
        <p:spPr>
          <a:xfrm>
            <a:off x="83819" y="0"/>
            <a:ext cx="12024361" cy="1325563"/>
          </a:xfrm>
        </p:spPr>
        <p:txBody>
          <a:bodyPr/>
          <a:lstStyle/>
          <a:p>
            <a:r>
              <a:rPr lang="en-US" dirty="0"/>
              <a:t>QP as a technology value proposition: What QP is for</a:t>
            </a:r>
          </a:p>
        </p:txBody>
      </p:sp>
      <p:sp>
        <p:nvSpPr>
          <p:cNvPr id="3" name="Content Placeholder 2">
            <a:extLst>
              <a:ext uri="{FF2B5EF4-FFF2-40B4-BE49-F238E27FC236}">
                <a16:creationId xmlns:a16="http://schemas.microsoft.com/office/drawing/2014/main" id="{194D5502-FB1A-77B1-174F-EBA955710C58}"/>
              </a:ext>
            </a:extLst>
          </p:cNvPr>
          <p:cNvSpPr>
            <a:spLocks noGrp="1"/>
          </p:cNvSpPr>
          <p:nvPr>
            <p:ph idx="1"/>
          </p:nvPr>
        </p:nvSpPr>
        <p:spPr>
          <a:xfrm>
            <a:off x="280737" y="1171074"/>
            <a:ext cx="11686674" cy="5438273"/>
          </a:xfrm>
        </p:spPr>
        <p:txBody>
          <a:bodyPr>
            <a:normAutofit fontScale="77500" lnSpcReduction="20000"/>
          </a:bodyPr>
          <a:lstStyle/>
          <a:p>
            <a:r>
              <a:rPr lang="en-US" dirty="0"/>
              <a:t>Traditional DB workloads: (OLTP/HTAP/OLAP)</a:t>
            </a:r>
          </a:p>
          <a:p>
            <a:pPr lvl="1"/>
            <a:r>
              <a:rPr lang="en-US" dirty="0"/>
              <a:t>Potentially complex relational queries over static data</a:t>
            </a:r>
          </a:p>
          <a:p>
            <a:pPr lvl="1"/>
            <a:r>
              <a:rPr lang="en-US" dirty="0"/>
              <a:t>Require high performance</a:t>
            </a:r>
          </a:p>
          <a:p>
            <a:r>
              <a:rPr lang="en-US" dirty="0"/>
              <a:t>Real-time relational streaming workloads:</a:t>
            </a:r>
          </a:p>
          <a:p>
            <a:pPr lvl="1"/>
            <a:r>
              <a:rPr lang="en-US" dirty="0"/>
              <a:t>Potentially complex relational standing queries over changing temporal data</a:t>
            </a:r>
          </a:p>
          <a:p>
            <a:pPr lvl="1"/>
            <a:r>
              <a:rPr lang="en-US" dirty="0"/>
              <a:t>Requires the integration of temporality into query semantics:</a:t>
            </a:r>
          </a:p>
          <a:p>
            <a:pPr lvl="2"/>
            <a:r>
              <a:rPr lang="en-US" dirty="0"/>
              <a:t>Time windows over time stamped data</a:t>
            </a:r>
          </a:p>
          <a:p>
            <a:pPr lvl="2"/>
            <a:r>
              <a:rPr lang="en-US" dirty="0"/>
              <a:t>Semantic and algorithmic integration with tradition signal processing like FFT</a:t>
            </a:r>
          </a:p>
          <a:p>
            <a:r>
              <a:rPr lang="en-US" dirty="0"/>
              <a:t>Off-line temporal workloads:</a:t>
            </a:r>
          </a:p>
          <a:p>
            <a:pPr lvl="1"/>
            <a:r>
              <a:rPr lang="en-US" dirty="0"/>
              <a:t>One shot queries over static temporal data</a:t>
            </a:r>
          </a:p>
          <a:p>
            <a:pPr lvl="1"/>
            <a:r>
              <a:rPr lang="en-US" dirty="0"/>
              <a:t>Requires high performance</a:t>
            </a:r>
          </a:p>
          <a:p>
            <a:pPr lvl="1"/>
            <a:r>
              <a:rPr lang="en-US" dirty="0"/>
              <a:t>Requires the same integration of temporality into query semantics as real-time</a:t>
            </a:r>
          </a:p>
          <a:p>
            <a:r>
              <a:rPr lang="en-US" dirty="0"/>
              <a:t>Off-line approximate query answering with revisions</a:t>
            </a:r>
          </a:p>
          <a:p>
            <a:pPr lvl="1"/>
            <a:r>
              <a:rPr lang="en-US" dirty="0"/>
              <a:t>Easily done with the right kind of temporal integration</a:t>
            </a:r>
          </a:p>
          <a:p>
            <a:pPr lvl="1"/>
            <a:r>
              <a:rPr lang="en-US" dirty="0"/>
              <a:t>Requires high performance</a:t>
            </a:r>
          </a:p>
          <a:p>
            <a:r>
              <a:rPr lang="en-US" b="1" dirty="0">
                <a:solidFill>
                  <a:srgbClr val="C00000"/>
                </a:solidFill>
              </a:rPr>
              <a:t>Frequently desirable to integrate this functionality into non-DB products:</a:t>
            </a:r>
          </a:p>
          <a:p>
            <a:pPr lvl="1"/>
            <a:r>
              <a:rPr lang="en-US" dirty="0"/>
              <a:t>Data visualization tools</a:t>
            </a:r>
          </a:p>
          <a:p>
            <a:pPr lvl="1"/>
            <a:r>
              <a:rPr lang="en-US" dirty="0"/>
              <a:t>Moving computation around in IOT scenarios</a:t>
            </a:r>
          </a:p>
          <a:p>
            <a:pPr lvl="1"/>
            <a:r>
              <a:rPr lang="en-US" dirty="0"/>
              <a:t>Computing KPIs within applications</a:t>
            </a:r>
          </a:p>
          <a:p>
            <a:endParaRPr lang="en-US" dirty="0"/>
          </a:p>
        </p:txBody>
      </p:sp>
    </p:spTree>
    <p:extLst>
      <p:ext uri="{BB962C8B-B14F-4D97-AF65-F5344CB8AC3E}">
        <p14:creationId xmlns:p14="http://schemas.microsoft.com/office/powerpoint/2010/main" val="1121722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3" end="13"/>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15" end="15"/>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
                                            <p:txEl>
                                              <p:pRg st="16" end="16"/>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
                                            <p:txEl>
                                              <p:pRg st="17" end="17"/>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
                                            <p:txEl>
                                              <p:pRg st="18" end="1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48704" y="1114598"/>
            <a:ext cx="11653523" cy="5993436"/>
          </a:xfrm>
        </p:spPr>
        <p:txBody>
          <a:bodyPr/>
          <a:lstStyle/>
          <a:p>
            <a:r>
              <a:rPr lang="en-US" dirty="0">
                <a:solidFill>
                  <a:schemeClr val="tx1"/>
                </a:solidFill>
              </a:rPr>
              <a:t>Query model</a:t>
            </a:r>
          </a:p>
          <a:p>
            <a:pPr lvl="1"/>
            <a:r>
              <a:rPr lang="en-US" dirty="0"/>
              <a:t>Expressiveness &gt; SQL, based on CEDR model </a:t>
            </a:r>
          </a:p>
          <a:p>
            <a:pPr lvl="1"/>
            <a:r>
              <a:rPr lang="en-US" dirty="0"/>
              <a:t>Supports patterns and augmented automata</a:t>
            </a:r>
          </a:p>
          <a:p>
            <a:pPr lvl="1"/>
            <a:r>
              <a:rPr lang="en-US" dirty="0"/>
              <a:t>Supports digital signal processing (not in official release)</a:t>
            </a:r>
          </a:p>
          <a:p>
            <a:pPr>
              <a:spcBef>
                <a:spcPts val="686"/>
              </a:spcBef>
            </a:pPr>
            <a:r>
              <a:rPr lang="en-US" dirty="0">
                <a:solidFill>
                  <a:schemeClr val="tx1"/>
                </a:solidFill>
              </a:rPr>
              <a:t>Performance</a:t>
            </a:r>
          </a:p>
          <a:p>
            <a:pPr lvl="1"/>
            <a:r>
              <a:rPr lang="en-US" dirty="0"/>
              <a:t>2-4 orders of magnitude faster than first wave SPEs</a:t>
            </a:r>
          </a:p>
          <a:p>
            <a:pPr lvl="1"/>
            <a:r>
              <a:rPr lang="en-US" dirty="0"/>
              <a:t>For relational, comparable to columnar DBMS</a:t>
            </a:r>
          </a:p>
          <a:p>
            <a:pPr lvl="1"/>
            <a:r>
              <a:rPr lang="en-US" dirty="0"/>
              <a:t>Easy integration with FASTER for larger than memory query state</a:t>
            </a:r>
          </a:p>
          <a:p>
            <a:pPr>
              <a:spcBef>
                <a:spcPts val="686"/>
              </a:spcBef>
            </a:pPr>
            <a:r>
              <a:rPr lang="en-US" dirty="0">
                <a:solidFill>
                  <a:schemeClr val="tx1"/>
                </a:solidFill>
              </a:rPr>
              <a:t>Fabric &amp; language integration</a:t>
            </a:r>
          </a:p>
          <a:p>
            <a:pPr lvl="1">
              <a:spcBef>
                <a:spcPts val="686"/>
              </a:spcBef>
            </a:pPr>
            <a:r>
              <a:rPr lang="en-US" dirty="0"/>
              <a:t>Built as high-level language (HLL) library component</a:t>
            </a:r>
          </a:p>
          <a:p>
            <a:pPr lvl="1">
              <a:spcBef>
                <a:spcPts val="686"/>
              </a:spcBef>
            </a:pPr>
            <a:r>
              <a:rPr lang="en-US" dirty="0"/>
              <a:t>Extended LINQ syntax </a:t>
            </a:r>
          </a:p>
          <a:p>
            <a:pPr lvl="1">
              <a:spcBef>
                <a:spcPts val="686"/>
              </a:spcBef>
            </a:pPr>
            <a:r>
              <a:rPr lang="en-US" dirty="0"/>
              <a:t>Works with arbitrary HLL data-types &amp; libraries</a:t>
            </a:r>
          </a:p>
          <a:p>
            <a:r>
              <a:rPr lang="en-US" dirty="0">
                <a:solidFill>
                  <a:schemeClr val="tx1"/>
                </a:solidFill>
              </a:rPr>
              <a:t>MS supported open-source project at: https://github.com/Microsoft/Trill</a:t>
            </a:r>
          </a:p>
          <a:p>
            <a:pPr lvl="1"/>
            <a:endParaRPr lang="en-US" dirty="0"/>
          </a:p>
        </p:txBody>
      </p:sp>
      <p:sp>
        <p:nvSpPr>
          <p:cNvPr id="3" name="Title 2"/>
          <p:cNvSpPr>
            <a:spLocks noGrp="1"/>
          </p:cNvSpPr>
          <p:nvPr>
            <p:ph type="title"/>
          </p:nvPr>
        </p:nvSpPr>
        <p:spPr>
          <a:xfrm>
            <a:off x="838200" y="2243"/>
            <a:ext cx="10515600" cy="866084"/>
          </a:xfrm>
        </p:spPr>
        <p:txBody>
          <a:bodyPr>
            <a:normAutofit/>
          </a:bodyPr>
          <a:lstStyle/>
          <a:p>
            <a:r>
              <a:rPr lang="en-US" dirty="0"/>
              <a:t>Trill: Fast Streaming Analytics Library</a:t>
            </a:r>
          </a:p>
        </p:txBody>
      </p:sp>
      <p:pic>
        <p:nvPicPr>
          <p:cNvPr id="44" name="Picture 43"/>
          <p:cNvPicPr>
            <a:picLocks noChangeAspect="1"/>
          </p:cNvPicPr>
          <p:nvPr/>
        </p:nvPicPr>
        <p:blipFill>
          <a:blip r:embed="rId4"/>
          <a:stretch>
            <a:fillRect/>
          </a:stretch>
        </p:blipFill>
        <p:spPr>
          <a:xfrm>
            <a:off x="7630702" y="868327"/>
            <a:ext cx="4853465" cy="4992135"/>
          </a:xfrm>
          <a:prstGeom prst="rect">
            <a:avLst/>
          </a:prstGeom>
        </p:spPr>
      </p:pic>
    </p:spTree>
    <p:custDataLst>
      <p:tags r:id="rId1"/>
    </p:custDataLst>
    <p:extLst>
      <p:ext uri="{BB962C8B-B14F-4D97-AF65-F5344CB8AC3E}">
        <p14:creationId xmlns:p14="http://schemas.microsoft.com/office/powerpoint/2010/main" val="247928457"/>
      </p:ext>
    </p:extLst>
  </p:cSld>
  <p:clrMapOvr>
    <a:masterClrMapping/>
  </p:clrMapOvr>
  <p:transition advTm="64938">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806EC9-1997-4643-8229-654020B718DB}"/>
              </a:ext>
            </a:extLst>
          </p:cNvPr>
          <p:cNvSpPr txBox="1"/>
          <p:nvPr/>
        </p:nvSpPr>
        <p:spPr>
          <a:xfrm>
            <a:off x="113740" y="4462279"/>
            <a:ext cx="11964520" cy="1569660"/>
          </a:xfrm>
          <a:prstGeom prst="rect">
            <a:avLst/>
          </a:prstGeom>
          <a:noFill/>
        </p:spPr>
        <p:txBody>
          <a:bodyPr wrap="square" lIns="91440" tIns="45720" rIns="91440" bIns="45720" rtlCol="0" anchor="t">
            <a:spAutoFit/>
          </a:bodyPr>
          <a:lstStyle/>
          <a:p>
            <a:r>
              <a:rPr lang="en-US" sz="2400" dirty="0">
                <a:latin typeface="Consolas"/>
              </a:rPr>
              <a:t>var </a:t>
            </a:r>
            <a:r>
              <a:rPr lang="en-US" sz="2400" dirty="0" err="1">
                <a:latin typeface="Consolas"/>
              </a:rPr>
              <a:t>joinResult</a:t>
            </a:r>
            <a:r>
              <a:rPr lang="en-US" sz="2400" dirty="0">
                <a:latin typeface="Consolas"/>
              </a:rPr>
              <a:t> = </a:t>
            </a:r>
            <a:r>
              <a:rPr lang="en-US" sz="2400" dirty="0" err="1">
                <a:latin typeface="Consolas"/>
              </a:rPr>
              <a:t>A.AlterEventDuration</a:t>
            </a:r>
            <a:r>
              <a:rPr lang="en-US" sz="2400" dirty="0">
                <a:latin typeface="Consolas"/>
              </a:rPr>
              <a:t>(</a:t>
            </a:r>
            <a:r>
              <a:rPr lang="en-US" sz="2400" dirty="0" err="1">
                <a:latin typeface="Consolas"/>
              </a:rPr>
              <a:t>TwentySeconds</a:t>
            </a:r>
            <a:r>
              <a:rPr lang="en-US" sz="2400" dirty="0">
                <a:latin typeface="Consolas"/>
              </a:rPr>
              <a:t>).Join(</a:t>
            </a:r>
          </a:p>
          <a:p>
            <a:r>
              <a:rPr lang="en-US" sz="2400" dirty="0">
                <a:latin typeface="Consolas"/>
              </a:rPr>
              <a:t>	</a:t>
            </a:r>
            <a:r>
              <a:rPr lang="en-US" sz="2400" dirty="0" err="1">
                <a:latin typeface="Consolas"/>
              </a:rPr>
              <a:t>B.AlterEventDuration</a:t>
            </a:r>
            <a:r>
              <a:rPr lang="en-US" sz="2400" dirty="0">
                <a:latin typeface="Consolas"/>
              </a:rPr>
              <a:t>(</a:t>
            </a:r>
            <a:r>
              <a:rPr lang="en-US" sz="2400" dirty="0" err="1">
                <a:latin typeface="Consolas"/>
              </a:rPr>
              <a:t>OneTick</a:t>
            </a:r>
            <a:r>
              <a:rPr lang="en-US" sz="2400" dirty="0">
                <a:latin typeface="Consolas"/>
              </a:rPr>
              <a:t>), (e1, e2) =&gt; ...); </a:t>
            </a:r>
            <a:endParaRPr lang="en-US" sz="2400" dirty="0">
              <a:latin typeface="Calibri" panose="020F0502020204030204"/>
              <a:cs typeface="Calibri" panose="020F0502020204030204"/>
            </a:endParaRPr>
          </a:p>
          <a:p>
            <a:r>
              <a:rPr lang="en-US" sz="2400" dirty="0">
                <a:latin typeface="Consolas"/>
              </a:rPr>
              <a:t>var </a:t>
            </a:r>
            <a:r>
              <a:rPr lang="en-US" sz="2400" dirty="0" err="1">
                <a:latin typeface="Consolas"/>
              </a:rPr>
              <a:t>windowedCountResult</a:t>
            </a:r>
            <a:r>
              <a:rPr lang="en-US" sz="2400" dirty="0">
                <a:latin typeface="Consolas"/>
              </a:rPr>
              <a:t> =</a:t>
            </a:r>
            <a:endParaRPr lang="en-US" sz="2400" dirty="0">
              <a:latin typeface="Calibri" panose="020F0502020204030204"/>
              <a:cs typeface="Calibri" panose="020F0502020204030204"/>
            </a:endParaRPr>
          </a:p>
          <a:p>
            <a:pPr lvl="2"/>
            <a:r>
              <a:rPr lang="en-US" sz="2400" dirty="0" err="1">
                <a:latin typeface="Consolas"/>
              </a:rPr>
              <a:t>joinResult.AlterEventDuration</a:t>
            </a:r>
            <a:r>
              <a:rPr lang="en-US" sz="2400" dirty="0">
                <a:latin typeface="Consolas"/>
              </a:rPr>
              <a:t>(</a:t>
            </a:r>
            <a:r>
              <a:rPr lang="en-US" sz="2400" dirty="0" err="1">
                <a:latin typeface="Consolas"/>
              </a:rPr>
              <a:t>TenMinutes</a:t>
            </a:r>
            <a:r>
              <a:rPr lang="en-US" sz="2400" dirty="0">
                <a:latin typeface="Consolas"/>
              </a:rPr>
              <a:t>).Count();</a:t>
            </a:r>
            <a:endParaRPr lang="en-US" sz="2400" dirty="0">
              <a:cs typeface="Calibri"/>
            </a:endParaRPr>
          </a:p>
        </p:txBody>
      </p:sp>
      <p:sp>
        <p:nvSpPr>
          <p:cNvPr id="3" name="TextBox 2">
            <a:extLst>
              <a:ext uri="{FF2B5EF4-FFF2-40B4-BE49-F238E27FC236}">
                <a16:creationId xmlns:a16="http://schemas.microsoft.com/office/drawing/2014/main" id="{AAAA8B85-119A-DB0D-D036-F63146E04C61}"/>
              </a:ext>
            </a:extLst>
          </p:cNvPr>
          <p:cNvSpPr txBox="1"/>
          <p:nvPr/>
        </p:nvSpPr>
        <p:spPr>
          <a:xfrm>
            <a:off x="153583" y="967892"/>
            <a:ext cx="11889114" cy="2954655"/>
          </a:xfrm>
          <a:prstGeom prst="rect">
            <a:avLst/>
          </a:prstGeom>
          <a:noFill/>
        </p:spPr>
        <p:txBody>
          <a:bodyPr wrap="square" lIns="91440" tIns="45720" rIns="91440" bIns="45720" rtlCol="0" anchor="t">
            <a:spAutoFit/>
          </a:bodyPr>
          <a:lstStyle/>
          <a:p>
            <a:r>
              <a:rPr lang="en-US" sz="2800" dirty="0"/>
              <a:t>A Key insight:</a:t>
            </a:r>
          </a:p>
          <a:p>
            <a:pPr lvl="1"/>
            <a:r>
              <a:rPr lang="en-US" sz="2800" dirty="0"/>
              <a:t>Windowing logic composes much more cleanly if windowing is a property of the data rather than a query context</a:t>
            </a:r>
            <a:endParaRPr lang="en-US" sz="2000" dirty="0">
              <a:cs typeface="Calibri"/>
            </a:endParaRPr>
          </a:p>
          <a:p>
            <a:pPr lvl="1"/>
            <a:endParaRPr lang="en-US" dirty="0">
              <a:cs typeface="Calibri"/>
            </a:endParaRPr>
          </a:p>
          <a:p>
            <a:r>
              <a:rPr lang="en-US" sz="2800" dirty="0"/>
              <a:t>Example: Calculate a 10 minute moving count of the number of rows produced by joining streams A, and B, where each row from A can join with any row from B which occurs within 10 seconds after A occurs</a:t>
            </a:r>
            <a:endParaRPr lang="en-US" sz="2800" dirty="0">
              <a:cs typeface="Calibri"/>
            </a:endParaRPr>
          </a:p>
        </p:txBody>
      </p:sp>
      <p:sp>
        <p:nvSpPr>
          <p:cNvPr id="4" name="Title 2">
            <a:extLst>
              <a:ext uri="{FF2B5EF4-FFF2-40B4-BE49-F238E27FC236}">
                <a16:creationId xmlns:a16="http://schemas.microsoft.com/office/drawing/2014/main" id="{4FFAEE92-4E1E-8674-AC08-C04D57DE5CC8}"/>
              </a:ext>
            </a:extLst>
          </p:cNvPr>
          <p:cNvSpPr>
            <a:spLocks noGrp="1"/>
          </p:cNvSpPr>
          <p:nvPr>
            <p:ph type="title"/>
          </p:nvPr>
        </p:nvSpPr>
        <p:spPr>
          <a:xfrm>
            <a:off x="838200" y="0"/>
            <a:ext cx="10515600" cy="1037283"/>
          </a:xfrm>
        </p:spPr>
        <p:txBody>
          <a:bodyPr>
            <a:normAutofit/>
          </a:bodyPr>
          <a:lstStyle/>
          <a:p>
            <a:r>
              <a:rPr lang="en-US" dirty="0"/>
              <a:t>On Trill’s Query Semantics</a:t>
            </a:r>
          </a:p>
        </p:txBody>
      </p:sp>
    </p:spTree>
    <p:extLst>
      <p:ext uri="{BB962C8B-B14F-4D97-AF65-F5344CB8AC3E}">
        <p14:creationId xmlns:p14="http://schemas.microsoft.com/office/powerpoint/2010/main" val="3264664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90503" y="1373878"/>
            <a:ext cx="6733609" cy="4638706"/>
          </a:xfrm>
        </p:spPr>
        <p:txBody>
          <a:bodyPr vert="horz" lIns="91440" tIns="45720" rIns="91440" bIns="45720" rtlCol="0" anchor="t">
            <a:spAutoFit/>
          </a:bodyPr>
          <a:lstStyle/>
          <a:p>
            <a:r>
              <a:rPr lang="en-US" sz="3137" dirty="0"/>
              <a:t>Azure Stream Analytics service</a:t>
            </a:r>
          </a:p>
          <a:p>
            <a:r>
              <a:rPr lang="en-US" sz="3137" dirty="0"/>
              <a:t>Bing Ads</a:t>
            </a:r>
          </a:p>
          <a:p>
            <a:r>
              <a:rPr lang="en-US" sz="3137" dirty="0"/>
              <a:t>Office, Exchange, Windows</a:t>
            </a:r>
          </a:p>
          <a:p>
            <a:r>
              <a:rPr lang="en-US" sz="3137" dirty="0"/>
              <a:t>Halo game monitoring &amp; </a:t>
            </a:r>
            <a:br>
              <a:rPr lang="en-US" sz="3137" dirty="0"/>
            </a:br>
            <a:r>
              <a:rPr lang="en-US" sz="3137" dirty="0"/>
              <a:t>debugging</a:t>
            </a:r>
            <a:endParaRPr lang="en-US" sz="3100" dirty="0">
              <a:cs typeface="Calibri"/>
            </a:endParaRPr>
          </a:p>
          <a:p>
            <a:endParaRPr lang="en-US" sz="3100" dirty="0">
              <a:solidFill>
                <a:srgbClr val="44546A"/>
              </a:solidFill>
            </a:endParaRPr>
          </a:p>
          <a:p>
            <a:r>
              <a:rPr lang="en-US" sz="3137" dirty="0">
                <a:solidFill>
                  <a:srgbClr val="C00000"/>
                </a:solidFill>
              </a:rPr>
              <a:t>Key enabler: performance + </a:t>
            </a:r>
            <a:br>
              <a:rPr lang="en-US" sz="3137" dirty="0">
                <a:solidFill>
                  <a:srgbClr val="C00000"/>
                </a:solidFill>
              </a:rPr>
            </a:br>
            <a:r>
              <a:rPr lang="en-US" sz="3137" dirty="0">
                <a:solidFill>
                  <a:srgbClr val="C00000"/>
                </a:solidFill>
              </a:rPr>
              <a:t>fabric &amp; language integration + query model</a:t>
            </a:r>
            <a:endParaRPr lang="en-US" sz="3137" dirty="0"/>
          </a:p>
        </p:txBody>
      </p:sp>
      <p:sp>
        <p:nvSpPr>
          <p:cNvPr id="3" name="Title 2"/>
          <p:cNvSpPr>
            <a:spLocks noGrp="1"/>
          </p:cNvSpPr>
          <p:nvPr>
            <p:ph type="title"/>
          </p:nvPr>
        </p:nvSpPr>
        <p:spPr>
          <a:xfrm>
            <a:off x="775776" y="-67"/>
            <a:ext cx="10515600" cy="1325563"/>
          </a:xfrm>
        </p:spPr>
        <p:txBody>
          <a:bodyPr/>
          <a:lstStyle/>
          <a:p>
            <a:r>
              <a:rPr lang="en-US" dirty="0"/>
              <a:t>Used Across Microsoft</a:t>
            </a:r>
          </a:p>
        </p:txBody>
      </p:sp>
      <p:pic>
        <p:nvPicPr>
          <p:cNvPr id="4" name="Picture 3"/>
          <p:cNvPicPr>
            <a:picLocks noChangeAspect="1"/>
          </p:cNvPicPr>
          <p:nvPr/>
        </p:nvPicPr>
        <p:blipFill>
          <a:blip r:embed="rId3"/>
          <a:stretch>
            <a:fillRect/>
          </a:stretch>
        </p:blipFill>
        <p:spPr>
          <a:xfrm>
            <a:off x="6867709" y="349912"/>
            <a:ext cx="5015076" cy="1830457"/>
          </a:xfrm>
          <a:prstGeom prst="rect">
            <a:avLst/>
          </a:prstGeom>
        </p:spPr>
      </p:pic>
      <p:pic>
        <p:nvPicPr>
          <p:cNvPr id="5" name="Picture 4"/>
          <p:cNvPicPr>
            <a:picLocks noChangeAspect="1"/>
          </p:cNvPicPr>
          <p:nvPr/>
        </p:nvPicPr>
        <p:blipFill>
          <a:blip r:embed="rId4"/>
          <a:stretch>
            <a:fillRect/>
          </a:stretch>
        </p:blipFill>
        <p:spPr>
          <a:xfrm rot="20533896">
            <a:off x="6251036" y="1084319"/>
            <a:ext cx="5522712" cy="1923372"/>
          </a:xfrm>
          <a:prstGeom prst="rect">
            <a:avLst/>
          </a:prstGeom>
        </p:spPr>
      </p:pic>
      <p:pic>
        <p:nvPicPr>
          <p:cNvPr id="7" name="Picture 6"/>
          <p:cNvPicPr>
            <a:picLocks noChangeAspect="1"/>
          </p:cNvPicPr>
          <p:nvPr/>
        </p:nvPicPr>
        <p:blipFill>
          <a:blip r:embed="rId5"/>
          <a:stretch>
            <a:fillRect/>
          </a:stretch>
        </p:blipFill>
        <p:spPr>
          <a:xfrm rot="20476137">
            <a:off x="6619920" y="3840258"/>
            <a:ext cx="5125866" cy="2021468"/>
          </a:xfrm>
          <a:prstGeom prst="rect">
            <a:avLst/>
          </a:prstGeom>
        </p:spPr>
      </p:pic>
      <p:pic>
        <p:nvPicPr>
          <p:cNvPr id="9" name="Picture 8"/>
          <p:cNvPicPr>
            <a:picLocks noChangeAspect="1"/>
          </p:cNvPicPr>
          <p:nvPr/>
        </p:nvPicPr>
        <p:blipFill>
          <a:blip r:embed="rId6"/>
          <a:stretch>
            <a:fillRect/>
          </a:stretch>
        </p:blipFill>
        <p:spPr>
          <a:xfrm rot="21338746">
            <a:off x="7945022" y="1864378"/>
            <a:ext cx="3999360" cy="1928865"/>
          </a:xfrm>
          <a:prstGeom prst="rect">
            <a:avLst/>
          </a:prstGeom>
        </p:spPr>
      </p:pic>
      <p:grpSp>
        <p:nvGrpSpPr>
          <p:cNvPr id="13" name="Group 12"/>
          <p:cNvGrpSpPr/>
          <p:nvPr/>
        </p:nvGrpSpPr>
        <p:grpSpPr>
          <a:xfrm>
            <a:off x="5991858" y="2777635"/>
            <a:ext cx="5279575" cy="2272909"/>
            <a:chOff x="6112006" y="2832836"/>
            <a:chExt cx="5385441" cy="2318486"/>
          </a:xfrm>
        </p:grpSpPr>
        <p:pic>
          <p:nvPicPr>
            <p:cNvPr id="12" name="Picture 11"/>
            <p:cNvPicPr>
              <a:picLocks noChangeAspect="1"/>
            </p:cNvPicPr>
            <p:nvPr/>
          </p:nvPicPr>
          <p:blipFill>
            <a:blip r:embed="rId7"/>
            <a:stretch>
              <a:fillRect/>
            </a:stretch>
          </p:blipFill>
          <p:spPr>
            <a:xfrm rot="1060933">
              <a:off x="6726374" y="2832836"/>
              <a:ext cx="838317" cy="438211"/>
            </a:xfrm>
            <a:prstGeom prst="rect">
              <a:avLst/>
            </a:prstGeom>
          </p:spPr>
        </p:pic>
        <p:pic>
          <p:nvPicPr>
            <p:cNvPr id="8" name="Picture 7"/>
            <p:cNvPicPr>
              <a:picLocks noChangeAspect="1"/>
            </p:cNvPicPr>
            <p:nvPr/>
          </p:nvPicPr>
          <p:blipFill>
            <a:blip r:embed="rId8"/>
            <a:stretch>
              <a:fillRect/>
            </a:stretch>
          </p:blipFill>
          <p:spPr>
            <a:xfrm rot="1166444">
              <a:off x="6112006" y="3899571"/>
              <a:ext cx="5385441" cy="1251751"/>
            </a:xfrm>
            <a:prstGeom prst="rect">
              <a:avLst/>
            </a:prstGeom>
          </p:spPr>
        </p:pic>
      </p:grpSp>
      <p:grpSp>
        <p:nvGrpSpPr>
          <p:cNvPr id="11" name="Group 10"/>
          <p:cNvGrpSpPr/>
          <p:nvPr/>
        </p:nvGrpSpPr>
        <p:grpSpPr>
          <a:xfrm>
            <a:off x="7552670" y="4080381"/>
            <a:ext cx="4447242" cy="2728735"/>
            <a:chOff x="7767087" y="4061623"/>
            <a:chExt cx="4536418" cy="2783452"/>
          </a:xfrm>
        </p:grpSpPr>
        <p:pic>
          <p:nvPicPr>
            <p:cNvPr id="6" name="Picture 5"/>
            <p:cNvPicPr>
              <a:picLocks noChangeAspect="1"/>
            </p:cNvPicPr>
            <p:nvPr/>
          </p:nvPicPr>
          <p:blipFill>
            <a:blip r:embed="rId9"/>
            <a:stretch>
              <a:fillRect/>
            </a:stretch>
          </p:blipFill>
          <p:spPr>
            <a:xfrm>
              <a:off x="7767087" y="4713505"/>
              <a:ext cx="4536418" cy="2131570"/>
            </a:xfrm>
            <a:prstGeom prst="rect">
              <a:avLst/>
            </a:prstGeom>
          </p:spPr>
        </p:pic>
        <p:pic>
          <p:nvPicPr>
            <p:cNvPr id="10" name="Picture 9"/>
            <p:cNvPicPr>
              <a:picLocks noChangeAspect="1"/>
            </p:cNvPicPr>
            <p:nvPr/>
          </p:nvPicPr>
          <p:blipFill>
            <a:blip r:embed="rId10"/>
            <a:stretch>
              <a:fillRect/>
            </a:stretch>
          </p:blipFill>
          <p:spPr>
            <a:xfrm>
              <a:off x="7767087" y="4061623"/>
              <a:ext cx="2657846" cy="676369"/>
            </a:xfrm>
            <a:prstGeom prst="rect">
              <a:avLst/>
            </a:prstGeom>
          </p:spPr>
        </p:pic>
      </p:grpSp>
    </p:spTree>
    <p:extLst>
      <p:ext uri="{BB962C8B-B14F-4D97-AF65-F5344CB8AC3E}">
        <p14:creationId xmlns:p14="http://schemas.microsoft.com/office/powerpoint/2010/main" val="2680360302"/>
      </p:ext>
    </p:extLst>
  </p:cSld>
  <p:clrMapOvr>
    <a:masterClrMapping/>
  </p:clrMapOvr>
  <p:transition advTm="38899">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500"/>
                                  </p:stCondLst>
                                  <p:childTnLst>
                                    <p:set>
                                      <p:cBhvr>
                                        <p:cTn id="9" dur="1" fill="hold">
                                          <p:stCondLst>
                                            <p:cond delay="0"/>
                                          </p:stCondLst>
                                        </p:cTn>
                                        <p:tgtEl>
                                          <p:spTgt spid="4"/>
                                        </p:tgtEl>
                                        <p:attrNameLst>
                                          <p:attrName>style.visibility</p:attrName>
                                        </p:attrNameLst>
                                      </p:cBhvr>
                                      <p:to>
                                        <p:strVal val="visible"/>
                                      </p:to>
                                    </p:set>
                                  </p:childTnLst>
                                </p:cTn>
                              </p:par>
                            </p:childTnLst>
                          </p:cTn>
                        </p:par>
                        <p:par>
                          <p:cTn id="10" fill="hold">
                            <p:stCondLst>
                              <p:cond delay="500"/>
                            </p:stCondLst>
                            <p:childTnLst>
                              <p:par>
                                <p:cTn id="11" presetID="1" presetClass="entr" presetSubtype="0" fill="hold" nodeType="afterEffect">
                                  <p:stCondLst>
                                    <p:cond delay="500"/>
                                  </p:stCondLst>
                                  <p:childTnLst>
                                    <p:set>
                                      <p:cBhvr>
                                        <p:cTn id="12" dur="1" fill="hold">
                                          <p:stCondLst>
                                            <p:cond delay="0"/>
                                          </p:stCondLst>
                                        </p:cTn>
                                        <p:tgtEl>
                                          <p:spTgt spid="5"/>
                                        </p:tgtEl>
                                        <p:attrNameLst>
                                          <p:attrName>style.visibility</p:attrName>
                                        </p:attrNameLst>
                                      </p:cBhvr>
                                      <p:to>
                                        <p:strVal val="visible"/>
                                      </p:to>
                                    </p:set>
                                  </p:childTnLst>
                                </p:cTn>
                              </p:par>
                            </p:childTnLst>
                          </p:cTn>
                        </p:par>
                        <p:par>
                          <p:cTn id="13" fill="hold">
                            <p:stCondLst>
                              <p:cond delay="1000"/>
                            </p:stCondLst>
                            <p:childTnLst>
                              <p:par>
                                <p:cTn id="14" presetID="1" presetClass="entr" presetSubtype="0" fill="hold" nodeType="afterEffect">
                                  <p:stCondLst>
                                    <p:cond delay="500"/>
                                  </p:stCondLst>
                                  <p:childTnLst>
                                    <p:set>
                                      <p:cBhvr>
                                        <p:cTn id="15" dur="1" fill="hold">
                                          <p:stCondLst>
                                            <p:cond delay="0"/>
                                          </p:stCondLst>
                                        </p:cTn>
                                        <p:tgtEl>
                                          <p:spTgt spid="9"/>
                                        </p:tgtEl>
                                        <p:attrNameLst>
                                          <p:attrName>style.visibility</p:attrName>
                                        </p:attrNameLst>
                                      </p:cBhvr>
                                      <p:to>
                                        <p:strVal val="visible"/>
                                      </p:to>
                                    </p:set>
                                  </p:childTnLst>
                                </p:cTn>
                              </p:par>
                            </p:childTnLst>
                          </p:cTn>
                        </p:par>
                        <p:par>
                          <p:cTn id="16" fill="hold">
                            <p:stCondLst>
                              <p:cond delay="1500"/>
                            </p:stCondLst>
                            <p:childTnLst>
                              <p:par>
                                <p:cTn id="17" presetID="1" presetClass="entr" presetSubtype="0" fill="hold" nodeType="afterEffect">
                                  <p:stCondLst>
                                    <p:cond delay="500"/>
                                  </p:stCondLst>
                                  <p:childTnLst>
                                    <p:set>
                                      <p:cBhvr>
                                        <p:cTn id="18" dur="1" fill="hold">
                                          <p:stCondLst>
                                            <p:cond delay="0"/>
                                          </p:stCondLst>
                                        </p:cTn>
                                        <p:tgtEl>
                                          <p:spTgt spid="13"/>
                                        </p:tgtEl>
                                        <p:attrNameLst>
                                          <p:attrName>style.visibility</p:attrName>
                                        </p:attrNameLst>
                                      </p:cBhvr>
                                      <p:to>
                                        <p:strVal val="visible"/>
                                      </p:to>
                                    </p:set>
                                  </p:childTnLst>
                                </p:cTn>
                              </p:par>
                            </p:childTnLst>
                          </p:cTn>
                        </p:par>
                        <p:par>
                          <p:cTn id="19" fill="hold">
                            <p:stCondLst>
                              <p:cond delay="2000"/>
                            </p:stCondLst>
                            <p:childTnLst>
                              <p:par>
                                <p:cTn id="20" presetID="1" presetClass="entr" presetSubtype="0" fill="hold" nodeType="afterEffect">
                                  <p:stCondLst>
                                    <p:cond delay="500"/>
                                  </p:stCondLst>
                                  <p:childTnLst>
                                    <p:set>
                                      <p:cBhvr>
                                        <p:cTn id="21" dur="1" fill="hold">
                                          <p:stCondLst>
                                            <p:cond delay="0"/>
                                          </p:stCondLst>
                                        </p:cTn>
                                        <p:tgtEl>
                                          <p:spTgt spid="11"/>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FCFBB-8C8A-8ED7-DEC8-B69484451A84}"/>
              </a:ext>
            </a:extLst>
          </p:cNvPr>
          <p:cNvSpPr>
            <a:spLocks noGrp="1"/>
          </p:cNvSpPr>
          <p:nvPr>
            <p:ph type="title"/>
          </p:nvPr>
        </p:nvSpPr>
        <p:spPr>
          <a:xfrm>
            <a:off x="647700" y="1646404"/>
            <a:ext cx="10896600" cy="3565191"/>
          </a:xfrm>
        </p:spPr>
        <p:txBody>
          <a:bodyPr>
            <a:normAutofit fontScale="90000"/>
          </a:bodyPr>
          <a:lstStyle/>
          <a:p>
            <a:pPr algn="ctr"/>
            <a:r>
              <a:rPr lang="en-US" sz="13800" dirty="0"/>
              <a:t>Ambrosia </a:t>
            </a:r>
            <a:br>
              <a:rPr lang="en-US" sz="13800" dirty="0"/>
            </a:br>
            <a:r>
              <a:rPr lang="en-US" sz="9800" dirty="0"/>
              <a:t>(Resiliency Framework)</a:t>
            </a:r>
            <a:endParaRPr lang="en-US" sz="13800" dirty="0"/>
          </a:p>
        </p:txBody>
      </p:sp>
    </p:spTree>
    <p:extLst>
      <p:ext uri="{BB962C8B-B14F-4D97-AF65-F5344CB8AC3E}">
        <p14:creationId xmlns:p14="http://schemas.microsoft.com/office/powerpoint/2010/main" val="11584650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DAAE1-5408-FCFF-CB25-2ADEB86AB1F4}"/>
              </a:ext>
            </a:extLst>
          </p:cNvPr>
          <p:cNvSpPr>
            <a:spLocks noGrp="1"/>
          </p:cNvSpPr>
          <p:nvPr>
            <p:ph type="title"/>
          </p:nvPr>
        </p:nvSpPr>
        <p:spPr>
          <a:xfrm>
            <a:off x="838200" y="18255"/>
            <a:ext cx="10515600" cy="807913"/>
          </a:xfrm>
        </p:spPr>
        <p:txBody>
          <a:bodyPr/>
          <a:lstStyle/>
          <a:p>
            <a:r>
              <a:rPr lang="en-US" dirty="0"/>
              <a:t>Resiliency as a value proposition</a:t>
            </a:r>
          </a:p>
        </p:txBody>
      </p:sp>
      <p:sp>
        <p:nvSpPr>
          <p:cNvPr id="3" name="Content Placeholder 2">
            <a:extLst>
              <a:ext uri="{FF2B5EF4-FFF2-40B4-BE49-F238E27FC236}">
                <a16:creationId xmlns:a16="http://schemas.microsoft.com/office/drawing/2014/main" id="{194D5502-FB1A-77B1-174F-EBA955710C58}"/>
              </a:ext>
            </a:extLst>
          </p:cNvPr>
          <p:cNvSpPr>
            <a:spLocks noGrp="1"/>
          </p:cNvSpPr>
          <p:nvPr>
            <p:ph idx="1"/>
          </p:nvPr>
        </p:nvSpPr>
        <p:spPr>
          <a:xfrm>
            <a:off x="240632" y="1082842"/>
            <a:ext cx="11694694" cy="5538938"/>
          </a:xfrm>
        </p:spPr>
        <p:txBody>
          <a:bodyPr>
            <a:normAutofit fontScale="92500" lnSpcReduction="10000"/>
          </a:bodyPr>
          <a:lstStyle/>
          <a:p>
            <a:r>
              <a:rPr lang="en-US" dirty="0"/>
              <a:t>Resiliency is the ability for a, possibly distributed, computation to survive failure and/or migration according to some notion of correctness</a:t>
            </a:r>
          </a:p>
          <a:p>
            <a:pPr lvl="1"/>
            <a:r>
              <a:rPr lang="en-US" dirty="0"/>
              <a:t>DBs define failure semantics relative to transaction commit notification, and use log-based recovery to enforce them</a:t>
            </a:r>
          </a:p>
          <a:p>
            <a:r>
              <a:rPr lang="en-US" dirty="0"/>
              <a:t>Given the variety of devices employed at the edge, migration is an assumed capability of today’s applications</a:t>
            </a:r>
          </a:p>
          <a:p>
            <a:pPr lvl="1"/>
            <a:r>
              <a:rPr lang="en-US" dirty="0"/>
              <a:t>Stateless – Banking applications</a:t>
            </a:r>
          </a:p>
          <a:p>
            <a:pPr lvl="2"/>
            <a:r>
              <a:rPr lang="en-US" dirty="0"/>
              <a:t>Need to avoid leaking non-durable side effects to users (i.e. commits must be durable on notification)</a:t>
            </a:r>
          </a:p>
          <a:p>
            <a:pPr lvl="1"/>
            <a:r>
              <a:rPr lang="en-US" dirty="0"/>
              <a:t>Stateful – Migratable multiplayer role-playing games which speculate and compensate</a:t>
            </a:r>
          </a:p>
          <a:p>
            <a:r>
              <a:rPr lang="en-US" dirty="0"/>
              <a:t>Almost all applications, in addition to partially running on a device, also span multiple machines in the cloud, all of which can fail or become stranded. Programming against this is extremely painful. Components include:</a:t>
            </a:r>
          </a:p>
          <a:p>
            <a:pPr lvl="1"/>
            <a:r>
              <a:rPr lang="en-US" dirty="0"/>
              <a:t>Messaging components like Kafka and Service Bus</a:t>
            </a:r>
          </a:p>
          <a:p>
            <a:pPr lvl="1"/>
            <a:r>
              <a:rPr lang="en-US" dirty="0"/>
              <a:t>Compute components like Azure Functions</a:t>
            </a:r>
          </a:p>
          <a:p>
            <a:pPr lvl="1"/>
            <a:r>
              <a:rPr lang="en-US" dirty="0"/>
              <a:t>Cloud DB components like SQL Azure and Cosmos DB </a:t>
            </a:r>
          </a:p>
        </p:txBody>
      </p:sp>
    </p:spTree>
    <p:extLst>
      <p:ext uri="{BB962C8B-B14F-4D97-AF65-F5344CB8AC3E}">
        <p14:creationId xmlns:p14="http://schemas.microsoft.com/office/powerpoint/2010/main" val="3162853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B2919-0B37-4598-9496-8F36331DC810}"/>
              </a:ext>
            </a:extLst>
          </p:cNvPr>
          <p:cNvSpPr>
            <a:spLocks noGrp="1"/>
          </p:cNvSpPr>
          <p:nvPr>
            <p:ph type="title"/>
          </p:nvPr>
        </p:nvSpPr>
        <p:spPr>
          <a:xfrm>
            <a:off x="838200" y="0"/>
            <a:ext cx="10515600" cy="892640"/>
          </a:xfrm>
        </p:spPr>
        <p:txBody>
          <a:bodyPr>
            <a:normAutofit/>
          </a:bodyPr>
          <a:lstStyle/>
          <a:p>
            <a:r>
              <a:rPr lang="en-US" dirty="0"/>
              <a:t>Core idea</a:t>
            </a:r>
          </a:p>
        </p:txBody>
      </p:sp>
      <p:sp>
        <p:nvSpPr>
          <p:cNvPr id="3" name="Content Placeholder 2">
            <a:extLst>
              <a:ext uri="{FF2B5EF4-FFF2-40B4-BE49-F238E27FC236}">
                <a16:creationId xmlns:a16="http://schemas.microsoft.com/office/drawing/2014/main" id="{8543B35B-E537-B220-2E07-AAAAAE8540FA}"/>
              </a:ext>
            </a:extLst>
          </p:cNvPr>
          <p:cNvSpPr>
            <a:spLocks noGrp="1"/>
          </p:cNvSpPr>
          <p:nvPr>
            <p:ph idx="1"/>
          </p:nvPr>
        </p:nvSpPr>
        <p:spPr>
          <a:xfrm>
            <a:off x="144780" y="981553"/>
            <a:ext cx="11597640" cy="2747963"/>
          </a:xfrm>
        </p:spPr>
        <p:txBody>
          <a:bodyPr>
            <a:normAutofit lnSpcReduction="10000"/>
          </a:bodyPr>
          <a:lstStyle/>
          <a:p>
            <a:r>
              <a:rPr lang="en-US" dirty="0"/>
              <a:t>Make all local (to a VM) computation deterministically recoverable through logging and replay (a.k.a. command logging)</a:t>
            </a:r>
          </a:p>
          <a:p>
            <a:r>
              <a:rPr lang="en-US" dirty="0"/>
              <a:t>Wrap all communication in libraries which exploit the deterministic recoverability of computation to completely mask failover and migration</a:t>
            </a:r>
          </a:p>
          <a:p>
            <a:r>
              <a:rPr lang="en-US" dirty="0"/>
              <a:t>Use a </a:t>
            </a:r>
            <a:r>
              <a:rPr lang="en-US" b="1" dirty="0">
                <a:solidFill>
                  <a:srgbClr val="C00000"/>
                </a:solidFill>
              </a:rPr>
              <a:t>virtually resilient </a:t>
            </a:r>
            <a:r>
              <a:rPr lang="en-US" dirty="0"/>
              <a:t>object-oriented programming model where the commands which are logged are RPC calls on the methods (.NET programming framework and runtime) </a:t>
            </a:r>
          </a:p>
        </p:txBody>
      </p:sp>
      <p:grpSp>
        <p:nvGrpSpPr>
          <p:cNvPr id="8" name="Group 7">
            <a:extLst>
              <a:ext uri="{FF2B5EF4-FFF2-40B4-BE49-F238E27FC236}">
                <a16:creationId xmlns:a16="http://schemas.microsoft.com/office/drawing/2014/main" id="{0A7C93A8-6D83-88FE-E68E-C08C030E3352}"/>
              </a:ext>
            </a:extLst>
          </p:cNvPr>
          <p:cNvGrpSpPr/>
          <p:nvPr/>
        </p:nvGrpSpPr>
        <p:grpSpPr>
          <a:xfrm>
            <a:off x="2619994" y="3950496"/>
            <a:ext cx="6234223" cy="2840798"/>
            <a:chOff x="2574274" y="3729516"/>
            <a:chExt cx="6234223" cy="2840798"/>
          </a:xfrm>
        </p:grpSpPr>
        <p:pic>
          <p:nvPicPr>
            <p:cNvPr id="4" name="Picture 3">
              <a:extLst>
                <a:ext uri="{FF2B5EF4-FFF2-40B4-BE49-F238E27FC236}">
                  <a16:creationId xmlns:a16="http://schemas.microsoft.com/office/drawing/2014/main" id="{FBCAAB97-6024-1DE2-820A-627C4E58C90C}"/>
                </a:ext>
              </a:extLst>
            </p:cNvPr>
            <p:cNvPicPr>
              <a:picLocks noChangeAspect="1"/>
            </p:cNvPicPr>
            <p:nvPr/>
          </p:nvPicPr>
          <p:blipFill>
            <a:blip r:embed="rId2"/>
            <a:stretch>
              <a:fillRect/>
            </a:stretch>
          </p:blipFill>
          <p:spPr>
            <a:xfrm>
              <a:off x="2574274" y="3729516"/>
              <a:ext cx="6234223" cy="2840798"/>
            </a:xfrm>
            <a:prstGeom prst="rect">
              <a:avLst/>
            </a:prstGeom>
          </p:spPr>
        </p:pic>
        <p:sp>
          <p:nvSpPr>
            <p:cNvPr id="5" name="Rectangle 4">
              <a:extLst>
                <a:ext uri="{FF2B5EF4-FFF2-40B4-BE49-F238E27FC236}">
                  <a16:creationId xmlns:a16="http://schemas.microsoft.com/office/drawing/2014/main" id="{F74D8FB2-8BF3-3255-171C-0DEA0BEC112D}"/>
                </a:ext>
              </a:extLst>
            </p:cNvPr>
            <p:cNvSpPr/>
            <p:nvPr/>
          </p:nvSpPr>
          <p:spPr>
            <a:xfrm>
              <a:off x="4234711" y="3818429"/>
              <a:ext cx="2913348" cy="4669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Ambrosia Runtime</a:t>
              </a:r>
              <a:endParaRPr lang="en-US" dirty="0">
                <a:solidFill>
                  <a:schemeClr val="tx1"/>
                </a:solidFill>
              </a:endParaRPr>
            </a:p>
          </p:txBody>
        </p:sp>
        <p:sp>
          <p:nvSpPr>
            <p:cNvPr id="6" name="TextBox 5">
              <a:extLst>
                <a:ext uri="{FF2B5EF4-FFF2-40B4-BE49-F238E27FC236}">
                  <a16:creationId xmlns:a16="http://schemas.microsoft.com/office/drawing/2014/main" id="{32DC55C4-54CA-AF82-53AF-4367A11CC3C2}"/>
                </a:ext>
              </a:extLst>
            </p:cNvPr>
            <p:cNvSpPr txBox="1"/>
            <p:nvPr/>
          </p:nvSpPr>
          <p:spPr>
            <a:xfrm>
              <a:off x="2815118" y="4554456"/>
              <a:ext cx="1021406" cy="307777"/>
            </a:xfrm>
            <a:prstGeom prst="rect">
              <a:avLst/>
            </a:prstGeom>
            <a:solidFill>
              <a:schemeClr val="bg1"/>
            </a:solidFill>
          </p:spPr>
          <p:txBody>
            <a:bodyPr wrap="square" rtlCol="0">
              <a:spAutoFit/>
            </a:bodyPr>
            <a:lstStyle/>
            <a:p>
              <a:r>
                <a:rPr lang="en-US" sz="1400" dirty="0"/>
                <a:t>In Message</a:t>
              </a:r>
            </a:p>
          </p:txBody>
        </p:sp>
        <p:sp>
          <p:nvSpPr>
            <p:cNvPr id="7" name="TextBox 6">
              <a:extLst>
                <a:ext uri="{FF2B5EF4-FFF2-40B4-BE49-F238E27FC236}">
                  <a16:creationId xmlns:a16="http://schemas.microsoft.com/office/drawing/2014/main" id="{D89716D7-E6A6-36AB-70E4-F5318ACEBAAA}"/>
                </a:ext>
              </a:extLst>
            </p:cNvPr>
            <p:cNvSpPr txBox="1"/>
            <p:nvPr/>
          </p:nvSpPr>
          <p:spPr>
            <a:xfrm>
              <a:off x="7546248" y="4554455"/>
              <a:ext cx="1137706" cy="307777"/>
            </a:xfrm>
            <a:prstGeom prst="rect">
              <a:avLst/>
            </a:prstGeom>
            <a:solidFill>
              <a:schemeClr val="bg1"/>
            </a:solidFill>
          </p:spPr>
          <p:txBody>
            <a:bodyPr wrap="square" rtlCol="0">
              <a:spAutoFit/>
            </a:bodyPr>
            <a:lstStyle/>
            <a:p>
              <a:r>
                <a:rPr lang="en-US" sz="1400" dirty="0"/>
                <a:t>Out Message</a:t>
              </a:r>
            </a:p>
          </p:txBody>
        </p:sp>
      </p:grpSp>
    </p:spTree>
    <p:extLst>
      <p:ext uri="{BB962C8B-B14F-4D97-AF65-F5344CB8AC3E}">
        <p14:creationId xmlns:p14="http://schemas.microsoft.com/office/powerpoint/2010/main" val="2687451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E8093-5FC2-DF97-AD81-F81316586D53}"/>
              </a:ext>
            </a:extLst>
          </p:cNvPr>
          <p:cNvSpPr>
            <a:spLocks noGrp="1"/>
          </p:cNvSpPr>
          <p:nvPr>
            <p:ph type="title"/>
          </p:nvPr>
        </p:nvSpPr>
        <p:spPr>
          <a:xfrm>
            <a:off x="56147" y="18255"/>
            <a:ext cx="12079705" cy="1325563"/>
          </a:xfrm>
        </p:spPr>
        <p:txBody>
          <a:bodyPr/>
          <a:lstStyle/>
          <a:p>
            <a:r>
              <a:rPr lang="en-US" dirty="0"/>
              <a:t>Why componentize DBMS technology/components?</a:t>
            </a:r>
          </a:p>
        </p:txBody>
      </p:sp>
      <p:sp>
        <p:nvSpPr>
          <p:cNvPr id="3" name="Content Placeholder 2">
            <a:extLst>
              <a:ext uri="{FF2B5EF4-FFF2-40B4-BE49-F238E27FC236}">
                <a16:creationId xmlns:a16="http://schemas.microsoft.com/office/drawing/2014/main" id="{636BF617-88B6-7382-AA7C-143BC2A7776F}"/>
              </a:ext>
            </a:extLst>
          </p:cNvPr>
          <p:cNvSpPr>
            <a:spLocks noGrp="1"/>
          </p:cNvSpPr>
          <p:nvPr>
            <p:ph idx="1"/>
          </p:nvPr>
        </p:nvSpPr>
        <p:spPr>
          <a:xfrm>
            <a:off x="614449" y="1374225"/>
            <a:ext cx="10963102" cy="4833145"/>
          </a:xfrm>
        </p:spPr>
        <p:txBody>
          <a:bodyPr>
            <a:normAutofit/>
          </a:bodyPr>
          <a:lstStyle/>
          <a:p>
            <a:r>
              <a:rPr lang="en-US" dirty="0"/>
              <a:t>The expected: Agility – In a fast-changing world, we need to evolve our systems quickly to try them in the marketplace</a:t>
            </a:r>
          </a:p>
          <a:p>
            <a:pPr lvl="1"/>
            <a:r>
              <a:rPr lang="en-US" dirty="0"/>
              <a:t>Capabilities can be exploited and optimized while minimizing assumptions about the surrounding system</a:t>
            </a:r>
          </a:p>
          <a:p>
            <a:pPr lvl="1"/>
            <a:r>
              <a:rPr lang="en-US" dirty="0"/>
              <a:t>Stacks can be evolved more easily</a:t>
            </a:r>
          </a:p>
          <a:p>
            <a:pPr lvl="1"/>
            <a:r>
              <a:rPr lang="en-US" dirty="0"/>
              <a:t>SQL Server was once Sybase, but because of excellent internal componentization, it incrementally evolved into an entirely new database product</a:t>
            </a:r>
          </a:p>
          <a:p>
            <a:r>
              <a:rPr lang="en-US" dirty="0"/>
              <a:t>The </a:t>
            </a:r>
            <a:r>
              <a:rPr lang="en-US" b="1" dirty="0">
                <a:solidFill>
                  <a:schemeClr val="accent2">
                    <a:lumMod val="75000"/>
                  </a:schemeClr>
                </a:solidFill>
              </a:rPr>
              <a:t>unexpected</a:t>
            </a:r>
            <a:r>
              <a:rPr lang="en-US" dirty="0"/>
              <a:t>: Code Reuse Across multiple projects/products: </a:t>
            </a:r>
          </a:p>
          <a:p>
            <a:pPr lvl="1"/>
            <a:r>
              <a:rPr lang="en-US" dirty="0"/>
              <a:t>Functionality can be added to multiple larger user-facing systems</a:t>
            </a:r>
          </a:p>
          <a:p>
            <a:pPr lvl="1"/>
            <a:r>
              <a:rPr lang="en-US" dirty="0"/>
              <a:t>Optimizing one component has positive performance consequences for many projects</a:t>
            </a:r>
          </a:p>
          <a:p>
            <a:pPr lvl="1"/>
            <a:r>
              <a:rPr lang="en-US" b="1" dirty="0">
                <a:solidFill>
                  <a:schemeClr val="accent2">
                    <a:lumMod val="75000"/>
                  </a:schemeClr>
                </a:solidFill>
              </a:rPr>
              <a:t>Used in situations where a DBMS would never be used</a:t>
            </a:r>
          </a:p>
          <a:p>
            <a:endParaRPr lang="en-US" dirty="0"/>
          </a:p>
        </p:txBody>
      </p:sp>
    </p:spTree>
    <p:extLst>
      <p:ext uri="{BB962C8B-B14F-4D97-AF65-F5344CB8AC3E}">
        <p14:creationId xmlns:p14="http://schemas.microsoft.com/office/powerpoint/2010/main" val="3560691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80341-9FBC-4518-B387-F0C53013CB7A}"/>
              </a:ext>
            </a:extLst>
          </p:cNvPr>
          <p:cNvSpPr>
            <a:spLocks noGrp="1"/>
          </p:cNvSpPr>
          <p:nvPr>
            <p:ph type="title"/>
          </p:nvPr>
        </p:nvSpPr>
        <p:spPr>
          <a:xfrm>
            <a:off x="838200" y="18256"/>
            <a:ext cx="10515600" cy="852896"/>
          </a:xfrm>
        </p:spPr>
        <p:txBody>
          <a:bodyPr/>
          <a:lstStyle/>
          <a:p>
            <a:r>
              <a:rPr lang="en-US" dirty="0"/>
              <a:t>Ambrosia To The Rescue!</a:t>
            </a:r>
          </a:p>
        </p:txBody>
      </p:sp>
      <p:sp>
        <p:nvSpPr>
          <p:cNvPr id="3" name="Content Placeholder 2">
            <a:extLst>
              <a:ext uri="{FF2B5EF4-FFF2-40B4-BE49-F238E27FC236}">
                <a16:creationId xmlns:a16="http://schemas.microsoft.com/office/drawing/2014/main" id="{C3E31988-1CC5-489A-A3FA-B812F5A9A112}"/>
              </a:ext>
            </a:extLst>
          </p:cNvPr>
          <p:cNvSpPr>
            <a:spLocks noGrp="1"/>
          </p:cNvSpPr>
          <p:nvPr>
            <p:ph idx="1"/>
          </p:nvPr>
        </p:nvSpPr>
        <p:spPr>
          <a:xfrm>
            <a:off x="111212" y="871152"/>
            <a:ext cx="11905734" cy="5903028"/>
          </a:xfrm>
        </p:spPr>
        <p:txBody>
          <a:bodyPr>
            <a:normAutofit/>
          </a:bodyPr>
          <a:lstStyle/>
          <a:p>
            <a:r>
              <a:rPr lang="en-US" dirty="0"/>
              <a:t>Having a log is great! Look at all the cool toys!</a:t>
            </a:r>
          </a:p>
          <a:p>
            <a:pPr lvl="1"/>
            <a:r>
              <a:rPr lang="en-US" dirty="0"/>
              <a:t>Recover from checkpoints + interaction log – like DBs</a:t>
            </a:r>
          </a:p>
          <a:p>
            <a:pPr lvl="1"/>
            <a:r>
              <a:rPr lang="en-US" dirty="0"/>
              <a:t>Can use active standbys to guarantee high availability – like log shipping DBs</a:t>
            </a:r>
          </a:p>
          <a:p>
            <a:pPr lvl="1"/>
            <a:r>
              <a:rPr lang="en-US" dirty="0"/>
              <a:t>Free time travel debugging – because we are command logging</a:t>
            </a:r>
          </a:p>
          <a:p>
            <a:pPr lvl="1"/>
            <a:r>
              <a:rPr lang="en-US" dirty="0"/>
              <a:t>Historical What-if testing – because we are command logging</a:t>
            </a:r>
          </a:p>
          <a:p>
            <a:pPr marL="457200" lvl="1" indent="0">
              <a:buNone/>
            </a:pPr>
            <a:endParaRPr lang="en-US" dirty="0"/>
          </a:p>
          <a:p>
            <a:r>
              <a:rPr lang="en-US" dirty="0"/>
              <a:t>Problems which we solved along the way using DBMS tech/components</a:t>
            </a:r>
          </a:p>
          <a:p>
            <a:pPr lvl="1"/>
            <a:r>
              <a:rPr lang="en-US" dirty="0"/>
              <a:t>Non-determinism</a:t>
            </a:r>
          </a:p>
          <a:p>
            <a:pPr lvl="2"/>
            <a:r>
              <a:rPr lang="en-US" dirty="0"/>
              <a:t>Like DBMSs, Ambrosia immortals can be non-deterministic, but must be deterministically recoverable</a:t>
            </a:r>
          </a:p>
          <a:p>
            <a:pPr lvl="1"/>
            <a:r>
              <a:rPr lang="en-US" dirty="0"/>
              <a:t>Performance</a:t>
            </a:r>
          </a:p>
          <a:p>
            <a:pPr lvl="2"/>
            <a:r>
              <a:rPr lang="en-US" dirty="0"/>
              <a:t>We incorporate high performance logging technology from modern DBMSs</a:t>
            </a:r>
          </a:p>
          <a:p>
            <a:pPr lvl="2"/>
            <a:r>
              <a:rPr lang="en-US" dirty="0"/>
              <a:t>Like streaming systems (e.g. Trill) and DB logging, batching is used extensively to effectively navigate the throughput/latency tradeoff throughout</a:t>
            </a:r>
          </a:p>
        </p:txBody>
      </p:sp>
    </p:spTree>
    <p:extLst>
      <p:ext uri="{BB962C8B-B14F-4D97-AF65-F5344CB8AC3E}">
        <p14:creationId xmlns:p14="http://schemas.microsoft.com/office/powerpoint/2010/main" val="605740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0" end="1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1250" y="-11452"/>
            <a:ext cx="10515600" cy="975604"/>
          </a:xfrm>
        </p:spPr>
        <p:txBody>
          <a:bodyPr>
            <a:normAutofit/>
          </a:bodyPr>
          <a:lstStyle/>
          <a:p>
            <a:r>
              <a:rPr lang="en-US" dirty="0"/>
              <a:t>Ambrosia results</a:t>
            </a:r>
          </a:p>
        </p:txBody>
      </p:sp>
      <p:sp>
        <p:nvSpPr>
          <p:cNvPr id="6" name="Rectangle 5"/>
          <p:cNvSpPr/>
          <p:nvPr/>
        </p:nvSpPr>
        <p:spPr>
          <a:xfrm>
            <a:off x="3749040" y="1541920"/>
            <a:ext cx="1204531" cy="49377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0159036" y="1551099"/>
            <a:ext cx="1204531" cy="49377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DB2BE66A-E0DB-4230-ABD6-22FB29510A55}"/>
              </a:ext>
            </a:extLst>
          </p:cNvPr>
          <p:cNvPicPr>
            <a:picLocks noChangeAspect="1"/>
          </p:cNvPicPr>
          <p:nvPr/>
        </p:nvPicPr>
        <p:blipFill>
          <a:blip r:embed="rId2"/>
          <a:stretch>
            <a:fillRect/>
          </a:stretch>
        </p:blipFill>
        <p:spPr>
          <a:xfrm>
            <a:off x="1608955" y="2847959"/>
            <a:ext cx="8974089" cy="3754993"/>
          </a:xfrm>
          <a:prstGeom prst="rect">
            <a:avLst/>
          </a:prstGeom>
        </p:spPr>
      </p:pic>
      <p:sp>
        <p:nvSpPr>
          <p:cNvPr id="7" name="TextBox 6">
            <a:extLst>
              <a:ext uri="{FF2B5EF4-FFF2-40B4-BE49-F238E27FC236}">
                <a16:creationId xmlns:a16="http://schemas.microsoft.com/office/drawing/2014/main" id="{8E44DCB6-6F14-7E9C-3CF9-F393BA91BACF}"/>
              </a:ext>
            </a:extLst>
          </p:cNvPr>
          <p:cNvSpPr txBox="1"/>
          <p:nvPr/>
        </p:nvSpPr>
        <p:spPr>
          <a:xfrm>
            <a:off x="342900" y="964152"/>
            <a:ext cx="11020667" cy="1569660"/>
          </a:xfrm>
          <a:prstGeom prst="rect">
            <a:avLst/>
          </a:prstGeom>
          <a:noFill/>
        </p:spPr>
        <p:txBody>
          <a:bodyPr wrap="square">
            <a:spAutoFit/>
          </a:bodyPr>
          <a:lstStyle/>
          <a:p>
            <a:pPr marL="285750" indent="-285750">
              <a:buFont typeface="Arial" panose="020B0604020202020204" pitchFamily="34" charset="0"/>
              <a:buChar char="•"/>
            </a:pPr>
            <a:r>
              <a:rPr lang="en-US" sz="2400" dirty="0"/>
              <a:t>We have about an order of magnitude higher throughput than </a:t>
            </a:r>
            <a:r>
              <a:rPr lang="en-US" sz="2400" dirty="0" err="1"/>
              <a:t>gRPC</a:t>
            </a:r>
            <a:r>
              <a:rPr lang="en-US" sz="2400" dirty="0"/>
              <a:t> (C++). Both latency and cost are dramatically lower than cloud function solutions</a:t>
            </a:r>
          </a:p>
          <a:p>
            <a:pPr marL="285750" indent="-285750">
              <a:buFont typeface="Arial" panose="020B0604020202020204" pitchFamily="34" charset="0"/>
              <a:buChar char="•"/>
            </a:pPr>
            <a:r>
              <a:rPr lang="en-US" sz="2400" dirty="0"/>
              <a:t>We have applications that can be transparently migrated, in real time, across clients, servers, and even operating systems and architectures</a:t>
            </a:r>
          </a:p>
        </p:txBody>
      </p:sp>
    </p:spTree>
    <p:extLst>
      <p:ext uri="{BB962C8B-B14F-4D97-AF65-F5344CB8AC3E}">
        <p14:creationId xmlns:p14="http://schemas.microsoft.com/office/powerpoint/2010/main" val="3684283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632AF-19C1-421C-A4E5-518F449FB043}"/>
              </a:ext>
            </a:extLst>
          </p:cNvPr>
          <p:cNvSpPr>
            <a:spLocks noGrp="1"/>
          </p:cNvSpPr>
          <p:nvPr>
            <p:ph type="title"/>
          </p:nvPr>
        </p:nvSpPr>
        <p:spPr>
          <a:xfrm>
            <a:off x="838200" y="1"/>
            <a:ext cx="10515600" cy="1099225"/>
          </a:xfrm>
        </p:spPr>
        <p:txBody>
          <a:bodyPr/>
          <a:lstStyle/>
          <a:p>
            <a:r>
              <a:rPr lang="en-US" dirty="0"/>
              <a:t>Ambrosia Impact &amp; Reflection</a:t>
            </a:r>
          </a:p>
        </p:txBody>
      </p:sp>
      <p:sp>
        <p:nvSpPr>
          <p:cNvPr id="3" name="Content Placeholder 2">
            <a:extLst>
              <a:ext uri="{FF2B5EF4-FFF2-40B4-BE49-F238E27FC236}">
                <a16:creationId xmlns:a16="http://schemas.microsoft.com/office/drawing/2014/main" id="{4048804D-31FA-427D-92FB-85E10252C587}"/>
              </a:ext>
            </a:extLst>
          </p:cNvPr>
          <p:cNvSpPr>
            <a:spLocks noGrp="1"/>
          </p:cNvSpPr>
          <p:nvPr>
            <p:ph idx="1"/>
          </p:nvPr>
        </p:nvSpPr>
        <p:spPr>
          <a:xfrm>
            <a:off x="659049" y="1460500"/>
            <a:ext cx="10873902" cy="4351338"/>
          </a:xfrm>
        </p:spPr>
        <p:txBody>
          <a:bodyPr>
            <a:normAutofit/>
          </a:bodyPr>
          <a:lstStyle/>
          <a:p>
            <a:r>
              <a:rPr lang="en-US" dirty="0"/>
              <a:t>Internal services</a:t>
            </a:r>
          </a:p>
          <a:p>
            <a:r>
              <a:rPr lang="en-US" dirty="0"/>
              <a:t>Influenced Azure Durable Functions</a:t>
            </a:r>
          </a:p>
          <a:p>
            <a:r>
              <a:rPr lang="en-US" dirty="0"/>
              <a:t>Open source release</a:t>
            </a:r>
          </a:p>
          <a:p>
            <a:pPr lvl="1"/>
            <a:r>
              <a:rPr lang="en-US" dirty="0">
                <a:hlinkClick r:id="rId3"/>
              </a:rPr>
              <a:t>https://github.com/Microsoft/AMBROSIA</a:t>
            </a:r>
            <a:endParaRPr lang="en-US" dirty="0"/>
          </a:p>
          <a:p>
            <a:r>
              <a:rPr lang="en-US" dirty="0"/>
              <a:t>Ambrosia is a different kind of componentization than Mison and Trill, as it refactored parts of the DBMS:</a:t>
            </a:r>
          </a:p>
          <a:p>
            <a:pPr lvl="1"/>
            <a:r>
              <a:rPr lang="en-US" dirty="0"/>
              <a:t>Server logging and recovery component</a:t>
            </a:r>
          </a:p>
          <a:p>
            <a:pPr lvl="1"/>
            <a:r>
              <a:rPr lang="en-US" dirty="0"/>
              <a:t>Parts of the server management component and distributed runtime which includes failover and log shipping</a:t>
            </a:r>
          </a:p>
        </p:txBody>
      </p:sp>
      <p:sp>
        <p:nvSpPr>
          <p:cNvPr id="4" name="Slide Number Placeholder 3">
            <a:extLst>
              <a:ext uri="{FF2B5EF4-FFF2-40B4-BE49-F238E27FC236}">
                <a16:creationId xmlns:a16="http://schemas.microsoft.com/office/drawing/2014/main" id="{99E4B379-797C-4C18-8DA1-82562555647E}"/>
              </a:ext>
            </a:extLst>
          </p:cNvPr>
          <p:cNvSpPr>
            <a:spLocks noGrp="1"/>
          </p:cNvSpPr>
          <p:nvPr>
            <p:ph type="sldNum" sz="quarter" idx="12"/>
          </p:nvPr>
        </p:nvSpPr>
        <p:spPr/>
        <p:txBody>
          <a:bodyPr/>
          <a:lstStyle/>
          <a:p>
            <a:fld id="{715CB7E3-E759-42A4-B763-605DD3136EBB}" type="slidenum">
              <a:rPr lang="en-US" smtClean="0"/>
              <a:t>22</a:t>
            </a:fld>
            <a:endParaRPr lang="en-US"/>
          </a:p>
        </p:txBody>
      </p:sp>
    </p:spTree>
    <p:extLst>
      <p:ext uri="{BB962C8B-B14F-4D97-AF65-F5344CB8AC3E}">
        <p14:creationId xmlns:p14="http://schemas.microsoft.com/office/powerpoint/2010/main" val="1488627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FCFBB-8C8A-8ED7-DEC8-B69484451A84}"/>
              </a:ext>
            </a:extLst>
          </p:cNvPr>
          <p:cNvSpPr>
            <a:spLocks noGrp="1"/>
          </p:cNvSpPr>
          <p:nvPr>
            <p:ph type="title"/>
          </p:nvPr>
        </p:nvSpPr>
        <p:spPr>
          <a:xfrm>
            <a:off x="176463" y="1646404"/>
            <a:ext cx="11815011" cy="3565191"/>
          </a:xfrm>
        </p:spPr>
        <p:txBody>
          <a:bodyPr>
            <a:normAutofit/>
          </a:bodyPr>
          <a:lstStyle/>
          <a:p>
            <a:pPr algn="ctr"/>
            <a:r>
              <a:rPr lang="en-US" sz="13800" dirty="0"/>
              <a:t>Lessons Learned</a:t>
            </a:r>
          </a:p>
        </p:txBody>
      </p:sp>
    </p:spTree>
    <p:extLst>
      <p:ext uri="{BB962C8B-B14F-4D97-AF65-F5344CB8AC3E}">
        <p14:creationId xmlns:p14="http://schemas.microsoft.com/office/powerpoint/2010/main" val="4424417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710FA-EE20-81E0-F3F2-7B211A798243}"/>
              </a:ext>
            </a:extLst>
          </p:cNvPr>
          <p:cNvSpPr>
            <a:spLocks noGrp="1"/>
          </p:cNvSpPr>
          <p:nvPr>
            <p:ph type="title"/>
          </p:nvPr>
        </p:nvSpPr>
        <p:spPr>
          <a:xfrm>
            <a:off x="403860" y="1"/>
            <a:ext cx="11384280" cy="883920"/>
          </a:xfrm>
        </p:spPr>
        <p:txBody>
          <a:bodyPr/>
          <a:lstStyle/>
          <a:p>
            <a:r>
              <a:rPr lang="en-US" dirty="0"/>
              <a:t>What were our biggest challenges?</a:t>
            </a:r>
          </a:p>
        </p:txBody>
      </p:sp>
      <p:sp>
        <p:nvSpPr>
          <p:cNvPr id="3" name="Content Placeholder 2">
            <a:extLst>
              <a:ext uri="{FF2B5EF4-FFF2-40B4-BE49-F238E27FC236}">
                <a16:creationId xmlns:a16="http://schemas.microsoft.com/office/drawing/2014/main" id="{81BACD58-0B28-052D-E295-D3B6B85EDB14}"/>
              </a:ext>
            </a:extLst>
          </p:cNvPr>
          <p:cNvSpPr>
            <a:spLocks noGrp="1"/>
          </p:cNvSpPr>
          <p:nvPr>
            <p:ph idx="1"/>
          </p:nvPr>
        </p:nvSpPr>
        <p:spPr>
          <a:xfrm>
            <a:off x="220980" y="1021080"/>
            <a:ext cx="11750040" cy="5638799"/>
          </a:xfrm>
        </p:spPr>
        <p:txBody>
          <a:bodyPr>
            <a:normAutofit/>
          </a:bodyPr>
          <a:lstStyle/>
          <a:p>
            <a:r>
              <a:rPr lang="en-US" sz="3200" dirty="0"/>
              <a:t>Ruthlessly eliminating the impulse to be “extra helpful”</a:t>
            </a:r>
          </a:p>
          <a:p>
            <a:pPr lvl="1"/>
            <a:r>
              <a:rPr lang="en-US" sz="2800" b="1" dirty="0">
                <a:solidFill>
                  <a:srgbClr val="C00000"/>
                </a:solidFill>
              </a:rPr>
              <a:t>Jonathan’s Minimalist Observation </a:t>
            </a:r>
            <a:r>
              <a:rPr lang="en-US" sz="2800" dirty="0">
                <a:sym typeface="Wingdings" panose="05000000000000000000" pitchFamily="2" charset="2"/>
              </a:rPr>
              <a:t></a:t>
            </a:r>
            <a:r>
              <a:rPr lang="en-US" sz="2800" dirty="0"/>
              <a:t>: Every choice to solve a problem in a particular way makes your component useless to those that don’t want it solved that way. Note that this effect is exponential</a:t>
            </a:r>
          </a:p>
          <a:p>
            <a:pPr marL="457200" lvl="1" indent="0">
              <a:buNone/>
            </a:pPr>
            <a:endParaRPr lang="en-US" sz="2800" dirty="0"/>
          </a:p>
          <a:p>
            <a:pPr lvl="1"/>
            <a:r>
              <a:rPr lang="en-US" sz="2800" b="1" dirty="0">
                <a:solidFill>
                  <a:srgbClr val="C00000"/>
                </a:solidFill>
              </a:rPr>
              <a:t>Jonathan’s Minimalist Rule</a:t>
            </a:r>
            <a:r>
              <a:rPr lang="en-US" sz="2800" dirty="0"/>
              <a:t>: Solution = opinion. Only solve problems which are part of the core value of your component. Don’t be unnecessarily opinionated:</a:t>
            </a:r>
          </a:p>
          <a:p>
            <a:pPr lvl="2"/>
            <a:r>
              <a:rPr lang="en-US" sz="2400" dirty="0"/>
              <a:t>Unlike StreamInsight, Trill was a passive library, not a server</a:t>
            </a:r>
          </a:p>
          <a:p>
            <a:pPr lvl="2"/>
            <a:r>
              <a:rPr lang="en-US" sz="2400" dirty="0"/>
              <a:t>Mison only incorporates the portion of query processing which is advantageous to include in the parser (filters)</a:t>
            </a:r>
          </a:p>
          <a:p>
            <a:pPr lvl="2"/>
            <a:r>
              <a:rPr lang="en-US" sz="2400" dirty="0"/>
              <a:t>Ambrosia is opinionated about how logic is structured/expressed (hmmm </a:t>
            </a:r>
            <a:r>
              <a:rPr lang="en-US" sz="2400" dirty="0">
                <a:sym typeface="Wingdings" panose="05000000000000000000" pitchFamily="2" charset="2"/>
              </a:rPr>
              <a:t>)</a:t>
            </a:r>
          </a:p>
          <a:p>
            <a:pPr lvl="1"/>
            <a:endParaRPr lang="en-US" dirty="0"/>
          </a:p>
        </p:txBody>
      </p:sp>
    </p:spTree>
    <p:extLst>
      <p:ext uri="{BB962C8B-B14F-4D97-AF65-F5344CB8AC3E}">
        <p14:creationId xmlns:p14="http://schemas.microsoft.com/office/powerpoint/2010/main" val="3255702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F7720-190A-67A7-A6AF-53684A943CBA}"/>
              </a:ext>
            </a:extLst>
          </p:cNvPr>
          <p:cNvSpPr>
            <a:spLocks noGrp="1"/>
          </p:cNvSpPr>
          <p:nvPr>
            <p:ph type="title"/>
          </p:nvPr>
        </p:nvSpPr>
        <p:spPr>
          <a:xfrm>
            <a:off x="838200" y="18255"/>
            <a:ext cx="10515600" cy="1325563"/>
          </a:xfrm>
        </p:spPr>
        <p:txBody>
          <a:bodyPr/>
          <a:lstStyle/>
          <a:p>
            <a:r>
              <a:rPr lang="en-US" dirty="0"/>
              <a:t>What were our biggest challenges?</a:t>
            </a:r>
          </a:p>
        </p:txBody>
      </p:sp>
      <p:sp>
        <p:nvSpPr>
          <p:cNvPr id="3" name="Content Placeholder 2">
            <a:extLst>
              <a:ext uri="{FF2B5EF4-FFF2-40B4-BE49-F238E27FC236}">
                <a16:creationId xmlns:a16="http://schemas.microsoft.com/office/drawing/2014/main" id="{57F61F76-59E9-CD03-08E7-25C0FC16D0CE}"/>
              </a:ext>
            </a:extLst>
          </p:cNvPr>
          <p:cNvSpPr>
            <a:spLocks noGrp="1"/>
          </p:cNvSpPr>
          <p:nvPr>
            <p:ph idx="1"/>
          </p:nvPr>
        </p:nvSpPr>
        <p:spPr>
          <a:xfrm>
            <a:off x="121920" y="1257300"/>
            <a:ext cx="11719560" cy="4919663"/>
          </a:xfrm>
        </p:spPr>
        <p:txBody>
          <a:bodyPr/>
          <a:lstStyle/>
          <a:p>
            <a:pPr>
              <a:spcAft>
                <a:spcPts val="600"/>
              </a:spcAft>
            </a:pPr>
            <a:r>
              <a:rPr lang="en-US" sz="3200" dirty="0">
                <a:sym typeface="Wingdings" panose="05000000000000000000" pitchFamily="2" charset="2"/>
              </a:rPr>
              <a:t>APIs matter – The complexity of explaining how to use a component must be commensurate with the value of the component:</a:t>
            </a:r>
          </a:p>
          <a:p>
            <a:pPr lvl="1">
              <a:spcAft>
                <a:spcPts val="600"/>
              </a:spcAft>
            </a:pPr>
            <a:r>
              <a:rPr lang="en-US" sz="2800" dirty="0">
                <a:sym typeface="Wingdings" panose="05000000000000000000" pitchFamily="2" charset="2"/>
              </a:rPr>
              <a:t>Mison has a narrow API, narrow functionality, and broad utility</a:t>
            </a:r>
          </a:p>
          <a:p>
            <a:pPr lvl="1">
              <a:spcAft>
                <a:spcPts val="600"/>
              </a:spcAft>
            </a:pPr>
            <a:r>
              <a:rPr lang="en-US" sz="2800" dirty="0">
                <a:sym typeface="Wingdings" panose="05000000000000000000" pitchFamily="2" charset="2"/>
              </a:rPr>
              <a:t>Trill has a broad API (bigger than traditional SQL queries!), but is useful for solving many very complex problems. The breadth of problems solved makes it worth learning, like SQL</a:t>
            </a:r>
          </a:p>
          <a:p>
            <a:pPr lvl="1">
              <a:spcAft>
                <a:spcPts val="600"/>
              </a:spcAft>
            </a:pPr>
            <a:r>
              <a:rPr lang="en-US" sz="2800" dirty="0"/>
              <a:t>Ambrosia has a narrow API, but a subtle contract with the application writer. In particular, non-deterministic application logic must be handled in a particular, careful, way. However, it solves difficult and important problems</a:t>
            </a:r>
          </a:p>
          <a:p>
            <a:endParaRPr lang="en-US" dirty="0"/>
          </a:p>
        </p:txBody>
      </p:sp>
    </p:spTree>
    <p:extLst>
      <p:ext uri="{BB962C8B-B14F-4D97-AF65-F5344CB8AC3E}">
        <p14:creationId xmlns:p14="http://schemas.microsoft.com/office/powerpoint/2010/main" val="2955709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E0C5F-8797-DC31-8EE8-2472467ECC15}"/>
              </a:ext>
            </a:extLst>
          </p:cNvPr>
          <p:cNvSpPr>
            <a:spLocks noGrp="1"/>
          </p:cNvSpPr>
          <p:nvPr>
            <p:ph type="title"/>
          </p:nvPr>
        </p:nvSpPr>
        <p:spPr>
          <a:xfrm>
            <a:off x="838200" y="0"/>
            <a:ext cx="10515600" cy="1325563"/>
          </a:xfrm>
        </p:spPr>
        <p:txBody>
          <a:bodyPr/>
          <a:lstStyle/>
          <a:p>
            <a:r>
              <a:rPr lang="en-US" dirty="0"/>
              <a:t>What were our biggest challenges?</a:t>
            </a:r>
          </a:p>
        </p:txBody>
      </p:sp>
      <p:sp>
        <p:nvSpPr>
          <p:cNvPr id="3" name="Content Placeholder 2">
            <a:extLst>
              <a:ext uri="{FF2B5EF4-FFF2-40B4-BE49-F238E27FC236}">
                <a16:creationId xmlns:a16="http://schemas.microsoft.com/office/drawing/2014/main" id="{F2C20C35-659C-C87E-739C-4C43FC9C6F29}"/>
              </a:ext>
            </a:extLst>
          </p:cNvPr>
          <p:cNvSpPr>
            <a:spLocks noGrp="1"/>
          </p:cNvSpPr>
          <p:nvPr>
            <p:ph idx="1"/>
          </p:nvPr>
        </p:nvSpPr>
        <p:spPr>
          <a:xfrm>
            <a:off x="502920" y="1211580"/>
            <a:ext cx="11216640" cy="4965383"/>
          </a:xfrm>
        </p:spPr>
        <p:txBody>
          <a:bodyPr/>
          <a:lstStyle/>
          <a:p>
            <a:r>
              <a:rPr lang="en-US" dirty="0"/>
              <a:t>The pathway to successful componentization isn’t always clear at first:</a:t>
            </a:r>
          </a:p>
          <a:p>
            <a:pPr marL="0" indent="0" algn="ctr">
              <a:buNone/>
            </a:pPr>
            <a:r>
              <a:rPr lang="en-US" dirty="0"/>
              <a:t>CEDR -&gt; StreamInsight -&gt; Trill (took 10 years total)</a:t>
            </a:r>
          </a:p>
          <a:p>
            <a:pPr marL="0" indent="0" algn="ctr">
              <a:buNone/>
            </a:pPr>
            <a:r>
              <a:rPr lang="en-US" dirty="0"/>
              <a:t>Ambrosia -&gt; &lt;coming soon&gt;</a:t>
            </a:r>
          </a:p>
          <a:p>
            <a:r>
              <a:rPr lang="en-US" dirty="0"/>
              <a:t>When we failed to attract internal customers, the culprit was usually some combination of needing to better employ Jonathan’s Minimalist Rule and creating an API which is hard to explain</a:t>
            </a:r>
          </a:p>
          <a:p>
            <a:r>
              <a:rPr lang="en-US" dirty="0"/>
              <a:t>We never had to make a business case for componentizing, just an engineering one. Others in the workshop with the necessary experience will hopefully comment on the business model challenges</a:t>
            </a:r>
          </a:p>
        </p:txBody>
      </p:sp>
    </p:spTree>
    <p:extLst>
      <p:ext uri="{BB962C8B-B14F-4D97-AF65-F5344CB8AC3E}">
        <p14:creationId xmlns:p14="http://schemas.microsoft.com/office/powerpoint/2010/main" val="1563163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5D090-F257-1DC9-DEE8-DC297FC78219}"/>
              </a:ext>
            </a:extLst>
          </p:cNvPr>
          <p:cNvSpPr>
            <a:spLocks noGrp="1"/>
          </p:cNvSpPr>
          <p:nvPr>
            <p:ph type="title"/>
          </p:nvPr>
        </p:nvSpPr>
        <p:spPr>
          <a:xfrm>
            <a:off x="376989" y="2766218"/>
            <a:ext cx="11373853" cy="1325563"/>
          </a:xfrm>
        </p:spPr>
        <p:txBody>
          <a:bodyPr>
            <a:normAutofit/>
          </a:bodyPr>
          <a:lstStyle/>
          <a:p>
            <a:pPr algn="ctr"/>
            <a:r>
              <a:rPr lang="en-US" b="1" dirty="0"/>
              <a:t>A big thank you to my many collaborators </a:t>
            </a:r>
            <a:r>
              <a:rPr lang="en-US" b="1" dirty="0">
                <a:sym typeface="Wingdings" panose="05000000000000000000" pitchFamily="2" charset="2"/>
              </a:rPr>
              <a:t></a:t>
            </a:r>
            <a:endParaRPr lang="en-US" b="1" dirty="0"/>
          </a:p>
        </p:txBody>
      </p:sp>
    </p:spTree>
    <p:extLst>
      <p:ext uri="{BB962C8B-B14F-4D97-AF65-F5344CB8AC3E}">
        <p14:creationId xmlns:p14="http://schemas.microsoft.com/office/powerpoint/2010/main" val="26521735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A2118-F0B9-D0E6-3A68-F27883002793}"/>
              </a:ext>
            </a:extLst>
          </p:cNvPr>
          <p:cNvSpPr>
            <a:spLocks noGrp="1"/>
          </p:cNvSpPr>
          <p:nvPr>
            <p:ph type="title"/>
          </p:nvPr>
        </p:nvSpPr>
        <p:spPr>
          <a:xfrm>
            <a:off x="766011" y="0"/>
            <a:ext cx="10515600" cy="1325563"/>
          </a:xfrm>
        </p:spPr>
        <p:txBody>
          <a:bodyPr/>
          <a:lstStyle/>
          <a:p>
            <a:r>
              <a:rPr lang="en-US" dirty="0"/>
              <a:t>What I’ll cover in this talk</a:t>
            </a:r>
          </a:p>
        </p:txBody>
      </p:sp>
      <p:sp>
        <p:nvSpPr>
          <p:cNvPr id="3" name="Content Placeholder 2">
            <a:extLst>
              <a:ext uri="{FF2B5EF4-FFF2-40B4-BE49-F238E27FC236}">
                <a16:creationId xmlns:a16="http://schemas.microsoft.com/office/drawing/2014/main" id="{8526625E-1274-8A7A-DA9F-9FF90CA13F98}"/>
              </a:ext>
            </a:extLst>
          </p:cNvPr>
          <p:cNvSpPr>
            <a:spLocks noGrp="1"/>
          </p:cNvSpPr>
          <p:nvPr>
            <p:ph idx="1"/>
          </p:nvPr>
        </p:nvSpPr>
        <p:spPr>
          <a:xfrm>
            <a:off x="673768" y="1660358"/>
            <a:ext cx="10680032" cy="4516605"/>
          </a:xfrm>
        </p:spPr>
        <p:txBody>
          <a:bodyPr/>
          <a:lstStyle/>
          <a:p>
            <a:pPr marL="285750" indent="-285750">
              <a:buFont typeface="Arial" panose="020B0604020202020204" pitchFamily="34" charset="0"/>
              <a:buChar char="•"/>
            </a:pPr>
            <a:r>
              <a:rPr lang="en-US" dirty="0"/>
              <a:t>Identify a number of components inside a DB server which we’ve componentized</a:t>
            </a:r>
          </a:p>
          <a:p>
            <a:pPr marL="285750" indent="-285750">
              <a:buFont typeface="Arial" panose="020B0604020202020204" pitchFamily="34" charset="0"/>
              <a:buChar char="•"/>
            </a:pPr>
            <a:r>
              <a:rPr lang="en-US" dirty="0"/>
              <a:t>Cover the independent value proposition of each component</a:t>
            </a:r>
          </a:p>
          <a:p>
            <a:pPr marL="285750" indent="-285750">
              <a:buFont typeface="Arial" panose="020B0604020202020204" pitchFamily="34" charset="0"/>
              <a:buChar char="•"/>
            </a:pPr>
            <a:r>
              <a:rPr lang="en-US" dirty="0"/>
              <a:t>Talk a bit about our technology</a:t>
            </a:r>
          </a:p>
          <a:p>
            <a:pPr marL="285750" indent="-285750">
              <a:buFont typeface="Arial" panose="020B0604020202020204" pitchFamily="34" charset="0"/>
              <a:buChar char="•"/>
            </a:pPr>
            <a:r>
              <a:rPr lang="en-US" dirty="0"/>
              <a:t>Reflect on use cases</a:t>
            </a:r>
          </a:p>
          <a:p>
            <a:pPr marL="285750" indent="-285750">
              <a:buFont typeface="Arial" panose="020B0604020202020204" pitchFamily="34" charset="0"/>
              <a:buChar char="•"/>
            </a:pPr>
            <a:r>
              <a:rPr lang="en-US" dirty="0"/>
              <a:t>Wrap up the talk with lessons learned </a:t>
            </a:r>
          </a:p>
        </p:txBody>
      </p:sp>
    </p:spTree>
    <p:extLst>
      <p:ext uri="{BB962C8B-B14F-4D97-AF65-F5344CB8AC3E}">
        <p14:creationId xmlns:p14="http://schemas.microsoft.com/office/powerpoint/2010/main" val="35292232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D31BC-1D49-2555-3EFE-A747EE11788A}"/>
              </a:ext>
            </a:extLst>
          </p:cNvPr>
          <p:cNvSpPr>
            <a:spLocks noGrp="1"/>
          </p:cNvSpPr>
          <p:nvPr>
            <p:ph type="title"/>
          </p:nvPr>
        </p:nvSpPr>
        <p:spPr>
          <a:xfrm>
            <a:off x="838200" y="0"/>
            <a:ext cx="10515600" cy="948583"/>
          </a:xfrm>
        </p:spPr>
        <p:txBody>
          <a:bodyPr/>
          <a:lstStyle/>
          <a:p>
            <a:r>
              <a:rPr lang="en-US" dirty="0"/>
              <a:t>DB Server Architecture</a:t>
            </a:r>
          </a:p>
        </p:txBody>
      </p:sp>
      <p:sp>
        <p:nvSpPr>
          <p:cNvPr id="6" name="TextBox 5">
            <a:extLst>
              <a:ext uri="{FF2B5EF4-FFF2-40B4-BE49-F238E27FC236}">
                <a16:creationId xmlns:a16="http://schemas.microsoft.com/office/drawing/2014/main" id="{61BC24BA-4715-E2DC-4C68-9F0620A9C09A}"/>
              </a:ext>
            </a:extLst>
          </p:cNvPr>
          <p:cNvSpPr txBox="1"/>
          <p:nvPr/>
        </p:nvSpPr>
        <p:spPr>
          <a:xfrm>
            <a:off x="515390" y="6286761"/>
            <a:ext cx="184731" cy="369332"/>
          </a:xfrm>
          <a:prstGeom prst="rect">
            <a:avLst/>
          </a:prstGeom>
          <a:noFill/>
        </p:spPr>
        <p:txBody>
          <a:bodyPr wrap="none" rtlCol="0">
            <a:spAutoFit/>
          </a:bodyPr>
          <a:lstStyle/>
          <a:p>
            <a:endParaRPr lang="en-US" dirty="0"/>
          </a:p>
        </p:txBody>
      </p:sp>
      <p:sp>
        <p:nvSpPr>
          <p:cNvPr id="7" name="TextBox 6">
            <a:extLst>
              <a:ext uri="{FF2B5EF4-FFF2-40B4-BE49-F238E27FC236}">
                <a16:creationId xmlns:a16="http://schemas.microsoft.com/office/drawing/2014/main" id="{0EBAEBE9-5E33-DE07-E06E-5806FEE64F6B}"/>
              </a:ext>
            </a:extLst>
          </p:cNvPr>
          <p:cNvSpPr txBox="1"/>
          <p:nvPr/>
        </p:nvSpPr>
        <p:spPr>
          <a:xfrm>
            <a:off x="3655601" y="6318218"/>
            <a:ext cx="5527079" cy="523220"/>
          </a:xfrm>
          <a:prstGeom prst="rect">
            <a:avLst/>
          </a:prstGeom>
          <a:noFill/>
        </p:spPr>
        <p:txBody>
          <a:bodyPr wrap="square" rtlCol="0">
            <a:spAutoFit/>
          </a:bodyPr>
          <a:lstStyle/>
          <a:p>
            <a:r>
              <a:rPr lang="en-US" sz="1600" dirty="0"/>
              <a:t>From “SQL Server Internals” excerpts: </a:t>
            </a:r>
          </a:p>
          <a:p>
            <a:r>
              <a:rPr lang="en-US" sz="1200" dirty="0"/>
              <a:t>https://catalogimages.wiley.com/images/db/pdf/9780470484289.excerpt.pdf </a:t>
            </a:r>
          </a:p>
        </p:txBody>
      </p:sp>
      <p:pic>
        <p:nvPicPr>
          <p:cNvPr id="5" name="Picture 4">
            <a:extLst>
              <a:ext uri="{FF2B5EF4-FFF2-40B4-BE49-F238E27FC236}">
                <a16:creationId xmlns:a16="http://schemas.microsoft.com/office/drawing/2014/main" id="{78A25607-F2B5-FFBE-BD65-635472E8BFDF}"/>
              </a:ext>
            </a:extLst>
          </p:cNvPr>
          <p:cNvPicPr>
            <a:picLocks noChangeAspect="1"/>
          </p:cNvPicPr>
          <p:nvPr/>
        </p:nvPicPr>
        <p:blipFill>
          <a:blip r:embed="rId2"/>
          <a:stretch>
            <a:fillRect/>
          </a:stretch>
        </p:blipFill>
        <p:spPr>
          <a:xfrm>
            <a:off x="1871677" y="1100235"/>
            <a:ext cx="7786370" cy="5066331"/>
          </a:xfrm>
          <a:prstGeom prst="rect">
            <a:avLst/>
          </a:prstGeom>
        </p:spPr>
      </p:pic>
      <p:sp>
        <p:nvSpPr>
          <p:cNvPr id="10" name="Rectangle 9">
            <a:extLst>
              <a:ext uri="{FF2B5EF4-FFF2-40B4-BE49-F238E27FC236}">
                <a16:creationId xmlns:a16="http://schemas.microsoft.com/office/drawing/2014/main" id="{CEB7CEF8-C28C-618D-3A02-C4BA0C32056A}"/>
              </a:ext>
            </a:extLst>
          </p:cNvPr>
          <p:cNvSpPr/>
          <p:nvPr/>
        </p:nvSpPr>
        <p:spPr>
          <a:xfrm>
            <a:off x="4931781" y="2213235"/>
            <a:ext cx="1222665" cy="873712"/>
          </a:xfrm>
          <a:prstGeom prst="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5548206-E8F2-7F98-ACFC-478F99BA68E6}"/>
              </a:ext>
            </a:extLst>
          </p:cNvPr>
          <p:cNvSpPr/>
          <p:nvPr/>
        </p:nvSpPr>
        <p:spPr>
          <a:xfrm>
            <a:off x="2537623" y="3654248"/>
            <a:ext cx="1222665" cy="948583"/>
          </a:xfrm>
          <a:prstGeom prst="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A9D2DF64-256E-BBFB-D9F8-79439FD66077}"/>
              </a:ext>
            </a:extLst>
          </p:cNvPr>
          <p:cNvGrpSpPr/>
          <p:nvPr/>
        </p:nvGrpSpPr>
        <p:grpSpPr>
          <a:xfrm>
            <a:off x="4931034" y="1363709"/>
            <a:ext cx="1223412" cy="822203"/>
            <a:chOff x="3059357" y="948583"/>
            <a:chExt cx="1223412" cy="822203"/>
          </a:xfrm>
        </p:grpSpPr>
        <p:sp>
          <p:nvSpPr>
            <p:cNvPr id="8" name="Rectangle 7">
              <a:extLst>
                <a:ext uri="{FF2B5EF4-FFF2-40B4-BE49-F238E27FC236}">
                  <a16:creationId xmlns:a16="http://schemas.microsoft.com/office/drawing/2014/main" id="{7A2390EA-AA73-152D-3E14-E367DD40D093}"/>
                </a:ext>
              </a:extLst>
            </p:cNvPr>
            <p:cNvSpPr/>
            <p:nvPr/>
          </p:nvSpPr>
          <p:spPr>
            <a:xfrm>
              <a:off x="3059357" y="948583"/>
              <a:ext cx="1223412" cy="822203"/>
            </a:xfrm>
            <a:prstGeom prst="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E107918A-2A56-AC3A-F367-F76BF2F96B8E}"/>
                </a:ext>
              </a:extLst>
            </p:cNvPr>
            <p:cNvSpPr txBox="1"/>
            <p:nvPr/>
          </p:nvSpPr>
          <p:spPr>
            <a:xfrm>
              <a:off x="3160094" y="959127"/>
              <a:ext cx="1093569" cy="523220"/>
            </a:xfrm>
            <a:prstGeom prst="rect">
              <a:avLst/>
            </a:prstGeom>
            <a:noFill/>
          </p:spPr>
          <p:txBody>
            <a:bodyPr wrap="none" rtlCol="0">
              <a:spAutoFit/>
            </a:bodyPr>
            <a:lstStyle/>
            <a:p>
              <a:r>
                <a:rPr lang="en-US" sz="2800" dirty="0">
                  <a:solidFill>
                    <a:srgbClr val="C00000"/>
                  </a:solidFill>
                </a:rPr>
                <a:t>Mison</a:t>
              </a:r>
            </a:p>
          </p:txBody>
        </p:sp>
      </p:grpSp>
      <p:sp>
        <p:nvSpPr>
          <p:cNvPr id="15" name="TextBox 14">
            <a:extLst>
              <a:ext uri="{FF2B5EF4-FFF2-40B4-BE49-F238E27FC236}">
                <a16:creationId xmlns:a16="http://schemas.microsoft.com/office/drawing/2014/main" id="{581D1DA6-6C2E-6AF9-F983-9DF501E6D55B}"/>
              </a:ext>
            </a:extLst>
          </p:cNvPr>
          <p:cNvSpPr txBox="1"/>
          <p:nvPr/>
        </p:nvSpPr>
        <p:spPr>
          <a:xfrm>
            <a:off x="5202308" y="2311821"/>
            <a:ext cx="707438" cy="523220"/>
          </a:xfrm>
          <a:prstGeom prst="rect">
            <a:avLst/>
          </a:prstGeom>
          <a:noFill/>
        </p:spPr>
        <p:txBody>
          <a:bodyPr wrap="none" rtlCol="0">
            <a:spAutoFit/>
          </a:bodyPr>
          <a:lstStyle/>
          <a:p>
            <a:r>
              <a:rPr lang="en-US" sz="2800" dirty="0">
                <a:solidFill>
                  <a:srgbClr val="C00000"/>
                </a:solidFill>
              </a:rPr>
              <a:t>Trill</a:t>
            </a:r>
          </a:p>
        </p:txBody>
      </p:sp>
      <p:sp>
        <p:nvSpPr>
          <p:cNvPr id="17" name="TextBox 16">
            <a:extLst>
              <a:ext uri="{FF2B5EF4-FFF2-40B4-BE49-F238E27FC236}">
                <a16:creationId xmlns:a16="http://schemas.microsoft.com/office/drawing/2014/main" id="{81C4C999-C9B3-62A9-F6C2-965BF90C3ADD}"/>
              </a:ext>
            </a:extLst>
          </p:cNvPr>
          <p:cNvSpPr txBox="1"/>
          <p:nvPr/>
        </p:nvSpPr>
        <p:spPr>
          <a:xfrm>
            <a:off x="2479432" y="3771834"/>
            <a:ext cx="1372363" cy="830997"/>
          </a:xfrm>
          <a:prstGeom prst="rect">
            <a:avLst/>
          </a:prstGeom>
          <a:noFill/>
        </p:spPr>
        <p:txBody>
          <a:bodyPr wrap="none" rtlCol="0">
            <a:spAutoFit/>
          </a:bodyPr>
          <a:lstStyle/>
          <a:p>
            <a:r>
              <a:rPr lang="en-US" sz="2400" dirty="0">
                <a:solidFill>
                  <a:srgbClr val="C00000"/>
                </a:solidFill>
              </a:rPr>
              <a:t>Ambrosia</a:t>
            </a:r>
          </a:p>
          <a:p>
            <a:endParaRPr lang="en-US" sz="2400" dirty="0">
              <a:solidFill>
                <a:srgbClr val="C00000"/>
              </a:solidFill>
            </a:endParaRPr>
          </a:p>
        </p:txBody>
      </p:sp>
    </p:spTree>
    <p:extLst>
      <p:ext uri="{BB962C8B-B14F-4D97-AF65-F5344CB8AC3E}">
        <p14:creationId xmlns:p14="http://schemas.microsoft.com/office/powerpoint/2010/main" val="3428874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xit" presetSubtype="0" fill="hold" nodeType="withEffect">
                                  <p:stCondLst>
                                    <p:cond delay="0"/>
                                  </p:stCondLst>
                                  <p:childTnLst>
                                    <p:set>
                                      <p:cBhvr>
                                        <p:cTn id="12" dur="1" fill="hold">
                                          <p:stCondLst>
                                            <p:cond delay="0"/>
                                          </p:stCondLst>
                                        </p:cTn>
                                        <p:tgtEl>
                                          <p:spTgt spid="4"/>
                                        </p:tgtEl>
                                        <p:attrNameLst>
                                          <p:attrName>style.visibility</p:attrName>
                                        </p:attrNameLst>
                                      </p:cBhvr>
                                      <p:to>
                                        <p:strVal val="hidden"/>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10"/>
                                        </p:tgtEl>
                                        <p:attrNameLst>
                                          <p:attrName>style.visibility</p:attrName>
                                        </p:attrNameLst>
                                      </p:cBhvr>
                                      <p:to>
                                        <p:strVal val="hidden"/>
                                      </p:to>
                                    </p:set>
                                  </p:childTnLst>
                                </p:cTn>
                              </p:par>
                              <p:par>
                                <p:cTn id="19" presetID="1" presetClass="exit" presetSubtype="0" fill="hold" grpId="1" nodeType="withEffect">
                                  <p:stCondLst>
                                    <p:cond delay="0"/>
                                  </p:stCondLst>
                                  <p:childTnLst>
                                    <p:set>
                                      <p:cBhvr>
                                        <p:cTn id="20" dur="1" fill="hold">
                                          <p:stCondLst>
                                            <p:cond delay="0"/>
                                          </p:stCondLst>
                                        </p:cTn>
                                        <p:tgtEl>
                                          <p:spTgt spid="15"/>
                                        </p:tgtEl>
                                        <p:attrNameLst>
                                          <p:attrName>style.visibility</p:attrName>
                                        </p:attrNameLst>
                                      </p:cBhvr>
                                      <p:to>
                                        <p:strVal val="hidden"/>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2" grpId="0" animBg="1"/>
      <p:bldP spid="15" grpId="0"/>
      <p:bldP spid="15" grpId="1"/>
      <p:bldP spid="1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FCFBB-8C8A-8ED7-DEC8-B69484451A84}"/>
              </a:ext>
            </a:extLst>
          </p:cNvPr>
          <p:cNvSpPr>
            <a:spLocks noGrp="1"/>
          </p:cNvSpPr>
          <p:nvPr>
            <p:ph type="title"/>
          </p:nvPr>
        </p:nvSpPr>
        <p:spPr>
          <a:xfrm>
            <a:off x="647700" y="1646404"/>
            <a:ext cx="10896600" cy="3565191"/>
          </a:xfrm>
        </p:spPr>
        <p:txBody>
          <a:bodyPr>
            <a:normAutofit fontScale="90000"/>
          </a:bodyPr>
          <a:lstStyle/>
          <a:p>
            <a:pPr algn="ctr"/>
            <a:r>
              <a:rPr lang="en-US" sz="16600" dirty="0"/>
              <a:t>Mison</a:t>
            </a:r>
            <a:br>
              <a:rPr lang="en-US" sz="13800" dirty="0"/>
            </a:br>
            <a:r>
              <a:rPr lang="en-US" sz="11100" dirty="0"/>
              <a:t>(Data Parser)</a:t>
            </a:r>
          </a:p>
        </p:txBody>
      </p:sp>
    </p:spTree>
    <p:extLst>
      <p:ext uri="{BB962C8B-B14F-4D97-AF65-F5344CB8AC3E}">
        <p14:creationId xmlns:p14="http://schemas.microsoft.com/office/powerpoint/2010/main" val="24566813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DAAE1-5408-FCFF-CB25-2ADEB86AB1F4}"/>
              </a:ext>
            </a:extLst>
          </p:cNvPr>
          <p:cNvSpPr>
            <a:spLocks noGrp="1"/>
          </p:cNvSpPr>
          <p:nvPr>
            <p:ph type="title"/>
          </p:nvPr>
        </p:nvSpPr>
        <p:spPr/>
        <p:txBody>
          <a:bodyPr/>
          <a:lstStyle/>
          <a:p>
            <a:r>
              <a:rPr lang="en-US" dirty="0"/>
              <a:t>Why is efficient parsing important?</a:t>
            </a:r>
          </a:p>
        </p:txBody>
      </p:sp>
      <p:sp>
        <p:nvSpPr>
          <p:cNvPr id="3" name="Content Placeholder 2">
            <a:extLst>
              <a:ext uri="{FF2B5EF4-FFF2-40B4-BE49-F238E27FC236}">
                <a16:creationId xmlns:a16="http://schemas.microsoft.com/office/drawing/2014/main" id="{194D5502-FB1A-77B1-174F-EBA955710C58}"/>
              </a:ext>
            </a:extLst>
          </p:cNvPr>
          <p:cNvSpPr>
            <a:spLocks noGrp="1"/>
          </p:cNvSpPr>
          <p:nvPr>
            <p:ph idx="1"/>
          </p:nvPr>
        </p:nvSpPr>
        <p:spPr/>
        <p:txBody>
          <a:bodyPr vert="horz" lIns="91440" tIns="45720" rIns="91440" bIns="45720" rtlCol="0" anchor="t">
            <a:normAutofit/>
          </a:bodyPr>
          <a:lstStyle/>
          <a:p>
            <a:r>
              <a:rPr lang="en-US" dirty="0"/>
              <a:t>Proliferation of text data born from non-DB applications and logs</a:t>
            </a:r>
          </a:p>
          <a:p>
            <a:pPr lvl="1"/>
            <a:r>
              <a:rPr lang="en-US" dirty="0"/>
              <a:t>Not reliably schematized</a:t>
            </a:r>
          </a:p>
          <a:p>
            <a:pPr lvl="1"/>
            <a:r>
              <a:rPr lang="en-US" dirty="0"/>
              <a:t>Popular formats include JSON and CSV (both supported by Mison)</a:t>
            </a:r>
          </a:p>
          <a:p>
            <a:r>
              <a:rPr lang="en-US" dirty="0"/>
              <a:t>A wealth of products used to process text data</a:t>
            </a:r>
          </a:p>
          <a:p>
            <a:pPr lvl="1"/>
            <a:r>
              <a:rPr lang="en-US" dirty="0"/>
              <a:t>Map-Reduce based tools like Hadoop and Spark</a:t>
            </a:r>
            <a:endParaRPr lang="en-US" dirty="0">
              <a:cs typeface="Calibri"/>
            </a:endParaRPr>
          </a:p>
          <a:p>
            <a:pPr lvl="1"/>
            <a:r>
              <a:rPr lang="en-US" dirty="0"/>
              <a:t>Data warehousing tools like Azure Synapse Analytics, AWS Athena, and Big Query</a:t>
            </a:r>
          </a:p>
          <a:p>
            <a:pPr lvl="1"/>
            <a:r>
              <a:rPr lang="en-US" dirty="0"/>
              <a:t>Data visualization tools and notebooks like Power BI and Jupiter</a:t>
            </a:r>
          </a:p>
          <a:p>
            <a:pPr lvl="1"/>
            <a:r>
              <a:rPr lang="en-US" dirty="0"/>
              <a:t>Input data used in many Python ML pipelines</a:t>
            </a:r>
          </a:p>
        </p:txBody>
      </p:sp>
    </p:spTree>
    <p:extLst>
      <p:ext uri="{BB962C8B-B14F-4D97-AF65-F5344CB8AC3E}">
        <p14:creationId xmlns:p14="http://schemas.microsoft.com/office/powerpoint/2010/main" val="2754066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Why is efficient parsing important (in Spark SQL)?</a:t>
            </a:r>
          </a:p>
        </p:txBody>
      </p:sp>
      <p:sp>
        <p:nvSpPr>
          <p:cNvPr id="4" name="Slide Number Placeholder 3"/>
          <p:cNvSpPr>
            <a:spLocks noGrp="1"/>
          </p:cNvSpPr>
          <p:nvPr>
            <p:ph type="sldNum" sz="quarter" idx="12"/>
          </p:nvPr>
        </p:nvSpPr>
        <p:spPr/>
        <p:txBody>
          <a:bodyPr/>
          <a:lstStyle/>
          <a:p>
            <a:fld id="{715CB7E3-E759-42A4-B763-605DD3136EBB}" type="slidenum">
              <a:rPr lang="en-US" smtClean="0"/>
              <a:t>7</a:t>
            </a:fld>
            <a:endParaRPr lang="en-US"/>
          </a:p>
        </p:txBody>
      </p:sp>
      <p:graphicFrame>
        <p:nvGraphicFramePr>
          <p:cNvPr id="5" name="Chart 4">
            <a:extLst>
              <a:ext uri="{FF2B5EF4-FFF2-40B4-BE49-F238E27FC236}">
                <a16:creationId xmlns:a16="http://schemas.microsoft.com/office/drawing/2014/main" id="{C30BA728-275B-4846-A1E3-236D611CC261}"/>
              </a:ext>
            </a:extLst>
          </p:cNvPr>
          <p:cNvGraphicFramePr>
            <a:graphicFrameLocks/>
          </p:cNvGraphicFramePr>
          <p:nvPr/>
        </p:nvGraphicFramePr>
        <p:xfrm>
          <a:off x="838200" y="2057399"/>
          <a:ext cx="10515600" cy="4119563"/>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p:cNvSpPr txBox="1"/>
          <p:nvPr/>
        </p:nvSpPr>
        <p:spPr>
          <a:xfrm>
            <a:off x="4991169" y="3877877"/>
            <a:ext cx="2484206" cy="369332"/>
          </a:xfrm>
          <a:prstGeom prst="rect">
            <a:avLst/>
          </a:prstGeom>
          <a:solidFill>
            <a:schemeClr val="tx1"/>
          </a:solidFill>
        </p:spPr>
        <p:txBody>
          <a:bodyPr wrap="none" rtlCol="0">
            <a:spAutoFit/>
          </a:bodyPr>
          <a:lstStyle/>
          <a:p>
            <a:r>
              <a:rPr lang="en-US">
                <a:solidFill>
                  <a:schemeClr val="bg1"/>
                </a:solidFill>
              </a:rPr>
              <a:t>&gt;90% time is on parsing!</a:t>
            </a:r>
          </a:p>
        </p:txBody>
      </p:sp>
    </p:spTree>
    <p:extLst>
      <p:ext uri="{BB962C8B-B14F-4D97-AF65-F5344CB8AC3E}">
        <p14:creationId xmlns:p14="http://schemas.microsoft.com/office/powerpoint/2010/main" val="3818282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B988ADB-44CE-4321-AB46-6A2008DB6594}"/>
              </a:ext>
            </a:extLst>
          </p:cNvPr>
          <p:cNvSpPr>
            <a:spLocks noGrp="1"/>
          </p:cNvSpPr>
          <p:nvPr>
            <p:ph type="title"/>
          </p:nvPr>
        </p:nvSpPr>
        <p:spPr/>
        <p:txBody>
          <a:bodyPr/>
          <a:lstStyle/>
          <a:p>
            <a:r>
              <a:rPr lang="en-US" dirty="0"/>
              <a:t>Mison Technology</a:t>
            </a:r>
          </a:p>
        </p:txBody>
      </p:sp>
      <p:sp>
        <p:nvSpPr>
          <p:cNvPr id="6" name="Content Placeholder 5">
            <a:extLst>
              <a:ext uri="{FF2B5EF4-FFF2-40B4-BE49-F238E27FC236}">
                <a16:creationId xmlns:a16="http://schemas.microsoft.com/office/drawing/2014/main" id="{0E9E5145-171D-43DA-90A9-48838FEE33B7}"/>
              </a:ext>
            </a:extLst>
          </p:cNvPr>
          <p:cNvSpPr>
            <a:spLocks noGrp="1"/>
          </p:cNvSpPr>
          <p:nvPr>
            <p:ph idx="1"/>
          </p:nvPr>
        </p:nvSpPr>
        <p:spPr/>
        <p:txBody>
          <a:bodyPr/>
          <a:lstStyle/>
          <a:p>
            <a:r>
              <a:rPr lang="en-US" dirty="0"/>
              <a:t>Filter and projection push-down</a:t>
            </a:r>
          </a:p>
          <a:p>
            <a:pPr lvl="1"/>
            <a:r>
              <a:rPr lang="en-US" dirty="0"/>
              <a:t>Especially designed for data analytics applications</a:t>
            </a:r>
          </a:p>
          <a:p>
            <a:pPr lvl="1"/>
            <a:r>
              <a:rPr lang="en-US" dirty="0"/>
              <a:t>Build structural index on-the-fly (like metadata in binary formats) </a:t>
            </a:r>
          </a:p>
          <a:p>
            <a:pPr lvl="1"/>
            <a:r>
              <a:rPr lang="en-US" dirty="0"/>
              <a:t>Quickly jump to requested fields</a:t>
            </a:r>
          </a:p>
          <a:p>
            <a:endParaRPr lang="en-US" dirty="0"/>
          </a:p>
          <a:p>
            <a:r>
              <a:rPr lang="en-US" dirty="0"/>
              <a:t>Exploit data parallelism</a:t>
            </a:r>
          </a:p>
          <a:p>
            <a:pPr lvl="1"/>
            <a:r>
              <a:rPr lang="en-US" dirty="0"/>
              <a:t>Char size: 1 byte,  CPU word size: 8 bytes or 32 bytes (SIMD)</a:t>
            </a:r>
          </a:p>
          <a:p>
            <a:pPr lvl="1"/>
            <a:r>
              <a:rPr lang="en-US" dirty="0"/>
              <a:t>Process a vector of chars in each instruction</a:t>
            </a:r>
          </a:p>
          <a:p>
            <a:pPr lvl="1"/>
            <a:r>
              <a:rPr lang="en-US" dirty="0"/>
              <a:t>SIMD vectorization (for data-independent operators)</a:t>
            </a:r>
          </a:p>
          <a:p>
            <a:pPr lvl="1"/>
            <a:r>
              <a:rPr lang="en-US" dirty="0"/>
              <a:t>Bitwise parallelism (for data-dependent operators)</a:t>
            </a:r>
          </a:p>
        </p:txBody>
      </p:sp>
      <p:sp>
        <p:nvSpPr>
          <p:cNvPr id="4" name="Slide Number Placeholder 3">
            <a:extLst>
              <a:ext uri="{FF2B5EF4-FFF2-40B4-BE49-F238E27FC236}">
                <a16:creationId xmlns:a16="http://schemas.microsoft.com/office/drawing/2014/main" id="{35993A04-90ED-4CF4-9281-9089403A1651}"/>
              </a:ext>
            </a:extLst>
          </p:cNvPr>
          <p:cNvSpPr>
            <a:spLocks noGrp="1"/>
          </p:cNvSpPr>
          <p:nvPr>
            <p:ph type="sldNum" sz="quarter" idx="12"/>
          </p:nvPr>
        </p:nvSpPr>
        <p:spPr/>
        <p:txBody>
          <a:bodyPr/>
          <a:lstStyle/>
          <a:p>
            <a:fld id="{715CB7E3-E759-42A4-B763-605DD3136EBB}" type="slidenum">
              <a:rPr lang="en-US" smtClean="0"/>
              <a:t>8</a:t>
            </a:fld>
            <a:endParaRPr lang="en-US"/>
          </a:p>
        </p:txBody>
      </p:sp>
    </p:spTree>
    <p:extLst>
      <p:ext uri="{BB962C8B-B14F-4D97-AF65-F5344CB8AC3E}">
        <p14:creationId xmlns:p14="http://schemas.microsoft.com/office/powerpoint/2010/main" val="2458356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8" end="8"/>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DD6B2-AF6E-439E-A98A-848AAC7EDF40}"/>
              </a:ext>
            </a:extLst>
          </p:cNvPr>
          <p:cNvSpPr>
            <a:spLocks noGrp="1"/>
          </p:cNvSpPr>
          <p:nvPr>
            <p:ph type="title"/>
          </p:nvPr>
        </p:nvSpPr>
        <p:spPr/>
        <p:txBody>
          <a:bodyPr/>
          <a:lstStyle/>
          <a:p>
            <a:r>
              <a:rPr lang="en-US"/>
              <a:t>Filter and Projection Push-down</a:t>
            </a:r>
          </a:p>
        </p:txBody>
      </p:sp>
      <p:sp>
        <p:nvSpPr>
          <p:cNvPr id="3" name="Content Placeholder 2">
            <a:extLst>
              <a:ext uri="{FF2B5EF4-FFF2-40B4-BE49-F238E27FC236}">
                <a16:creationId xmlns:a16="http://schemas.microsoft.com/office/drawing/2014/main" id="{C8A7C74F-5A34-47E9-8810-B82E82D49873}"/>
              </a:ext>
            </a:extLst>
          </p:cNvPr>
          <p:cNvSpPr>
            <a:spLocks noGrp="1"/>
          </p:cNvSpPr>
          <p:nvPr>
            <p:ph idx="1"/>
          </p:nvPr>
        </p:nvSpPr>
        <p:spPr/>
        <p:txBody>
          <a:bodyPr>
            <a:normAutofit/>
          </a:bodyPr>
          <a:lstStyle/>
          <a:p>
            <a:r>
              <a:rPr lang="en-US" sz="2200" b="1">
                <a:solidFill>
                  <a:schemeClr val="accent1"/>
                </a:solidFill>
              </a:rPr>
              <a:t>Observation:</a:t>
            </a:r>
            <a:r>
              <a:rPr lang="en-US" sz="2200"/>
              <a:t> Applications typically only make use of certain fields, rather than all fields.</a:t>
            </a:r>
          </a:p>
          <a:p>
            <a:r>
              <a:rPr lang="en-US" sz="2200" b="1">
                <a:solidFill>
                  <a:schemeClr val="accent1"/>
                </a:solidFill>
              </a:rPr>
              <a:t>Example:</a:t>
            </a:r>
            <a:r>
              <a:rPr lang="en-US" sz="2200"/>
              <a:t> </a:t>
            </a:r>
            <a:r>
              <a:rPr lang="en-US" sz="2200">
                <a:latin typeface="Consolas" panose="020B0609020204030204" pitchFamily="49" charset="0"/>
                <a:cs typeface="Courier New" panose="02070309020205020404" pitchFamily="49" charset="0"/>
              </a:rPr>
              <a:t>select a1,a4 from R where a1.StartWith(‘1’)</a:t>
            </a:r>
          </a:p>
        </p:txBody>
      </p:sp>
      <p:sp>
        <p:nvSpPr>
          <p:cNvPr id="4" name="Slide Number Placeholder 3">
            <a:extLst>
              <a:ext uri="{FF2B5EF4-FFF2-40B4-BE49-F238E27FC236}">
                <a16:creationId xmlns:a16="http://schemas.microsoft.com/office/drawing/2014/main" id="{9238AE24-7EF5-4B20-A52B-A0150B959C26}"/>
              </a:ext>
            </a:extLst>
          </p:cNvPr>
          <p:cNvSpPr>
            <a:spLocks noGrp="1"/>
          </p:cNvSpPr>
          <p:nvPr>
            <p:ph type="sldNum" sz="quarter" idx="12"/>
          </p:nvPr>
        </p:nvSpPr>
        <p:spPr/>
        <p:txBody>
          <a:bodyPr/>
          <a:lstStyle/>
          <a:p>
            <a:fld id="{715CB7E3-E759-42A4-B763-605DD3136EBB}" type="slidenum">
              <a:rPr lang="en-US" smtClean="0"/>
              <a:t>9</a:t>
            </a:fld>
            <a:endParaRPr lang="en-US"/>
          </a:p>
        </p:txBody>
      </p:sp>
      <p:grpSp>
        <p:nvGrpSpPr>
          <p:cNvPr id="17" name="Group 16">
            <a:extLst>
              <a:ext uri="{FF2B5EF4-FFF2-40B4-BE49-F238E27FC236}">
                <a16:creationId xmlns:a16="http://schemas.microsoft.com/office/drawing/2014/main" id="{97F2015C-8B5B-447F-9CDE-FC6A0C96D488}"/>
              </a:ext>
            </a:extLst>
          </p:cNvPr>
          <p:cNvGrpSpPr/>
          <p:nvPr/>
        </p:nvGrpSpPr>
        <p:grpSpPr>
          <a:xfrm>
            <a:off x="592834" y="2962017"/>
            <a:ext cx="3233291" cy="2846758"/>
            <a:chOff x="592834" y="3589403"/>
            <a:chExt cx="3233291" cy="2846758"/>
          </a:xfrm>
        </p:grpSpPr>
        <p:sp>
          <p:nvSpPr>
            <p:cNvPr id="6" name="Rectangle 5">
              <a:extLst>
                <a:ext uri="{FF2B5EF4-FFF2-40B4-BE49-F238E27FC236}">
                  <a16:creationId xmlns:a16="http://schemas.microsoft.com/office/drawing/2014/main" id="{F5B5D978-308C-4259-897A-8EBE2DFA1473}"/>
                </a:ext>
              </a:extLst>
            </p:cNvPr>
            <p:cNvSpPr/>
            <p:nvPr/>
          </p:nvSpPr>
          <p:spPr>
            <a:xfrm>
              <a:off x="1289050" y="3930650"/>
              <a:ext cx="2425700" cy="242570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9" name="TextBox 8">
              <a:extLst>
                <a:ext uri="{FF2B5EF4-FFF2-40B4-BE49-F238E27FC236}">
                  <a16:creationId xmlns:a16="http://schemas.microsoft.com/office/drawing/2014/main" id="{728D5F7B-99C0-4BE1-9603-09EFB6B9BD76}"/>
                </a:ext>
              </a:extLst>
            </p:cNvPr>
            <p:cNvSpPr txBox="1"/>
            <p:nvPr/>
          </p:nvSpPr>
          <p:spPr>
            <a:xfrm>
              <a:off x="1217719" y="3589403"/>
              <a:ext cx="2608406" cy="369332"/>
            </a:xfrm>
            <a:prstGeom prst="rect">
              <a:avLst/>
            </a:prstGeom>
            <a:noFill/>
          </p:spPr>
          <p:txBody>
            <a:bodyPr wrap="none" rtlCol="0">
              <a:spAutoFit/>
            </a:bodyPr>
            <a:lstStyle/>
            <a:p>
              <a:r>
                <a:rPr lang="en-US"/>
                <a:t>a1 |</a:t>
              </a:r>
              <a:r>
                <a:rPr lang="zh-CN" altLang="en-US"/>
                <a:t> </a:t>
              </a:r>
              <a:r>
                <a:rPr lang="en-US" altLang="zh-CN"/>
                <a:t>a2 | a3 | a4 | a5 | a6</a:t>
              </a:r>
              <a:endParaRPr lang="en-US"/>
            </a:p>
          </p:txBody>
        </p:sp>
        <p:sp>
          <p:nvSpPr>
            <p:cNvPr id="10" name="Rectangle 9">
              <a:extLst>
                <a:ext uri="{FF2B5EF4-FFF2-40B4-BE49-F238E27FC236}">
                  <a16:creationId xmlns:a16="http://schemas.microsoft.com/office/drawing/2014/main" id="{3E2BBE19-CA8B-476D-943B-6E6D31F11BEC}"/>
                </a:ext>
              </a:extLst>
            </p:cNvPr>
            <p:cNvSpPr/>
            <p:nvPr/>
          </p:nvSpPr>
          <p:spPr>
            <a:xfrm>
              <a:off x="1289050" y="3930650"/>
              <a:ext cx="367095" cy="24257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3AA42E1-4FD9-41FB-97A0-906C1B1A282B}"/>
                </a:ext>
              </a:extLst>
            </p:cNvPr>
            <p:cNvSpPr/>
            <p:nvPr/>
          </p:nvSpPr>
          <p:spPr>
            <a:xfrm>
              <a:off x="2521922" y="3930650"/>
              <a:ext cx="435973"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06F1997-8B30-455A-BD4B-45B93604C187}"/>
                </a:ext>
              </a:extLst>
            </p:cNvPr>
            <p:cNvSpPr/>
            <p:nvPr/>
          </p:nvSpPr>
          <p:spPr>
            <a:xfrm>
              <a:off x="2521921" y="4456563"/>
              <a:ext cx="435973" cy="18466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BA6BC6C-4960-46FB-A0BD-20F2A126F2FB}"/>
                </a:ext>
              </a:extLst>
            </p:cNvPr>
            <p:cNvSpPr/>
            <p:nvPr/>
          </p:nvSpPr>
          <p:spPr>
            <a:xfrm>
              <a:off x="2521921" y="5046723"/>
              <a:ext cx="435973" cy="33288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A6FF7E5-CF2D-42E6-89BE-54426155E132}"/>
                </a:ext>
              </a:extLst>
            </p:cNvPr>
            <p:cNvSpPr/>
            <p:nvPr/>
          </p:nvSpPr>
          <p:spPr>
            <a:xfrm>
              <a:off x="2521921" y="5501286"/>
              <a:ext cx="435973" cy="18466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70F98FE-A465-46A0-835F-AADDC44AD6B2}"/>
                </a:ext>
              </a:extLst>
            </p:cNvPr>
            <p:cNvSpPr/>
            <p:nvPr/>
          </p:nvSpPr>
          <p:spPr>
            <a:xfrm>
              <a:off x="2521920" y="6171684"/>
              <a:ext cx="435973" cy="18466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AF1D630E-69C9-4491-A548-42D47268F3F2}"/>
                </a:ext>
              </a:extLst>
            </p:cNvPr>
            <p:cNvSpPr txBox="1"/>
            <p:nvPr/>
          </p:nvSpPr>
          <p:spPr>
            <a:xfrm>
              <a:off x="592834" y="3850838"/>
              <a:ext cx="696216" cy="2585323"/>
            </a:xfrm>
            <a:prstGeom prst="rect">
              <a:avLst/>
            </a:prstGeom>
            <a:noFill/>
          </p:spPr>
          <p:txBody>
            <a:bodyPr wrap="none" rtlCol="0">
              <a:spAutoFit/>
            </a:bodyPr>
            <a:lstStyle/>
            <a:p>
              <a:r>
                <a:rPr lang="en-US"/>
                <a:t>row1</a:t>
              </a:r>
              <a:br>
                <a:rPr lang="en-US"/>
              </a:br>
              <a:r>
                <a:rPr lang="en-US"/>
                <a:t>row2</a:t>
              </a:r>
            </a:p>
            <a:p>
              <a:r>
                <a:rPr lang="en-US"/>
                <a:t>.</a:t>
              </a:r>
            </a:p>
            <a:p>
              <a:r>
                <a:rPr lang="en-US"/>
                <a:t>.</a:t>
              </a:r>
            </a:p>
            <a:p>
              <a:r>
                <a:rPr lang="en-US"/>
                <a:t>.</a:t>
              </a:r>
            </a:p>
            <a:p>
              <a:r>
                <a:rPr lang="en-US"/>
                <a:t>.</a:t>
              </a:r>
            </a:p>
            <a:p>
              <a:r>
                <a:rPr lang="en-US"/>
                <a:t>.</a:t>
              </a:r>
            </a:p>
            <a:p>
              <a:r>
                <a:rPr lang="en-US"/>
                <a:t>.</a:t>
              </a:r>
            </a:p>
            <a:p>
              <a:r>
                <a:rPr lang="en-US" err="1"/>
                <a:t>rowN</a:t>
              </a:r>
              <a:endParaRPr lang="en-US"/>
            </a:p>
          </p:txBody>
        </p:sp>
      </p:grpSp>
      <p:sp>
        <p:nvSpPr>
          <p:cNvPr id="29" name="TextBox 28">
            <a:extLst>
              <a:ext uri="{FF2B5EF4-FFF2-40B4-BE49-F238E27FC236}">
                <a16:creationId xmlns:a16="http://schemas.microsoft.com/office/drawing/2014/main" id="{34D45C3B-9E21-411D-815E-5BC3AE29A6C4}"/>
              </a:ext>
            </a:extLst>
          </p:cNvPr>
          <p:cNvSpPr txBox="1"/>
          <p:nvPr/>
        </p:nvSpPr>
        <p:spPr>
          <a:xfrm>
            <a:off x="2092379" y="5732895"/>
            <a:ext cx="643125" cy="369332"/>
          </a:xfrm>
          <a:prstGeom prst="rect">
            <a:avLst/>
          </a:prstGeom>
          <a:noFill/>
        </p:spPr>
        <p:txBody>
          <a:bodyPr wrap="none" rtlCol="0">
            <a:spAutoFit/>
          </a:bodyPr>
          <a:lstStyle/>
          <a:p>
            <a:r>
              <a:rPr lang="en-US"/>
              <a:t>Ideal</a:t>
            </a:r>
          </a:p>
        </p:txBody>
      </p:sp>
      <p:grpSp>
        <p:nvGrpSpPr>
          <p:cNvPr id="52" name="Group 51">
            <a:extLst>
              <a:ext uri="{FF2B5EF4-FFF2-40B4-BE49-F238E27FC236}">
                <a16:creationId xmlns:a16="http://schemas.microsoft.com/office/drawing/2014/main" id="{EF3DB1EE-A7DF-4B8C-937F-5F9C0D9ABF43}"/>
              </a:ext>
            </a:extLst>
          </p:cNvPr>
          <p:cNvGrpSpPr/>
          <p:nvPr/>
        </p:nvGrpSpPr>
        <p:grpSpPr>
          <a:xfrm>
            <a:off x="4479354" y="2962017"/>
            <a:ext cx="3233291" cy="3143483"/>
            <a:chOff x="4479354" y="2962017"/>
            <a:chExt cx="3233291" cy="3143483"/>
          </a:xfrm>
        </p:grpSpPr>
        <p:sp>
          <p:nvSpPr>
            <p:cNvPr id="28" name="Rectangle 27">
              <a:extLst>
                <a:ext uri="{FF2B5EF4-FFF2-40B4-BE49-F238E27FC236}">
                  <a16:creationId xmlns:a16="http://schemas.microsoft.com/office/drawing/2014/main" id="{C2CC62DF-94CB-4AC6-AE6C-F7F30C21A43E}"/>
                </a:ext>
              </a:extLst>
            </p:cNvPr>
            <p:cNvSpPr/>
            <p:nvPr/>
          </p:nvSpPr>
          <p:spPr>
            <a:xfrm>
              <a:off x="5175570" y="3306232"/>
              <a:ext cx="2425700" cy="24227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F9DB99BB-1165-4AF1-B1A3-9B51D712E016}"/>
                </a:ext>
              </a:extLst>
            </p:cNvPr>
            <p:cNvGrpSpPr/>
            <p:nvPr/>
          </p:nvGrpSpPr>
          <p:grpSpPr>
            <a:xfrm>
              <a:off x="4479354" y="2962017"/>
              <a:ext cx="3233291" cy="2846758"/>
              <a:chOff x="592834" y="3589403"/>
              <a:chExt cx="3233291" cy="2846758"/>
            </a:xfrm>
          </p:grpSpPr>
          <p:sp>
            <p:nvSpPr>
              <p:cNvPr id="19" name="Rectangle 18">
                <a:extLst>
                  <a:ext uri="{FF2B5EF4-FFF2-40B4-BE49-F238E27FC236}">
                    <a16:creationId xmlns:a16="http://schemas.microsoft.com/office/drawing/2014/main" id="{B59BB561-0EEC-45E2-A802-DC2C9DB23426}"/>
                  </a:ext>
                </a:extLst>
              </p:cNvPr>
              <p:cNvSpPr/>
              <p:nvPr/>
            </p:nvSpPr>
            <p:spPr>
              <a:xfrm>
                <a:off x="1289050" y="3930650"/>
                <a:ext cx="2425700" cy="242570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20" name="TextBox 19">
                <a:extLst>
                  <a:ext uri="{FF2B5EF4-FFF2-40B4-BE49-F238E27FC236}">
                    <a16:creationId xmlns:a16="http://schemas.microsoft.com/office/drawing/2014/main" id="{367F1B06-C42F-4D12-BE35-0571BA086B72}"/>
                  </a:ext>
                </a:extLst>
              </p:cNvPr>
              <p:cNvSpPr txBox="1"/>
              <p:nvPr/>
            </p:nvSpPr>
            <p:spPr>
              <a:xfrm>
                <a:off x="1217719" y="3589403"/>
                <a:ext cx="2608406" cy="369332"/>
              </a:xfrm>
              <a:prstGeom prst="rect">
                <a:avLst/>
              </a:prstGeom>
              <a:noFill/>
            </p:spPr>
            <p:txBody>
              <a:bodyPr wrap="none" rtlCol="0">
                <a:spAutoFit/>
              </a:bodyPr>
              <a:lstStyle/>
              <a:p>
                <a:r>
                  <a:rPr lang="en-US"/>
                  <a:t>a1 |</a:t>
                </a:r>
                <a:r>
                  <a:rPr lang="zh-CN" altLang="en-US"/>
                  <a:t> </a:t>
                </a:r>
                <a:r>
                  <a:rPr lang="en-US" altLang="zh-CN"/>
                  <a:t>a2 | a3 | a4 | a5 | a6</a:t>
                </a:r>
                <a:endParaRPr lang="en-US"/>
              </a:p>
            </p:txBody>
          </p:sp>
          <p:sp>
            <p:nvSpPr>
              <p:cNvPr id="21" name="Rectangle 20">
                <a:extLst>
                  <a:ext uri="{FF2B5EF4-FFF2-40B4-BE49-F238E27FC236}">
                    <a16:creationId xmlns:a16="http://schemas.microsoft.com/office/drawing/2014/main" id="{90642D63-88BC-449F-95D1-3BAD7A46A700}"/>
                  </a:ext>
                </a:extLst>
              </p:cNvPr>
              <p:cNvSpPr/>
              <p:nvPr/>
            </p:nvSpPr>
            <p:spPr>
              <a:xfrm>
                <a:off x="1289050" y="3930650"/>
                <a:ext cx="367095" cy="24257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9181B047-7E0E-46E3-9A36-C39A71034948}"/>
                  </a:ext>
                </a:extLst>
              </p:cNvPr>
              <p:cNvSpPr/>
              <p:nvPr/>
            </p:nvSpPr>
            <p:spPr>
              <a:xfrm>
                <a:off x="2521922" y="3930650"/>
                <a:ext cx="435973"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73592B4C-7030-4F51-AAF2-81F5D49B2335}"/>
                  </a:ext>
                </a:extLst>
              </p:cNvPr>
              <p:cNvSpPr/>
              <p:nvPr/>
            </p:nvSpPr>
            <p:spPr>
              <a:xfrm>
                <a:off x="2521921" y="4456563"/>
                <a:ext cx="435973" cy="18466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488102A-4306-458D-BD6A-D84FCB5AA63D}"/>
                  </a:ext>
                </a:extLst>
              </p:cNvPr>
              <p:cNvSpPr/>
              <p:nvPr/>
            </p:nvSpPr>
            <p:spPr>
              <a:xfrm>
                <a:off x="2521921" y="5046723"/>
                <a:ext cx="435973" cy="33288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E5F3550E-482C-4288-AF50-98C7E70EDDCD}"/>
                  </a:ext>
                </a:extLst>
              </p:cNvPr>
              <p:cNvSpPr/>
              <p:nvPr/>
            </p:nvSpPr>
            <p:spPr>
              <a:xfrm>
                <a:off x="2521921" y="5501286"/>
                <a:ext cx="435973" cy="18466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2CE98977-B03B-4847-9257-0641C77DCA49}"/>
                  </a:ext>
                </a:extLst>
              </p:cNvPr>
              <p:cNvSpPr/>
              <p:nvPr/>
            </p:nvSpPr>
            <p:spPr>
              <a:xfrm>
                <a:off x="2521920" y="6171684"/>
                <a:ext cx="435973" cy="18466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AFB1DE84-6C54-4B7D-93FD-9E1A2B771D08}"/>
                  </a:ext>
                </a:extLst>
              </p:cNvPr>
              <p:cNvSpPr txBox="1"/>
              <p:nvPr/>
            </p:nvSpPr>
            <p:spPr>
              <a:xfrm>
                <a:off x="592834" y="3850838"/>
                <a:ext cx="696216" cy="2585323"/>
              </a:xfrm>
              <a:prstGeom prst="rect">
                <a:avLst/>
              </a:prstGeom>
              <a:noFill/>
            </p:spPr>
            <p:txBody>
              <a:bodyPr wrap="none" rtlCol="0">
                <a:spAutoFit/>
              </a:bodyPr>
              <a:lstStyle/>
              <a:p>
                <a:r>
                  <a:rPr lang="en-US"/>
                  <a:t>row1</a:t>
                </a:r>
                <a:br>
                  <a:rPr lang="en-US"/>
                </a:br>
                <a:r>
                  <a:rPr lang="en-US"/>
                  <a:t>row2</a:t>
                </a:r>
              </a:p>
              <a:p>
                <a:r>
                  <a:rPr lang="en-US"/>
                  <a:t>.</a:t>
                </a:r>
              </a:p>
              <a:p>
                <a:r>
                  <a:rPr lang="en-US"/>
                  <a:t>.</a:t>
                </a:r>
              </a:p>
              <a:p>
                <a:r>
                  <a:rPr lang="en-US"/>
                  <a:t>.</a:t>
                </a:r>
              </a:p>
              <a:p>
                <a:r>
                  <a:rPr lang="en-US"/>
                  <a:t>.</a:t>
                </a:r>
              </a:p>
              <a:p>
                <a:r>
                  <a:rPr lang="en-US"/>
                  <a:t>.</a:t>
                </a:r>
              </a:p>
              <a:p>
                <a:r>
                  <a:rPr lang="en-US"/>
                  <a:t>.</a:t>
                </a:r>
              </a:p>
              <a:p>
                <a:r>
                  <a:rPr lang="en-US" err="1"/>
                  <a:t>rowN</a:t>
                </a:r>
                <a:endParaRPr lang="en-US"/>
              </a:p>
            </p:txBody>
          </p:sp>
        </p:grpSp>
        <p:sp>
          <p:nvSpPr>
            <p:cNvPr id="30" name="TextBox 29">
              <a:extLst>
                <a:ext uri="{FF2B5EF4-FFF2-40B4-BE49-F238E27FC236}">
                  <a16:creationId xmlns:a16="http://schemas.microsoft.com/office/drawing/2014/main" id="{DA5733AE-98D3-42E6-A89D-8EE39B99B8DB}"/>
                </a:ext>
              </a:extLst>
            </p:cNvPr>
            <p:cNvSpPr txBox="1"/>
            <p:nvPr/>
          </p:nvSpPr>
          <p:spPr>
            <a:xfrm>
              <a:off x="5744380" y="5736168"/>
              <a:ext cx="1237005" cy="369332"/>
            </a:xfrm>
            <a:prstGeom prst="rect">
              <a:avLst/>
            </a:prstGeom>
            <a:noFill/>
          </p:spPr>
          <p:txBody>
            <a:bodyPr wrap="none" rtlCol="0">
              <a:spAutoFit/>
            </a:bodyPr>
            <a:lstStyle/>
            <a:p>
              <a:r>
                <a:rPr lang="en-US" dirty="0"/>
                <a:t>FSM parser</a:t>
              </a:r>
            </a:p>
          </p:txBody>
        </p:sp>
      </p:grpSp>
      <p:sp>
        <p:nvSpPr>
          <p:cNvPr id="31" name="Rectangle 30">
            <a:extLst>
              <a:ext uri="{FF2B5EF4-FFF2-40B4-BE49-F238E27FC236}">
                <a16:creationId xmlns:a16="http://schemas.microsoft.com/office/drawing/2014/main" id="{E3CA2C55-147C-403C-8076-F41E86E59A9F}"/>
              </a:ext>
            </a:extLst>
          </p:cNvPr>
          <p:cNvSpPr/>
          <p:nvPr/>
        </p:nvSpPr>
        <p:spPr>
          <a:xfrm>
            <a:off x="9075357" y="3303264"/>
            <a:ext cx="2425700" cy="2422732"/>
          </a:xfrm>
          <a:prstGeom prst="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BF3D6EB2-36E2-4348-AFFF-7C73760C7405}"/>
              </a:ext>
            </a:extLst>
          </p:cNvPr>
          <p:cNvGrpSpPr/>
          <p:nvPr/>
        </p:nvGrpSpPr>
        <p:grpSpPr>
          <a:xfrm>
            <a:off x="8379141" y="2959049"/>
            <a:ext cx="3233291" cy="2846758"/>
            <a:chOff x="592834" y="3589403"/>
            <a:chExt cx="3233291" cy="2846758"/>
          </a:xfrm>
        </p:grpSpPr>
        <p:sp>
          <p:nvSpPr>
            <p:cNvPr id="33" name="Rectangle 32">
              <a:extLst>
                <a:ext uri="{FF2B5EF4-FFF2-40B4-BE49-F238E27FC236}">
                  <a16:creationId xmlns:a16="http://schemas.microsoft.com/office/drawing/2014/main" id="{B706D6EF-A869-40D9-9968-0EBF96442931}"/>
                </a:ext>
              </a:extLst>
            </p:cNvPr>
            <p:cNvSpPr/>
            <p:nvPr/>
          </p:nvSpPr>
          <p:spPr>
            <a:xfrm>
              <a:off x="1289050" y="3930650"/>
              <a:ext cx="2425700" cy="242570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34" name="TextBox 33">
              <a:extLst>
                <a:ext uri="{FF2B5EF4-FFF2-40B4-BE49-F238E27FC236}">
                  <a16:creationId xmlns:a16="http://schemas.microsoft.com/office/drawing/2014/main" id="{F2E341F7-90E0-4B31-9068-9CD575D9D9D2}"/>
                </a:ext>
              </a:extLst>
            </p:cNvPr>
            <p:cNvSpPr txBox="1"/>
            <p:nvPr/>
          </p:nvSpPr>
          <p:spPr>
            <a:xfrm>
              <a:off x="1217719" y="3589403"/>
              <a:ext cx="2608406" cy="369332"/>
            </a:xfrm>
            <a:prstGeom prst="rect">
              <a:avLst/>
            </a:prstGeom>
            <a:noFill/>
          </p:spPr>
          <p:txBody>
            <a:bodyPr wrap="none" rtlCol="0">
              <a:spAutoFit/>
            </a:bodyPr>
            <a:lstStyle/>
            <a:p>
              <a:r>
                <a:rPr lang="en-US"/>
                <a:t>a1 |</a:t>
              </a:r>
              <a:r>
                <a:rPr lang="zh-CN" altLang="en-US"/>
                <a:t> </a:t>
              </a:r>
              <a:r>
                <a:rPr lang="en-US" altLang="zh-CN"/>
                <a:t>a2 | a3 | a4 | a5 | a6</a:t>
              </a:r>
              <a:endParaRPr lang="en-US"/>
            </a:p>
          </p:txBody>
        </p:sp>
        <p:sp>
          <p:nvSpPr>
            <p:cNvPr id="35" name="Rectangle 34">
              <a:extLst>
                <a:ext uri="{FF2B5EF4-FFF2-40B4-BE49-F238E27FC236}">
                  <a16:creationId xmlns:a16="http://schemas.microsoft.com/office/drawing/2014/main" id="{B64F23F8-56C3-4B18-BEB7-5C7A5E516657}"/>
                </a:ext>
              </a:extLst>
            </p:cNvPr>
            <p:cNvSpPr/>
            <p:nvPr/>
          </p:nvSpPr>
          <p:spPr>
            <a:xfrm>
              <a:off x="1289050" y="3930650"/>
              <a:ext cx="367095" cy="24257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88117E2B-229E-489F-9DC2-AB1627A2DBFF}"/>
                </a:ext>
              </a:extLst>
            </p:cNvPr>
            <p:cNvSpPr/>
            <p:nvPr/>
          </p:nvSpPr>
          <p:spPr>
            <a:xfrm>
              <a:off x="2521922" y="3930650"/>
              <a:ext cx="435973"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C1805473-ADFF-487D-B2DB-8338759F13CC}"/>
                </a:ext>
              </a:extLst>
            </p:cNvPr>
            <p:cNvSpPr/>
            <p:nvPr/>
          </p:nvSpPr>
          <p:spPr>
            <a:xfrm>
              <a:off x="2521921" y="4456563"/>
              <a:ext cx="435973" cy="18466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FD772DE4-1EA6-4CE8-9A3B-433A62D10E13}"/>
                </a:ext>
              </a:extLst>
            </p:cNvPr>
            <p:cNvSpPr/>
            <p:nvPr/>
          </p:nvSpPr>
          <p:spPr>
            <a:xfrm>
              <a:off x="2521921" y="5046723"/>
              <a:ext cx="435973" cy="33288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4BC4ECB4-AFF9-48E4-803C-C3C74C2B6BD2}"/>
                </a:ext>
              </a:extLst>
            </p:cNvPr>
            <p:cNvSpPr/>
            <p:nvPr/>
          </p:nvSpPr>
          <p:spPr>
            <a:xfrm>
              <a:off x="2521921" y="5501286"/>
              <a:ext cx="435973" cy="18466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DA314BAA-2590-4554-B7B7-8727E387A17E}"/>
                </a:ext>
              </a:extLst>
            </p:cNvPr>
            <p:cNvSpPr/>
            <p:nvPr/>
          </p:nvSpPr>
          <p:spPr>
            <a:xfrm>
              <a:off x="2521920" y="6171684"/>
              <a:ext cx="435973" cy="18466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BD43A445-F1B5-4E5F-912A-6B396DF16BB0}"/>
                </a:ext>
              </a:extLst>
            </p:cNvPr>
            <p:cNvSpPr txBox="1"/>
            <p:nvPr/>
          </p:nvSpPr>
          <p:spPr>
            <a:xfrm>
              <a:off x="592834" y="3850838"/>
              <a:ext cx="696216" cy="2585323"/>
            </a:xfrm>
            <a:prstGeom prst="rect">
              <a:avLst/>
            </a:prstGeom>
            <a:noFill/>
          </p:spPr>
          <p:txBody>
            <a:bodyPr wrap="none" rtlCol="0">
              <a:spAutoFit/>
            </a:bodyPr>
            <a:lstStyle/>
            <a:p>
              <a:r>
                <a:rPr lang="en-US"/>
                <a:t>row1</a:t>
              </a:r>
              <a:br>
                <a:rPr lang="en-US"/>
              </a:br>
              <a:r>
                <a:rPr lang="en-US"/>
                <a:t>row2</a:t>
              </a:r>
            </a:p>
            <a:p>
              <a:r>
                <a:rPr lang="en-US"/>
                <a:t>.</a:t>
              </a:r>
            </a:p>
            <a:p>
              <a:r>
                <a:rPr lang="en-US"/>
                <a:t>.</a:t>
              </a:r>
            </a:p>
            <a:p>
              <a:r>
                <a:rPr lang="en-US"/>
                <a:t>.</a:t>
              </a:r>
            </a:p>
            <a:p>
              <a:r>
                <a:rPr lang="en-US"/>
                <a:t>.</a:t>
              </a:r>
            </a:p>
            <a:p>
              <a:r>
                <a:rPr lang="en-US"/>
                <a:t>.</a:t>
              </a:r>
            </a:p>
            <a:p>
              <a:r>
                <a:rPr lang="en-US"/>
                <a:t>.</a:t>
              </a:r>
            </a:p>
            <a:p>
              <a:r>
                <a:rPr lang="en-US" err="1"/>
                <a:t>rowN</a:t>
              </a:r>
              <a:endParaRPr lang="en-US"/>
            </a:p>
          </p:txBody>
        </p:sp>
      </p:grpSp>
      <p:sp>
        <p:nvSpPr>
          <p:cNvPr id="42" name="TextBox 41">
            <a:extLst>
              <a:ext uri="{FF2B5EF4-FFF2-40B4-BE49-F238E27FC236}">
                <a16:creationId xmlns:a16="http://schemas.microsoft.com/office/drawing/2014/main" id="{553BB8C1-E3FC-41D0-8F7A-912BEA325D69}"/>
              </a:ext>
            </a:extLst>
          </p:cNvPr>
          <p:cNvSpPr txBox="1"/>
          <p:nvPr/>
        </p:nvSpPr>
        <p:spPr>
          <a:xfrm>
            <a:off x="9982200" y="5739793"/>
            <a:ext cx="768159" cy="369332"/>
          </a:xfrm>
          <a:prstGeom prst="rect">
            <a:avLst/>
          </a:prstGeom>
          <a:noFill/>
        </p:spPr>
        <p:txBody>
          <a:bodyPr wrap="none" rtlCol="0">
            <a:spAutoFit/>
          </a:bodyPr>
          <a:lstStyle/>
          <a:p>
            <a:r>
              <a:rPr lang="en-US" err="1"/>
              <a:t>Mison</a:t>
            </a:r>
            <a:endParaRPr lang="en-US"/>
          </a:p>
        </p:txBody>
      </p:sp>
      <p:grpSp>
        <p:nvGrpSpPr>
          <p:cNvPr id="49" name="Group 48">
            <a:extLst>
              <a:ext uri="{FF2B5EF4-FFF2-40B4-BE49-F238E27FC236}">
                <a16:creationId xmlns:a16="http://schemas.microsoft.com/office/drawing/2014/main" id="{27505B5A-9DE4-4841-A67B-F7B7F59053A9}"/>
              </a:ext>
            </a:extLst>
          </p:cNvPr>
          <p:cNvGrpSpPr/>
          <p:nvPr/>
        </p:nvGrpSpPr>
        <p:grpSpPr>
          <a:xfrm>
            <a:off x="2935234" y="6229576"/>
            <a:ext cx="2056792" cy="369332"/>
            <a:chOff x="3302325" y="6202880"/>
            <a:chExt cx="2056792" cy="369332"/>
          </a:xfrm>
        </p:grpSpPr>
        <p:sp>
          <p:nvSpPr>
            <p:cNvPr id="43" name="Rectangle 42">
              <a:extLst>
                <a:ext uri="{FF2B5EF4-FFF2-40B4-BE49-F238E27FC236}">
                  <a16:creationId xmlns:a16="http://schemas.microsoft.com/office/drawing/2014/main" id="{3999F237-6BF1-4AE7-8CD6-D50B6B6D17C6}"/>
                </a:ext>
              </a:extLst>
            </p:cNvPr>
            <p:cNvSpPr/>
            <p:nvPr/>
          </p:nvSpPr>
          <p:spPr>
            <a:xfrm>
              <a:off x="3302325" y="6256883"/>
              <a:ext cx="279076" cy="26132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4" name="TextBox 43">
              <a:extLst>
                <a:ext uri="{FF2B5EF4-FFF2-40B4-BE49-F238E27FC236}">
                  <a16:creationId xmlns:a16="http://schemas.microsoft.com/office/drawing/2014/main" id="{7A501633-0E0B-457B-BA02-FF937AD6B127}"/>
                </a:ext>
              </a:extLst>
            </p:cNvPr>
            <p:cNvSpPr txBox="1"/>
            <p:nvPr/>
          </p:nvSpPr>
          <p:spPr>
            <a:xfrm>
              <a:off x="3633773" y="6202880"/>
              <a:ext cx="1725344" cy="369332"/>
            </a:xfrm>
            <a:prstGeom prst="rect">
              <a:avLst/>
            </a:prstGeom>
            <a:noFill/>
          </p:spPr>
          <p:txBody>
            <a:bodyPr wrap="none" rtlCol="0">
              <a:spAutoFit/>
            </a:bodyPr>
            <a:lstStyle/>
            <a:p>
              <a:r>
                <a:rPr lang="en-US"/>
                <a:t>Heavy CPU work</a:t>
              </a:r>
            </a:p>
          </p:txBody>
        </p:sp>
      </p:grpSp>
      <p:grpSp>
        <p:nvGrpSpPr>
          <p:cNvPr id="50" name="Group 49">
            <a:extLst>
              <a:ext uri="{FF2B5EF4-FFF2-40B4-BE49-F238E27FC236}">
                <a16:creationId xmlns:a16="http://schemas.microsoft.com/office/drawing/2014/main" id="{9E44E1BF-BC38-4ADB-8266-95B73C7E5B13}"/>
              </a:ext>
            </a:extLst>
          </p:cNvPr>
          <p:cNvGrpSpPr/>
          <p:nvPr/>
        </p:nvGrpSpPr>
        <p:grpSpPr>
          <a:xfrm>
            <a:off x="5490437" y="6228716"/>
            <a:ext cx="1936952" cy="369332"/>
            <a:chOff x="5857528" y="6202020"/>
            <a:chExt cx="1936952" cy="369332"/>
          </a:xfrm>
        </p:grpSpPr>
        <p:sp>
          <p:nvSpPr>
            <p:cNvPr id="45" name="Rectangle 44">
              <a:extLst>
                <a:ext uri="{FF2B5EF4-FFF2-40B4-BE49-F238E27FC236}">
                  <a16:creationId xmlns:a16="http://schemas.microsoft.com/office/drawing/2014/main" id="{30C8DA4F-503A-44C4-A1EF-27D0F03065DC}"/>
                </a:ext>
              </a:extLst>
            </p:cNvPr>
            <p:cNvSpPr/>
            <p:nvPr/>
          </p:nvSpPr>
          <p:spPr>
            <a:xfrm>
              <a:off x="5857528" y="6256023"/>
              <a:ext cx="279076" cy="261327"/>
            </a:xfrm>
            <a:prstGeom prst="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072F9643-9C4A-45A1-8248-D15C9B44A93F}"/>
                </a:ext>
              </a:extLst>
            </p:cNvPr>
            <p:cNvSpPr txBox="1"/>
            <p:nvPr/>
          </p:nvSpPr>
          <p:spPr>
            <a:xfrm>
              <a:off x="6188976" y="6202020"/>
              <a:ext cx="1605504" cy="369332"/>
            </a:xfrm>
            <a:prstGeom prst="rect">
              <a:avLst/>
            </a:prstGeom>
            <a:noFill/>
          </p:spPr>
          <p:txBody>
            <a:bodyPr wrap="none" rtlCol="0">
              <a:spAutoFit/>
            </a:bodyPr>
            <a:lstStyle/>
            <a:p>
              <a:r>
                <a:rPr lang="en-US"/>
                <a:t>Light CPU work</a:t>
              </a:r>
            </a:p>
          </p:txBody>
        </p:sp>
      </p:grpSp>
      <p:grpSp>
        <p:nvGrpSpPr>
          <p:cNvPr id="51" name="Group 50">
            <a:extLst>
              <a:ext uri="{FF2B5EF4-FFF2-40B4-BE49-F238E27FC236}">
                <a16:creationId xmlns:a16="http://schemas.microsoft.com/office/drawing/2014/main" id="{10FF9A6A-B4D9-4F5E-9910-213866004C66}"/>
              </a:ext>
            </a:extLst>
          </p:cNvPr>
          <p:cNvGrpSpPr/>
          <p:nvPr/>
        </p:nvGrpSpPr>
        <p:grpSpPr>
          <a:xfrm>
            <a:off x="8002128" y="6231428"/>
            <a:ext cx="1751517" cy="369332"/>
            <a:chOff x="8369219" y="6204732"/>
            <a:chExt cx="1751517" cy="369332"/>
          </a:xfrm>
        </p:grpSpPr>
        <p:sp>
          <p:nvSpPr>
            <p:cNvPr id="47" name="Rectangle 46">
              <a:extLst>
                <a:ext uri="{FF2B5EF4-FFF2-40B4-BE49-F238E27FC236}">
                  <a16:creationId xmlns:a16="http://schemas.microsoft.com/office/drawing/2014/main" id="{05054D9D-30C2-488A-8E8A-5C0BD7EECCC5}"/>
                </a:ext>
              </a:extLst>
            </p:cNvPr>
            <p:cNvSpPr/>
            <p:nvPr/>
          </p:nvSpPr>
          <p:spPr>
            <a:xfrm>
              <a:off x="8369219" y="6258735"/>
              <a:ext cx="279076" cy="261327"/>
            </a:xfrm>
            <a:prstGeom prst="rect">
              <a:avLst/>
            </a:prstGeom>
            <a:solidFill>
              <a:schemeClr val="bg1"/>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8" name="TextBox 47">
              <a:extLst>
                <a:ext uri="{FF2B5EF4-FFF2-40B4-BE49-F238E27FC236}">
                  <a16:creationId xmlns:a16="http://schemas.microsoft.com/office/drawing/2014/main" id="{3FADEB9B-98E4-45FE-93AB-D646A7BBF917}"/>
                </a:ext>
              </a:extLst>
            </p:cNvPr>
            <p:cNvSpPr txBox="1"/>
            <p:nvPr/>
          </p:nvSpPr>
          <p:spPr>
            <a:xfrm>
              <a:off x="8700667" y="6204732"/>
              <a:ext cx="1420069" cy="369332"/>
            </a:xfrm>
            <a:prstGeom prst="rect">
              <a:avLst/>
            </a:prstGeom>
            <a:noFill/>
          </p:spPr>
          <p:txBody>
            <a:bodyPr wrap="none" rtlCol="0">
              <a:spAutoFit/>
            </a:bodyPr>
            <a:lstStyle/>
            <a:p>
              <a:r>
                <a:rPr lang="en-US"/>
                <a:t>No CPU work</a:t>
              </a:r>
            </a:p>
          </p:txBody>
        </p:sp>
      </p:grpSp>
    </p:spTree>
    <p:extLst>
      <p:ext uri="{BB962C8B-B14F-4D97-AF65-F5344CB8AC3E}">
        <p14:creationId xmlns:p14="http://schemas.microsoft.com/office/powerpoint/2010/main" val="978415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42"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6.7|23.1|23.8"/>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10237</TotalTime>
  <Words>2069</Words>
  <Application>Microsoft Office PowerPoint</Application>
  <PresentationFormat>Widescreen</PresentationFormat>
  <Paragraphs>240</Paragraphs>
  <Slides>27</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Calibri Light</vt:lpstr>
      <vt:lpstr>Consolas</vt:lpstr>
      <vt:lpstr>Segoe UI</vt:lpstr>
      <vt:lpstr>Office Theme</vt:lpstr>
      <vt:lpstr>From parsing, to query processing, to resiliency:   Deriving unexpected value from database technology through componentization</vt:lpstr>
      <vt:lpstr>Why componentize DBMS technology/components?</vt:lpstr>
      <vt:lpstr>What I’ll cover in this talk</vt:lpstr>
      <vt:lpstr>DB Server Architecture</vt:lpstr>
      <vt:lpstr>Mison (Data Parser)</vt:lpstr>
      <vt:lpstr>Why is efficient parsing important?</vt:lpstr>
      <vt:lpstr>Why is efficient parsing important (in Spark SQL)?</vt:lpstr>
      <vt:lpstr>Mison Technology</vt:lpstr>
      <vt:lpstr>Filter and Projection Push-down</vt:lpstr>
      <vt:lpstr>Case Study: Query Raw Data Using Spark SQL </vt:lpstr>
      <vt:lpstr>Mison Impact</vt:lpstr>
      <vt:lpstr>Trill (Query Processor)</vt:lpstr>
      <vt:lpstr>QP as a technology value proposition: What QP is for</vt:lpstr>
      <vt:lpstr>Trill: Fast Streaming Analytics Library</vt:lpstr>
      <vt:lpstr>On Trill’s Query Semantics</vt:lpstr>
      <vt:lpstr>Used Across Microsoft</vt:lpstr>
      <vt:lpstr>Ambrosia  (Resiliency Framework)</vt:lpstr>
      <vt:lpstr>Resiliency as a value proposition</vt:lpstr>
      <vt:lpstr>Core idea</vt:lpstr>
      <vt:lpstr>Ambrosia To The Rescue!</vt:lpstr>
      <vt:lpstr>Ambrosia results</vt:lpstr>
      <vt:lpstr>Ambrosia Impact &amp; Reflection</vt:lpstr>
      <vt:lpstr>Lessons Learned</vt:lpstr>
      <vt:lpstr>What were our biggest challenges?</vt:lpstr>
      <vt:lpstr>What were our biggest challenges?</vt:lpstr>
      <vt:lpstr>What were our biggest challenges?</vt:lpstr>
      <vt:lpstr>A big thank you to my many collaborators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From parsing, to query processing, to resiliency:   Deriving unexpected value from database technology through componentization</dc:title>
  <dc:creator>Jonathan Goldstein</dc:creator>
  <cp:lastModifiedBy>Jonathan Goldstein</cp:lastModifiedBy>
  <cp:revision>3</cp:revision>
  <dcterms:created xsi:type="dcterms:W3CDTF">2022-08-18T18:35:51Z</dcterms:created>
  <dcterms:modified xsi:type="dcterms:W3CDTF">2022-08-25T22:41:59Z</dcterms:modified>
</cp:coreProperties>
</file>