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194" r:id="rId2"/>
    <p:sldId id="4195" r:id="rId3"/>
    <p:sldId id="4197" r:id="rId4"/>
    <p:sldId id="4174" r:id="rId5"/>
    <p:sldId id="4200" r:id="rId6"/>
    <p:sldId id="4186" r:id="rId7"/>
    <p:sldId id="4187" r:id="rId8"/>
    <p:sldId id="4201" r:id="rId9"/>
    <p:sldId id="4180" r:id="rId10"/>
    <p:sldId id="4182" r:id="rId11"/>
    <p:sldId id="4192" r:id="rId12"/>
    <p:sldId id="4189" r:id="rId13"/>
    <p:sldId id="4191" r:id="rId14"/>
    <p:sldId id="4175" r:id="rId15"/>
    <p:sldId id="41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2AF83C-4382-86B6-2F18-680250DFED03}" name="Shankaran, Akash" initials="SA" userId="S::akash.shankaran@intel.com::bcf41dbd-6d84-42d5-85b0-951d1d3d7197" providerId="AD"/>
  <p188:author id="{AA573199-EEA3-9B80-3D52-F47760A16B54}" name="Gu, George" initials="GG" userId="S::george.gu@intel.com::51a02b5a-3e87-499d-bc1f-d36afed7c1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5989A-C06D-4225-A224-977D44453C12}" v="518" dt="2023-08-28T15:54:1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37" autoAdjust="0"/>
  </p:normalViewPr>
  <p:slideViewPr>
    <p:cSldViewPr snapToGrid="0">
      <p:cViewPr varScale="1">
        <p:scale>
          <a:sx n="48" d="100"/>
          <a:sy n="48" d="100"/>
        </p:scale>
        <p:origin x="1340" y="44"/>
      </p:cViewPr>
      <p:guideLst/>
    </p:cSldViewPr>
  </p:slideViewPr>
  <p:notesTextViewPr>
    <p:cViewPr>
      <p:scale>
        <a:sx n="1" d="1"/>
        <a:sy n="1" d="1"/>
      </p:scale>
      <p:origin x="0" y="-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.sharepoint.com/sites/IAGS-SSP-BDT-SparkGPUEnabling/Shared%20Documents/SRP/Performance%20PDT/Gluten-23-Ap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intel.sharepoint.com/sites/IAGS-SSP-BDT-SparkGPUEnabling/Shared%20Documents/SRP/Performance%20PDT/Gluten-23-Ap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kern="1200" spc="0" baseline="0">
                <a:solidFill>
                  <a:srgbClr val="595959"/>
                </a:solidFill>
                <a:effectLst/>
              </a:rPr>
              <a:t>TPC-H Like Benchmarks</a:t>
            </a:r>
          </a:p>
          <a:p>
            <a:pPr>
              <a:defRPr/>
            </a:pPr>
            <a:r>
              <a:rPr lang="en-US" sz="1400" b="0" i="0" kern="1200" spc="0" baseline="0">
                <a:solidFill>
                  <a:srgbClr val="595959"/>
                </a:solidFill>
                <a:effectLst/>
              </a:rPr>
              <a:t>SF2T Performance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3D-4872-8389-C002E6B048E4}"/>
              </c:ext>
            </c:extLst>
          </c:dPt>
          <c:dLbls>
            <c:delete val="1"/>
          </c:dLbls>
          <c:cat>
            <c:strRef>
              <c:f>summary!$C$19:$C$20</c:f>
              <c:strCache>
                <c:ptCount val="2"/>
                <c:pt idx="0">
                  <c:v>Spark</c:v>
                </c:pt>
                <c:pt idx="1">
                  <c:v>Gluten + Velox</c:v>
                </c:pt>
              </c:strCache>
            </c:strRef>
          </c:cat>
          <c:val>
            <c:numRef>
              <c:f>summary!$D$19:$D$20</c:f>
              <c:numCache>
                <c:formatCode>0.00</c:formatCode>
                <c:ptCount val="2"/>
                <c:pt idx="0">
                  <c:v>1</c:v>
                </c:pt>
                <c:pt idx="1">
                  <c:v>2.7114454315543739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D-4872-8389-C002E6B048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9580704"/>
        <c:axId val="259586944"/>
      </c:barChart>
      <c:catAx>
        <c:axId val="25958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86944"/>
        <c:crosses val="autoZero"/>
        <c:auto val="1"/>
        <c:lblAlgn val="ctr"/>
        <c:lblOffset val="100"/>
        <c:noMultiLvlLbl val="0"/>
      </c:catAx>
      <c:valAx>
        <c:axId val="25958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kern="1200" baseline="0">
                    <a:solidFill>
                      <a:srgbClr val="595959"/>
                    </a:solidFill>
                    <a:effectLst/>
                  </a:rPr>
                  <a:t>Normalized Performance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58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TPC-DS Like Benchmarks</a:t>
            </a:r>
          </a:p>
          <a:p>
            <a:pPr>
              <a:defRPr/>
            </a:pPr>
            <a:r>
              <a:rPr lang="en-US" sz="1400"/>
              <a:t>SF2T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F-4268-9528-513D305B5933}"/>
              </c:ext>
            </c:extLst>
          </c:dPt>
          <c:cat>
            <c:strRef>
              <c:f>summary!$C$24:$C$25</c:f>
              <c:strCache>
                <c:ptCount val="2"/>
                <c:pt idx="0">
                  <c:v>Spark</c:v>
                </c:pt>
                <c:pt idx="1">
                  <c:v>Gluten + Velox</c:v>
                </c:pt>
              </c:strCache>
            </c:strRef>
          </c:cat>
          <c:val>
            <c:numRef>
              <c:f>summary!$D$24:$D$25</c:f>
              <c:numCache>
                <c:formatCode>0.00</c:formatCode>
                <c:ptCount val="2"/>
                <c:pt idx="0">
                  <c:v>1</c:v>
                </c:pt>
                <c:pt idx="1">
                  <c:v>2.2881535177956813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6F-4268-9528-513D305B5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380992"/>
        <c:axId val="336370592"/>
      </c:barChart>
      <c:catAx>
        <c:axId val="33638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70592"/>
        <c:crosses val="autoZero"/>
        <c:auto val="1"/>
        <c:lblAlgn val="ctr"/>
        <c:lblOffset val="100"/>
        <c:noMultiLvlLbl val="0"/>
      </c:catAx>
      <c:valAx>
        <c:axId val="33637059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kern="1200" baseline="0">
                    <a:solidFill>
                      <a:srgbClr val="595959"/>
                    </a:solidFill>
                    <a:effectLst/>
                  </a:rPr>
                  <a:t>Normalized Performance</a:t>
                </a:r>
                <a:endParaRPr lang="en-US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8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70AD47">
        <a:lumMod val="20000"/>
        <a:lumOff val="80000"/>
      </a:srgb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C3D32-09C7-4FD9-80E0-62137B13D42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C0480-1BC7-453D-B615-B383BC800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led </a:t>
            </a:r>
            <a:r>
              <a:rPr lang="en-US" b="1" dirty="0"/>
              <a:t>OSS effort </a:t>
            </a:r>
            <a:r>
              <a:rPr lang="en-US" dirty="0"/>
              <a:t>with community partners such as Velox/Meta, </a:t>
            </a:r>
            <a:r>
              <a:rPr lang="en-US" dirty="0" err="1"/>
              <a:t>Substrait</a:t>
            </a:r>
            <a:r>
              <a:rPr lang="en-US" dirty="0"/>
              <a:t> and Arrow. </a:t>
            </a:r>
          </a:p>
          <a:p>
            <a:endParaRPr lang="en-US" dirty="0"/>
          </a:p>
          <a:p>
            <a:r>
              <a:rPr lang="en-US" dirty="0"/>
              <a:t>Gluten optimizes performance of Java based query engines, such as Spark</a:t>
            </a:r>
          </a:p>
        </p:txBody>
      </p:sp>
    </p:spTree>
    <p:extLst>
      <p:ext uri="{BB962C8B-B14F-4D97-AF65-F5344CB8AC3E}">
        <p14:creationId xmlns:p14="http://schemas.microsoft.com/office/powerpoint/2010/main" val="147294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Needs more work***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 mostly in support of machine learning (ML), training models and eventually serving these to personalize digital content.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Motivation of why GPUs, TPUs, FPGAs etc. – there is a motivation to reduce costs in dc, drive avg utilization higher, pressure to move adjacent workloads to GPUs.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GROWTH IN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GROWTH IN HARDWARE PROCESSING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INNOVATION IN DATA MANAGEMENT ARCHITECTURE</a:t>
            </a:r>
          </a:p>
          <a:p>
            <a:endParaRPr lang="en-US" dirty="0"/>
          </a:p>
          <a:p>
            <a:r>
              <a:rPr lang="en-US" sz="1000" dirty="0"/>
              <a:t>Data lakes – stores raw, unstructured data on disaggregated storage.</a:t>
            </a:r>
          </a:p>
          <a:p>
            <a:r>
              <a:rPr lang="en-US" sz="1000" dirty="0"/>
              <a:t>Data warehouse – stores structured, filtered data  for specific purpose.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1B3139"/>
                </a:solidFill>
                <a:effectLst/>
                <a:latin typeface="DMSans"/>
              </a:rPr>
              <a:t>Lakehouse Data management capabilities – disaggregation of log-structured storage from compute servers, independent scaling of storage from compute, ingest data using supported serialization format e.g. Parquet.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What are the data management capabilities of a Lakehouse deployment?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1. Disaggregation of log-structured storage from the compute servers. This allows independent scaling of the storage and compute resources.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2. Ingestion of any type of data into the Lakehouse using a supported serialization format (Apache Parquet)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3, Mutable tables - allowing for transactional updates, schema modifications, etc.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4. Projected data from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LinLibertineT"/>
              </a:rPr>
              <a:t>lakehouse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LinLibertineT"/>
              </a:rPr>
              <a:t> into downstream services (analytic services such as SQL query engines, search systems, stream processors, query editors, notebooks, and machine learning (ML) models through direct access, real-time, and batch workflows).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 for gluten:</a:t>
            </a:r>
          </a:p>
          <a:p>
            <a:r>
              <a:rPr lang="en-US" dirty="0"/>
              <a:t>1. </a:t>
            </a:r>
            <a:r>
              <a:rPr lang="en-US" sz="1200" dirty="0"/>
              <a:t>Delta lake approach is not feasible for such customers given scale/TCO, and that forces innovation/alternatives. </a:t>
            </a:r>
          </a:p>
          <a:p>
            <a:r>
              <a:rPr lang="en-US" dirty="0"/>
              <a:t>2. DBR takes photon private. =&gt; Opensource counterpart for Photon needed.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dirty="0"/>
              <a:t>	Databricks bringing the </a:t>
            </a:r>
            <a:r>
              <a:rPr lang="en-US" sz="1200" dirty="0" err="1"/>
              <a:t>lakehouse</a:t>
            </a:r>
            <a:r>
              <a:rPr lang="en-US" sz="1200" dirty="0"/>
              <a:t> architecture provides performance and efficiency advantages, and at the same time changes dynamics of the Spark community.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200" dirty="0"/>
          </a:p>
          <a:p>
            <a:r>
              <a:rPr lang="en-US" sz="1200" dirty="0"/>
              <a:t>Why Gluten?</a:t>
            </a:r>
          </a:p>
          <a:p>
            <a:r>
              <a:rPr lang="en-US" sz="1200" dirty="0"/>
              <a:t>Transform Spark into a vectorized SQL engine to break through row-based data processing and JVM limitations.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dirty="0"/>
          </a:p>
          <a:p>
            <a:r>
              <a:rPr lang="en-US" sz="1200" dirty="0"/>
              <a:t>Current 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Databricks (proprietary photon acceleration library)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Nvidia (spark-rapids targeted for NVidia hardware)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Intel (Gluten – open-source initiative, *targeted for heterogeneous hardware)</a:t>
            </a:r>
          </a:p>
          <a:p>
            <a:r>
              <a:rPr lang="en-US" sz="1200" dirty="0"/>
              <a:t>	   relies on other Apache licensed OSS projects – Velox, Arrow, Substrait.io etc.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Why Gluten?</a:t>
            </a:r>
          </a:p>
          <a:p>
            <a:r>
              <a:rPr lang="en-US" sz="1200" dirty="0"/>
              <a:t>Transform Spark into a vectorized SQL engine to break through row-based data processing and JVM limitations.</a:t>
            </a:r>
          </a:p>
          <a:p>
            <a:endParaRPr lang="en-US" sz="1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Redesigned architecture allows pluggable engines (Velox, </a:t>
            </a:r>
            <a:r>
              <a:rPr lang="en-US" sz="1200" dirty="0" err="1"/>
              <a:t>Clickhouse</a:t>
            </a:r>
            <a:r>
              <a:rPr lang="en-US" sz="1200" dirty="0"/>
              <a:t>, Arrow)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/>
              <a:t>Gluten+Velox</a:t>
            </a:r>
            <a:r>
              <a:rPr lang="en-US" sz="1200" dirty="0"/>
              <a:t> vectorized execution performed better than Gazelle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Backends can be language agnostic (Velox uses C++, </a:t>
            </a:r>
            <a:r>
              <a:rPr lang="en-US" sz="1200" dirty="0" err="1"/>
              <a:t>ClickHouse</a:t>
            </a:r>
            <a:r>
              <a:rPr lang="en-US" sz="1200" dirty="0"/>
              <a:t> uses LLVM)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Opened Gluten to a larger, vibrant Velox community.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Initially started as Project Gazelle – focused on enabling Spark to exploit SIMD, using Intel’s Advanced Vector Extensions (AVX) technology.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Due limited community participation, development burden fell to Intel.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At the same time, other vectorized SQL engines emerged including Meta-led Velox.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Initiated by Intel and </a:t>
            </a:r>
            <a:r>
              <a:rPr lang="en-US" sz="1200" dirty="0" err="1"/>
              <a:t>Kyligence</a:t>
            </a:r>
            <a:r>
              <a:rPr lang="en-US" sz="1200" dirty="0"/>
              <a:t>, focus pivoted towards integrating Velox as the engine, with Gazelle JNI leading to Project Gluten.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axis – relative query run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Axis – path length value.</a:t>
            </a:r>
          </a:p>
          <a:p>
            <a:r>
              <a:rPr lang="en-US" dirty="0"/>
              <a:t>Huge performance savings in path lengths.</a:t>
            </a:r>
          </a:p>
          <a:p>
            <a:r>
              <a:rPr lang="en-US" dirty="0"/>
              <a:t>Efficiency – takes less work to produce output. If goal is to </a:t>
            </a:r>
            <a:r>
              <a:rPr lang="en-US" dirty="0" err="1"/>
              <a:t>binpack</a:t>
            </a:r>
            <a:r>
              <a:rPr lang="en-US" dirty="0"/>
              <a:t>, then this is useful.</a:t>
            </a:r>
          </a:p>
          <a:p>
            <a:endParaRPr lang="en-US" dirty="0"/>
          </a:p>
          <a:p>
            <a:r>
              <a:rPr lang="en-US" dirty="0"/>
              <a:t>Velox – does not support AVX2.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Design of an application binary interface (ABI) -&gt; which can be supported by native acceleration libraries.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Gluten as a JNI bridge to other query engines (</a:t>
            </a:r>
            <a:r>
              <a:rPr lang="en-US" sz="1200" dirty="0" err="1"/>
              <a:t>Trino</a:t>
            </a:r>
            <a:r>
              <a:rPr lang="en-US" sz="1200" dirty="0"/>
              <a:t>, </a:t>
            </a:r>
            <a:r>
              <a:rPr lang="en-US" sz="1200" dirty="0" err="1"/>
              <a:t>Flink</a:t>
            </a:r>
            <a:r>
              <a:rPr lang="en-US" sz="1200" dirty="0"/>
              <a:t> etc.)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Enabling gluten-based query engines to target heterogeneous hardware</a:t>
            </a:r>
          </a:p>
          <a:p>
            <a:endParaRPr lang="en-US" dirty="0"/>
          </a:p>
          <a:p>
            <a:r>
              <a:rPr lang="en-US" dirty="0"/>
              <a:t>Partner ecosystems extending composability.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C0480-1BC7-453D-B615-B383BC8007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8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3919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58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70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3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2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5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7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11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18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6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688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3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61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004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8854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64649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81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8084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76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19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9F6D-B279-084B-8EF8-996C17EA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A040-48B5-DC46-BFF9-7377680C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04" y="1412215"/>
            <a:ext cx="11423584" cy="4567767"/>
          </a:xfrm>
        </p:spPr>
        <p:txBody>
          <a:bodyPr/>
          <a:lstStyle>
            <a:lvl1pPr>
              <a:spcBef>
                <a:spcPts val="267"/>
              </a:spcBef>
              <a:spcAft>
                <a:spcPts val="267"/>
              </a:spcAft>
              <a:defRPr sz="1600"/>
            </a:lvl1pPr>
            <a:lvl2pPr>
              <a:spcBef>
                <a:spcPts val="267"/>
              </a:spcBef>
              <a:spcAft>
                <a:spcPts val="267"/>
              </a:spcAft>
              <a:defRPr sz="1467"/>
            </a:lvl2pPr>
            <a:lvl3pPr>
              <a:spcBef>
                <a:spcPts val="267"/>
              </a:spcBef>
              <a:spcAft>
                <a:spcPts val="267"/>
              </a:spcAft>
              <a:defRPr sz="1467"/>
            </a:lvl3pPr>
            <a:lvl4pPr>
              <a:spcBef>
                <a:spcPts val="267"/>
              </a:spcBef>
              <a:spcAft>
                <a:spcPts val="267"/>
              </a:spcAft>
              <a:defRPr sz="1400"/>
            </a:lvl4pPr>
            <a:lvl5pPr>
              <a:spcBef>
                <a:spcPts val="267"/>
              </a:spcBef>
              <a:spcAft>
                <a:spcPts val="267"/>
              </a:spcAft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46EA-D296-4A24-B14E-8C4BA063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656" y="6484618"/>
            <a:ext cx="2599593" cy="25908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|   Intel Graphics for Data Center Markets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8BE7-D41F-4BDA-AF98-15671BE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7D0D-162B-44F3-89FF-746D8B0C6D7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3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83575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93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34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1789"/>
            <a:ext cx="10970683" cy="4570411"/>
          </a:xfrm>
        </p:spPr>
        <p:txBody>
          <a:bodyPr/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lang="en-US" sz="180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486" indent="-228594"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err="1"/>
              <a:t>22pt</a:t>
            </a:r>
            <a:r>
              <a:rPr lang="en-US"/>
              <a:t> Intel Clear body text</a:t>
            </a:r>
          </a:p>
          <a:p>
            <a:pPr lvl="1"/>
            <a:r>
              <a:rPr lang="en-US" err="1"/>
              <a:t>18pt</a:t>
            </a:r>
            <a:r>
              <a:rPr lang="en-US"/>
              <a:t> Intel Clear bullet one</a:t>
            </a:r>
          </a:p>
          <a:p>
            <a:pPr marL="571486" lvl="2" indent="-228594" algn="l" defTabSz="457189" rtl="0" eaLnBrk="1" latinLnBrk="0" hangingPunct="1">
              <a:spcBef>
                <a:spcPts val="800"/>
              </a:spcBef>
              <a:buFont typeface="Wingdings" charset="2"/>
              <a:buChar char="§"/>
            </a:pPr>
            <a:r>
              <a:rPr lang="en-US" err="1"/>
              <a:t>18pt</a:t>
            </a:r>
            <a:r>
              <a:rPr lang="en-US"/>
              <a:t> Intel Clear sub-bullet</a:t>
            </a:r>
          </a:p>
          <a:p>
            <a:pPr lvl="3"/>
            <a:r>
              <a:rPr lang="en-US" err="1"/>
              <a:t>16pt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36pt</a:t>
            </a:r>
            <a:r>
              <a:rPr lang="en-US"/>
              <a:t> Intel Clear Light Headline</a:t>
            </a:r>
          </a:p>
        </p:txBody>
      </p:sp>
    </p:spTree>
    <p:extLst>
      <p:ext uri="{BB962C8B-B14F-4D97-AF65-F5344CB8AC3E}">
        <p14:creationId xmlns:p14="http://schemas.microsoft.com/office/powerpoint/2010/main" val="1432953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736712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09575"/>
            <a:ext cx="10972800" cy="8858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1371600"/>
            <a:ext cx="109728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98125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192088"/>
            <a:ext cx="11248101" cy="215252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5">
                <a:solidFill>
                  <a:srgbClr val="93A0A7"/>
                </a:solidFill>
                <a:latin typeface="+mn-lt"/>
              </a:defRPr>
            </a:lvl1pPr>
            <a:lvl2pPr marL="228389" indent="-152259">
              <a:defRPr sz="1199"/>
            </a:lvl2pPr>
            <a:lvl3pPr marL="456777" indent="-152259">
              <a:defRPr sz="1199"/>
            </a:lvl3pPr>
            <a:lvl4pPr marL="685166" indent="-152259">
              <a:defRPr sz="1199"/>
            </a:lvl4pPr>
            <a:lvl5pPr marL="913554" indent="-152259">
              <a:defRPr sz="1199"/>
            </a:lvl5pPr>
          </a:lstStyle>
          <a:p>
            <a:pPr lvl="0"/>
            <a:r>
              <a:rPr lang="en-US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4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AF867-D450-4A2E-A1BC-7E8DEAE57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7792" y="6553185"/>
            <a:ext cx="170987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02351C4-8293-467D-A552-909198895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95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75536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The Gluten Open-Source Software Project – Modernizing Java-based Query Engines for the Lakehouse Era</a:t>
            </a:r>
            <a:endParaRPr lang="en-US" sz="1200" b="0" i="0">
              <a:solidFill>
                <a:schemeClr val="bg1"/>
              </a:solidFill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7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52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486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4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9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4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641796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SPR Technical Disclosure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38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8" r:id="rId37"/>
    <p:sldLayoutId id="2147483699" r:id="rId38"/>
    <p:sldLayoutId id="2147483700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drdb.org/cidr2021/papers/cidr2021_paper17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462/CDMS8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01" y="1246220"/>
            <a:ext cx="10564403" cy="2178528"/>
          </a:xfrm>
        </p:spPr>
        <p:txBody>
          <a:bodyPr anchor="ctr" anchorCtr="0"/>
          <a:lstStyle/>
          <a:p>
            <a:pPr>
              <a:spcAft>
                <a:spcPts val="600"/>
              </a:spcAft>
            </a:pPr>
            <a:r>
              <a:rPr lang="en-US" sz="4400" dirty="0">
                <a:latin typeface="Intel Clear Light"/>
              </a:rPr>
              <a:t>The Gluten Open-Source Software Project:</a:t>
            </a:r>
            <a:br>
              <a:rPr lang="en-US" sz="4400" dirty="0">
                <a:latin typeface="Intel Clear Light"/>
              </a:rPr>
            </a:br>
            <a:r>
              <a:rPr lang="en-US" sz="4400" dirty="0">
                <a:solidFill>
                  <a:schemeClr val="accent2"/>
                </a:solidFill>
                <a:latin typeface="Intel Clear Light"/>
              </a:rPr>
              <a:t>Modernizing Java-based Query Engines</a:t>
            </a:r>
            <a:br>
              <a:rPr lang="en-US" sz="4400" dirty="0">
                <a:solidFill>
                  <a:schemeClr val="accent2"/>
                </a:solidFill>
                <a:latin typeface="Intel Clear Light"/>
              </a:rPr>
            </a:br>
            <a:r>
              <a:rPr lang="en-US" sz="4400" dirty="0">
                <a:solidFill>
                  <a:schemeClr val="accent2"/>
                </a:solidFill>
                <a:latin typeface="Intel Clear Light"/>
              </a:rPr>
              <a:t>for the Lakehouse Era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5DB5F-477C-6463-20D2-76D232014F92}"/>
              </a:ext>
            </a:extLst>
          </p:cNvPr>
          <p:cNvSpPr txBox="1"/>
          <p:nvPr/>
        </p:nvSpPr>
        <p:spPr>
          <a:xfrm>
            <a:off x="1542536" y="4272721"/>
            <a:ext cx="9282780" cy="15081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6096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rPr>
              <a:t>Presenter: Akash Shankaran</a:t>
            </a:r>
          </a:p>
          <a:p>
            <a:pPr marL="0" marR="0" lvl="0" indent="0" algn="l" defTabSz="6096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rPr>
              <a:t>Authors: Akash Shankaran, George Gu, Weiting Chen, Binwei Yang, Chidamber Kulkarni, Mark Rambacher, Nesime Tatbul, David E. Cohen</a:t>
            </a:r>
          </a:p>
          <a:p>
            <a:pPr marL="0" marR="0" lvl="0" indent="0" algn="l" defTabSz="6096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rPr>
              <a:t>Intel Corporation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961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4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D34B-9278-0C71-B9A5-53FD455BB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A0F1D-43E2-0772-1CAC-77574D83A9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B8BC-8D28-6E65-4951-EE7B4170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3CE47-E197-A181-D9AD-EFBD768918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7664D-C756-7D76-2285-EDBFE251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6" y="1455173"/>
            <a:ext cx="5334744" cy="3648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24CA9-B748-4FCC-2D4F-6DD8ABB6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09" y="1995416"/>
            <a:ext cx="524900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6F5C-19A6-75E2-3A9B-1EC8361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2" y="271068"/>
            <a:ext cx="10972801" cy="883673"/>
          </a:xfrm>
        </p:spPr>
        <p:txBody>
          <a:bodyPr/>
          <a:lstStyle/>
          <a:p>
            <a:r>
              <a:rPr lang="en-US"/>
              <a:t>Gluten working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C3B4C-463D-043A-85E4-32E72559AF37}"/>
              </a:ext>
            </a:extLst>
          </p:cNvPr>
          <p:cNvGrpSpPr/>
          <p:nvPr/>
        </p:nvGrpSpPr>
        <p:grpSpPr>
          <a:xfrm>
            <a:off x="473732" y="1038833"/>
            <a:ext cx="10810629" cy="5208229"/>
            <a:chOff x="905458" y="1184305"/>
            <a:chExt cx="10810629" cy="5208229"/>
          </a:xfrm>
        </p:grpSpPr>
        <p:sp>
          <p:nvSpPr>
            <p:cNvPr id="6" name="Slide Number Placeholder 4">
              <a:extLst>
                <a:ext uri="{FF2B5EF4-FFF2-40B4-BE49-F238E27FC236}">
                  <a16:creationId xmlns:a16="http://schemas.microsoft.com/office/drawing/2014/main" id="{A539E1FC-C5A1-C3D4-0B50-172CF0CC861F}"/>
                </a:ext>
              </a:extLst>
            </p:cNvPr>
            <p:cNvSpPr txBox="1">
              <a:spLocks/>
            </p:cNvSpPr>
            <p:nvPr/>
          </p:nvSpPr>
          <p:spPr>
            <a:xfrm>
              <a:off x="11100560" y="6191360"/>
              <a:ext cx="324384" cy="1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1pPr>
              <a:lvl2pPr marR="0" lvl="1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2pPr>
              <a:lvl3pPr marR="0" lvl="2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3pPr>
              <a:lvl4pPr marR="0" lvl="3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4pPr>
              <a:lvl5pPr marR="0" lvl="4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5pPr>
              <a:lvl6pPr marR="0" lvl="5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6pPr>
              <a:lvl7pPr marR="0" lvl="6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7pPr>
              <a:lvl8pPr marR="0" lvl="7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8pPr>
              <a:lvl9pPr marR="0" lvl="8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 sz="1100" b="0" i="0" u="none" strike="noStrike" cap="non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fld id="{00000000-1234-1234-1234-123412341234}" type="slidenum">
                <a:rPr kumimoji="0" lang="en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  <a:sym typeface="DM San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t>13</a:t>
              </a:fld>
              <a:endPara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10121E"/>
                </a:solidFill>
                <a:effectLst/>
                <a:uLnTx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DM San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71BA2C-BEB4-466D-3C04-620CA531B51C}"/>
                </a:ext>
              </a:extLst>
            </p:cNvPr>
            <p:cNvSpPr/>
            <p:nvPr/>
          </p:nvSpPr>
          <p:spPr>
            <a:xfrm>
              <a:off x="6745833" y="1193817"/>
              <a:ext cx="4970254" cy="5198717"/>
            </a:xfrm>
            <a:prstGeom prst="rect">
              <a:avLst/>
            </a:prstGeom>
            <a:solidFill>
              <a:srgbClr val="00B0F0"/>
            </a:solidFill>
            <a:ln w="38100" cap="flat" cmpd="sng" algn="ctr">
              <a:solidFill>
                <a:srgbClr val="EDEEF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EDEEF1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Task Thread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D16262-D653-9F36-F8CB-6FAD26875D7F}"/>
                </a:ext>
              </a:extLst>
            </p:cNvPr>
            <p:cNvSpPr/>
            <p:nvPr/>
          </p:nvSpPr>
          <p:spPr>
            <a:xfrm>
              <a:off x="8192205" y="3490491"/>
              <a:ext cx="3388126" cy="2764810"/>
            </a:xfrm>
            <a:prstGeom prst="roundRect">
              <a:avLst>
                <a:gd name="adj" fmla="val 2282"/>
              </a:avLst>
            </a:prstGeom>
            <a:noFill/>
            <a:ln w="381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buClrTx/>
                <a:buFontTx/>
                <a:buNone/>
                <a:defRPr/>
              </a:pPr>
              <a:endParaRPr lang="en-US" sz="1600" kern="1200">
                <a:solidFill>
                  <a:prstClr val="white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8725C0-129E-DFC8-0C8C-B6CC585DA68B}"/>
                </a:ext>
              </a:extLst>
            </p:cNvPr>
            <p:cNvSpPr/>
            <p:nvPr/>
          </p:nvSpPr>
          <p:spPr>
            <a:xfrm>
              <a:off x="6935561" y="3484890"/>
              <a:ext cx="1133643" cy="2770411"/>
            </a:xfrm>
            <a:prstGeom prst="rect">
              <a:avLst/>
            </a:prstGeom>
            <a:solidFill>
              <a:srgbClr val="EDEEF1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JVM SQL Engine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699228-6356-8165-9530-E5834CB1428E}"/>
                </a:ext>
              </a:extLst>
            </p:cNvPr>
            <p:cNvSpPr/>
            <p:nvPr/>
          </p:nvSpPr>
          <p:spPr>
            <a:xfrm>
              <a:off x="2794526" y="1184305"/>
              <a:ext cx="2792129" cy="1371938"/>
            </a:xfrm>
            <a:prstGeom prst="rect">
              <a:avLst/>
            </a:prstGeom>
            <a:solidFill>
              <a:srgbClr val="EDEEF1">
                <a:lumMod val="90000"/>
              </a:srgbClr>
            </a:solidFill>
            <a:ln w="25400" cap="flat" cmpd="sng" algn="ctr">
              <a:solidFill>
                <a:srgbClr val="10121E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Worker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E0B3B6-F286-2CFC-2493-0458312E56F0}"/>
                </a:ext>
              </a:extLst>
            </p:cNvPr>
            <p:cNvSpPr/>
            <p:nvPr/>
          </p:nvSpPr>
          <p:spPr>
            <a:xfrm>
              <a:off x="8278664" y="3585435"/>
              <a:ext cx="3187667" cy="468000"/>
            </a:xfrm>
            <a:prstGeom prst="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  <a:defRPr/>
              </a:pPr>
              <a:r>
                <a:rPr lang="en-US" sz="1600" kern="1200">
                  <a:solidFill>
                    <a:prstClr val="white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Gluten Plugin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420EFC-F7A4-B0FD-0E42-230B72210015}"/>
                </a:ext>
              </a:extLst>
            </p:cNvPr>
            <p:cNvSpPr/>
            <p:nvPr/>
          </p:nvSpPr>
          <p:spPr>
            <a:xfrm>
              <a:off x="8278664" y="4180514"/>
              <a:ext cx="3187667" cy="19500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Tx/>
                <a:buFontTx/>
                <a:buNone/>
                <a:defRPr/>
              </a:pPr>
              <a:r>
                <a:rPr lang="en-US" sz="1600" kern="1200">
                  <a:solidFill>
                    <a:srgbClr val="00B050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Native Library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E8B38EB-C88A-E393-AD2A-91DBFF8F5CFB}"/>
                </a:ext>
              </a:extLst>
            </p:cNvPr>
            <p:cNvSpPr/>
            <p:nvPr/>
          </p:nvSpPr>
          <p:spPr>
            <a:xfrm>
              <a:off x="8599055" y="3899296"/>
              <a:ext cx="2501505" cy="244628"/>
            </a:xfrm>
            <a:prstGeom prst="roundRect">
              <a:avLst>
                <a:gd name="adj" fmla="val 32080"/>
              </a:avLst>
            </a:prstGeom>
            <a:solidFill>
              <a:srgbClr val="00B6E0">
                <a:lumMod val="40000"/>
                <a:lumOff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JNI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Bindings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FF578-EA4A-B97E-A21D-5BF83F5E6D99}"/>
                </a:ext>
              </a:extLst>
            </p:cNvPr>
            <p:cNvSpPr/>
            <p:nvPr/>
          </p:nvSpPr>
          <p:spPr>
            <a:xfrm>
              <a:off x="8180863" y="1723215"/>
              <a:ext cx="1004816" cy="206622"/>
            </a:xfrm>
            <a:prstGeom prst="rect">
              <a:avLst/>
            </a:prstGeom>
            <a:solidFill>
              <a:srgbClr val="00B6E0">
                <a:lumMod val="20000"/>
                <a:lumOff val="80000"/>
              </a:srgbClr>
            </a:solidFill>
            <a:ln w="25400" cap="flat" cmpd="sng" algn="ctr">
              <a:solidFill>
                <a:srgbClr val="8FDDE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Operator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A17C5A-6473-A3B9-4FA3-3BB1F8777D19}"/>
                </a:ext>
              </a:extLst>
            </p:cNvPr>
            <p:cNvSpPr/>
            <p:nvPr/>
          </p:nvSpPr>
          <p:spPr>
            <a:xfrm>
              <a:off x="9276252" y="1723212"/>
              <a:ext cx="1004818" cy="206622"/>
            </a:xfrm>
            <a:prstGeom prst="rect">
              <a:avLst/>
            </a:prstGeom>
            <a:solidFill>
              <a:srgbClr val="00B6E0">
                <a:lumMod val="20000"/>
                <a:lumOff val="80000"/>
              </a:srgbClr>
            </a:solidFill>
            <a:ln w="25400" cap="flat" cmpd="sng" algn="ctr">
              <a:solidFill>
                <a:srgbClr val="8FDDE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Operator 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CB35EA-5DF2-7CB4-8EB2-B16944A3FD46}"/>
                </a:ext>
              </a:extLst>
            </p:cNvPr>
            <p:cNvSpPr/>
            <p:nvPr/>
          </p:nvSpPr>
          <p:spPr>
            <a:xfrm>
              <a:off x="8733125" y="2058348"/>
              <a:ext cx="1004818" cy="206622"/>
            </a:xfrm>
            <a:prstGeom prst="rect">
              <a:avLst/>
            </a:prstGeom>
            <a:solidFill>
              <a:srgbClr val="00B6E0">
                <a:lumMod val="20000"/>
                <a:lumOff val="80000"/>
              </a:srgbClr>
            </a:solidFill>
            <a:ln w="25400" cap="flat" cmpd="sng" algn="ctr">
              <a:solidFill>
                <a:srgbClr val="8FDDE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Operator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4A131E-D7DD-23D7-7FBD-60C2925BB281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8683272" y="1929835"/>
              <a:ext cx="552262" cy="128513"/>
            </a:xfrm>
            <a:prstGeom prst="straightConnector1">
              <a:avLst/>
            </a:prstGeom>
            <a:noFill/>
            <a:ln w="28575" cap="flat" cmpd="sng" algn="ctr">
              <a:solidFill>
                <a:srgbClr val="00B6E0">
                  <a:lumMod val="20000"/>
                  <a:lumOff val="8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ABA6D9-4D80-5597-C4C0-B5C62E817EB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235535" y="1929835"/>
              <a:ext cx="543126" cy="128513"/>
            </a:xfrm>
            <a:prstGeom prst="straightConnector1">
              <a:avLst/>
            </a:prstGeom>
            <a:noFill/>
            <a:ln w="28575" cap="flat" cmpd="sng" algn="ctr">
              <a:solidFill>
                <a:srgbClr val="00B6E0">
                  <a:lumMod val="20000"/>
                  <a:lumOff val="8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B33F595-0937-31A0-688D-716FFA062C87}"/>
                </a:ext>
              </a:extLst>
            </p:cNvPr>
            <p:cNvSpPr/>
            <p:nvPr/>
          </p:nvSpPr>
          <p:spPr>
            <a:xfrm>
              <a:off x="8989567" y="2309918"/>
              <a:ext cx="482786" cy="241595"/>
            </a:xfrm>
            <a:prstGeom prst="downArrow">
              <a:avLst/>
            </a:prstGeom>
            <a:solidFill>
              <a:srgbClr val="EDEEF1"/>
            </a:solidFill>
            <a:ln w="9525" cap="flat" cmpd="sng" algn="ctr">
              <a:solidFill>
                <a:srgbClr val="85DDB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FA759BB2-6780-5C17-E716-5704F623499E}"/>
                </a:ext>
              </a:extLst>
            </p:cNvPr>
            <p:cNvSpPr/>
            <p:nvPr/>
          </p:nvSpPr>
          <p:spPr>
            <a:xfrm>
              <a:off x="8532526" y="2595722"/>
              <a:ext cx="1394541" cy="541758"/>
            </a:xfrm>
            <a:prstGeom prst="flowChartDecision">
              <a:avLst/>
            </a:prstGeom>
            <a:solidFill>
              <a:srgbClr val="00B6E0">
                <a:lumMod val="20000"/>
                <a:lumOff val="80000"/>
              </a:srgbClr>
            </a:solidFill>
            <a:ln w="25400" cap="flat" cmpd="sng" algn="ctr">
              <a:solidFill>
                <a:srgbClr val="8FDDE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Op. is native?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FE11C1-BB48-DD32-3BB5-1300A0BBA34D}"/>
                </a:ext>
              </a:extLst>
            </p:cNvPr>
            <p:cNvSpPr/>
            <p:nvPr/>
          </p:nvSpPr>
          <p:spPr>
            <a:xfrm>
              <a:off x="7090819" y="4081847"/>
              <a:ext cx="810826" cy="526113"/>
            </a:xfrm>
            <a:prstGeom prst="rect">
              <a:avLst/>
            </a:prstGeom>
            <a:solidFill>
              <a:srgbClr val="EDEEF1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DEEF1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Operators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B97981-C769-07BA-0E03-F0EC08392656}"/>
                </a:ext>
              </a:extLst>
            </p:cNvPr>
            <p:cNvSpPr/>
            <p:nvPr/>
          </p:nvSpPr>
          <p:spPr>
            <a:xfrm>
              <a:off x="7092612" y="4720893"/>
              <a:ext cx="810826" cy="526113"/>
            </a:xfrm>
            <a:prstGeom prst="rect">
              <a:avLst/>
            </a:prstGeom>
            <a:solidFill>
              <a:srgbClr val="EDEEF1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DEEF1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Expression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DEEF1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JIT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944B14-ED28-F2FA-414C-8F6F7088CD56}"/>
                </a:ext>
              </a:extLst>
            </p:cNvPr>
            <p:cNvSpPr/>
            <p:nvPr/>
          </p:nvSpPr>
          <p:spPr>
            <a:xfrm>
              <a:off x="7093342" y="5367502"/>
              <a:ext cx="810826" cy="526113"/>
            </a:xfrm>
            <a:prstGeom prst="rect">
              <a:avLst/>
            </a:prstGeom>
            <a:solidFill>
              <a:srgbClr val="EDEEF1">
                <a:lumMod val="5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EDEEF1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Whole Stage Code Gen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DCE9C4-BE5D-DC3A-FECD-17C3E553F8F3}"/>
                </a:ext>
              </a:extLst>
            </p:cNvPr>
            <p:cNvSpPr txBox="1"/>
            <p:nvPr/>
          </p:nvSpPr>
          <p:spPr>
            <a:xfrm>
              <a:off x="7051656" y="2627247"/>
              <a:ext cx="673261" cy="21544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defTabSz="457200">
                <a:buClrTx/>
                <a:buFontTx/>
                <a:buNone/>
              </a:pPr>
              <a:r>
                <a:rPr lang="en-US" kern="1200">
                  <a:solidFill>
                    <a:srgbClr val="EDEEF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Fallback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95F322-9FF0-A058-9DE1-C893B2E6D985}"/>
                </a:ext>
              </a:extLst>
            </p:cNvPr>
            <p:cNvSpPr txBox="1"/>
            <p:nvPr/>
          </p:nvSpPr>
          <p:spPr>
            <a:xfrm>
              <a:off x="8290637" y="2627247"/>
              <a:ext cx="378200" cy="215443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457200">
                <a:buClrTx/>
                <a:buFontTx/>
                <a:buNone/>
              </a:pPr>
              <a:r>
                <a:rPr lang="en-US" kern="1200">
                  <a:solidFill>
                    <a:srgbClr val="EDEEF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No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110B26-3F26-FEC5-2EA6-281DBF7138AB}"/>
                </a:ext>
              </a:extLst>
            </p:cNvPr>
            <p:cNvSpPr txBox="1"/>
            <p:nvPr/>
          </p:nvSpPr>
          <p:spPr>
            <a:xfrm>
              <a:off x="9910842" y="2651157"/>
              <a:ext cx="482785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defTabSz="457200">
                <a:buClrTx/>
                <a:buFontTx/>
                <a:buNone/>
              </a:pPr>
              <a:r>
                <a:rPr lang="en-US" kern="1200">
                  <a:solidFill>
                    <a:srgbClr val="EDEEF1"/>
                  </a:solidFill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Yes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5C9830C-3CF4-1846-13B6-8F210FF8B384}"/>
                </a:ext>
              </a:extLst>
            </p:cNvPr>
            <p:cNvSpPr/>
            <p:nvPr/>
          </p:nvSpPr>
          <p:spPr>
            <a:xfrm>
              <a:off x="10023700" y="4627229"/>
              <a:ext cx="1355803" cy="583500"/>
            </a:xfrm>
            <a:prstGeom prst="roundRect">
              <a:avLst/>
            </a:prstGeom>
            <a:solidFill>
              <a:srgbClr val="85DDB5"/>
            </a:solidFill>
            <a:ln w="25400" cap="flat" cmpd="sng" algn="ctr">
              <a:solidFill>
                <a:srgbClr val="00B6E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Velox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44E6D2-CCB5-A9FC-518E-34098A38C43C}"/>
                </a:ext>
              </a:extLst>
            </p:cNvPr>
            <p:cNvSpPr/>
            <p:nvPr/>
          </p:nvSpPr>
          <p:spPr>
            <a:xfrm>
              <a:off x="10039478" y="5448598"/>
              <a:ext cx="1355803" cy="583500"/>
            </a:xfrm>
            <a:prstGeom prst="roundRect">
              <a:avLst/>
            </a:prstGeom>
            <a:solidFill>
              <a:srgbClr val="85DDB5"/>
            </a:solidFill>
            <a:ln w="25400" cap="flat" cmpd="sng" algn="ctr">
              <a:solidFill>
                <a:srgbClr val="00B6E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Apache Arrow Computer Engine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26FE339-FC45-6B39-877A-0D0185652C2F}"/>
                </a:ext>
              </a:extLst>
            </p:cNvPr>
            <p:cNvSpPr/>
            <p:nvPr/>
          </p:nvSpPr>
          <p:spPr>
            <a:xfrm>
              <a:off x="8435777" y="4661904"/>
              <a:ext cx="1302161" cy="583500"/>
            </a:xfrm>
            <a:prstGeom prst="roundRect">
              <a:avLst/>
            </a:prstGeom>
            <a:solidFill>
              <a:srgbClr val="F3A89B"/>
            </a:solidFill>
            <a:ln w="25400" cap="flat" cmpd="sng" algn="ctr">
              <a:solidFill>
                <a:srgbClr val="F3A89B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err="1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Clickhouse</a:t>
              </a: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10121E"/>
                </a:solidFill>
                <a:effectLst/>
                <a:uLnTx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AE98C3-8E25-F33B-874C-D61EDB3F5408}"/>
                </a:ext>
              </a:extLst>
            </p:cNvPr>
            <p:cNvSpPr/>
            <p:nvPr/>
          </p:nvSpPr>
          <p:spPr>
            <a:xfrm>
              <a:off x="8456069" y="5436325"/>
              <a:ext cx="1302161" cy="583500"/>
            </a:xfrm>
            <a:prstGeom prst="roundRect">
              <a:avLst/>
            </a:prstGeom>
            <a:solidFill>
              <a:srgbClr val="F3A89B"/>
            </a:solidFill>
            <a:ln w="25400" cap="flat" cmpd="sng" algn="ctr">
              <a:solidFill>
                <a:srgbClr val="F3A89B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3</a:t>
              </a:r>
              <a:r>
                <a:rPr kumimoji="0" lang="en-US" sz="1600" b="0" i="0" u="none" strike="noStrike" kern="0" cap="none" spc="0" normalizeH="0" baseline="3000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rd</a:t>
              </a: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10121E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 Party Engine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A515AE5-DE2A-9260-8729-1195EE907D7B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9927067" y="2866601"/>
              <a:ext cx="513073" cy="621312"/>
            </a:xfrm>
            <a:prstGeom prst="bentConnector2">
              <a:avLst/>
            </a:prstGeom>
            <a:noFill/>
            <a:ln w="28575" cap="flat" cmpd="sng" algn="ctr">
              <a:solidFill>
                <a:srgbClr val="00B6E0">
                  <a:lumMod val="20000"/>
                  <a:lumOff val="8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7454EE3-3B1B-239F-EE1F-8ED6169C0321}"/>
                </a:ext>
              </a:extLst>
            </p:cNvPr>
            <p:cNvCxnSpPr>
              <a:cxnSpLocks/>
              <a:stCxn id="20" idx="1"/>
              <a:endCxn id="9" idx="0"/>
            </p:cNvCxnSpPr>
            <p:nvPr/>
          </p:nvCxnSpPr>
          <p:spPr>
            <a:xfrm rot="10800000" flipV="1">
              <a:off x="7502384" y="2866600"/>
              <a:ext cx="1030143" cy="618289"/>
            </a:xfrm>
            <a:prstGeom prst="bentConnector2">
              <a:avLst/>
            </a:prstGeom>
            <a:noFill/>
            <a:ln w="28575" cap="flat" cmpd="sng" algn="ctr">
              <a:solidFill>
                <a:srgbClr val="00B6E0">
                  <a:lumMod val="20000"/>
                  <a:lumOff val="80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5F2E44-2000-8FB1-D70D-5FB33CB3BA76}"/>
                </a:ext>
              </a:extLst>
            </p:cNvPr>
            <p:cNvSpPr/>
            <p:nvPr/>
          </p:nvSpPr>
          <p:spPr>
            <a:xfrm>
              <a:off x="905458" y="2410338"/>
              <a:ext cx="1322890" cy="714519"/>
            </a:xfrm>
            <a:prstGeom prst="rect">
              <a:avLst/>
            </a:prstGeom>
            <a:solidFill>
              <a:srgbClr val="EDEEF1">
                <a:lumMod val="90000"/>
              </a:srgbClr>
            </a:solidFill>
            <a:ln w="25400" cap="flat" cmpd="sng" algn="ctr">
              <a:solidFill>
                <a:srgbClr val="10121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Driver Node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FEB434B-7EDB-867B-D445-C0AB64A900D1}"/>
                </a:ext>
              </a:extLst>
            </p:cNvPr>
            <p:cNvCxnSpPr>
              <a:cxnSpLocks/>
              <a:stCxn id="33" idx="3"/>
              <a:endCxn id="10" idx="1"/>
            </p:cNvCxnSpPr>
            <p:nvPr/>
          </p:nvCxnSpPr>
          <p:spPr>
            <a:xfrm flipV="1">
              <a:off x="2228348" y="1870274"/>
              <a:ext cx="566177" cy="897325"/>
            </a:xfrm>
            <a:prstGeom prst="straightConnector1">
              <a:avLst/>
            </a:prstGeom>
            <a:noFill/>
            <a:ln w="57150" cap="flat" cmpd="sng" algn="ctr">
              <a:solidFill>
                <a:srgbClr val="10121E"/>
              </a:solidFill>
              <a:prstDash val="soli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17CDB45-05FF-1FEB-468A-BC56EE95325B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>
              <a:off x="2228348" y="2767599"/>
              <a:ext cx="566177" cy="1154393"/>
            </a:xfrm>
            <a:prstGeom prst="straightConnector1">
              <a:avLst/>
            </a:prstGeom>
            <a:noFill/>
            <a:ln w="57150" cap="flat" cmpd="sng" algn="ctr">
              <a:solidFill>
                <a:srgbClr val="10121E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98B8FF-6EB3-30FA-06C1-C39920CFB929}"/>
                </a:ext>
              </a:extLst>
            </p:cNvPr>
            <p:cNvSpPr/>
            <p:nvPr/>
          </p:nvSpPr>
          <p:spPr>
            <a:xfrm>
              <a:off x="2794526" y="3236022"/>
              <a:ext cx="2792129" cy="1371938"/>
            </a:xfrm>
            <a:prstGeom prst="rect">
              <a:avLst/>
            </a:prstGeom>
            <a:solidFill>
              <a:srgbClr val="EDEEF1">
                <a:lumMod val="90000"/>
              </a:srgbClr>
            </a:solidFill>
            <a:ln w="25400" cap="flat" cmpd="sng" algn="ctr">
              <a:solidFill>
                <a:srgbClr val="10121E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Intel Clear" panose="020B0604020203020204" pitchFamily="34" charset="0"/>
                  <a:ea typeface="Intel Clear" panose="020B0604020203020204" pitchFamily="34" charset="0"/>
                  <a:cs typeface="Intel Clear" panose="020B0604020203020204" pitchFamily="34" charset="0"/>
                </a:rPr>
                <a:t>Worker Node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8402E6D-ED24-4628-0436-EE2D97AC3257}"/>
                </a:ext>
              </a:extLst>
            </p:cNvPr>
            <p:cNvGrpSpPr/>
            <p:nvPr/>
          </p:nvGrpSpPr>
          <p:grpSpPr>
            <a:xfrm>
              <a:off x="2998257" y="1480163"/>
              <a:ext cx="2391287" cy="990020"/>
              <a:chOff x="6655" y="1371276"/>
              <a:chExt cx="3298090" cy="136544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0BFCA4-1E15-C1E5-FB2B-100EDE9ED71F}"/>
                  </a:ext>
                </a:extLst>
              </p:cNvPr>
              <p:cNvGrpSpPr/>
              <p:nvPr/>
            </p:nvGrpSpPr>
            <p:grpSpPr>
              <a:xfrm>
                <a:off x="6655" y="1371276"/>
                <a:ext cx="3170388" cy="1289419"/>
                <a:chOff x="-381839" y="1496596"/>
                <a:chExt cx="3170388" cy="1289419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CB1E95B5-66F0-36BD-C785-A2E9D2C5A86A}"/>
                    </a:ext>
                  </a:extLst>
                </p:cNvPr>
                <p:cNvSpPr/>
                <p:nvPr/>
              </p:nvSpPr>
              <p:spPr>
                <a:xfrm>
                  <a:off x="-381839" y="1496596"/>
                  <a:ext cx="3170388" cy="1289419"/>
                </a:xfrm>
                <a:prstGeom prst="rect">
                  <a:avLst/>
                </a:prstGeom>
                <a:solidFill>
                  <a:srgbClr val="00B6E0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0121E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0121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Executor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D4F363A-96D4-8B34-5E63-FEC5ABFFE1E5}"/>
                    </a:ext>
                  </a:extLst>
                </p:cNvPr>
                <p:cNvSpPr/>
                <p:nvPr/>
              </p:nvSpPr>
              <p:spPr>
                <a:xfrm>
                  <a:off x="1331058" y="1630362"/>
                  <a:ext cx="1230657" cy="484123"/>
                </a:xfrm>
                <a:prstGeom prst="rect">
                  <a:avLst/>
                </a:prstGeom>
                <a:solidFill>
                  <a:srgbClr val="00B6E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4DDDA1F-915D-79F7-B566-781063DD1189}"/>
                    </a:ext>
                  </a:extLst>
                </p:cNvPr>
                <p:cNvSpPr/>
                <p:nvPr/>
              </p:nvSpPr>
              <p:spPr>
                <a:xfrm>
                  <a:off x="1331057" y="2208188"/>
                  <a:ext cx="1230657" cy="484123"/>
                </a:xfrm>
                <a:prstGeom prst="rect">
                  <a:avLst/>
                </a:prstGeom>
                <a:solidFill>
                  <a:srgbClr val="00B6E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616B7EC-7C4D-017C-930C-A9CD198E3D77}"/>
                    </a:ext>
                  </a:extLst>
                </p:cNvPr>
                <p:cNvSpPr/>
                <p:nvPr/>
              </p:nvSpPr>
              <p:spPr>
                <a:xfrm>
                  <a:off x="-140719" y="2213406"/>
                  <a:ext cx="1230657" cy="484123"/>
                </a:xfrm>
                <a:prstGeom prst="rect">
                  <a:avLst/>
                </a:prstGeom>
                <a:solidFill>
                  <a:srgbClr val="10121E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Block manager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F4B93E8-1463-D80A-0157-E22D8C8CC057}"/>
                  </a:ext>
                </a:extLst>
              </p:cNvPr>
              <p:cNvGrpSpPr/>
              <p:nvPr/>
            </p:nvGrpSpPr>
            <p:grpSpPr>
              <a:xfrm>
                <a:off x="134357" y="1447304"/>
                <a:ext cx="3170388" cy="1289419"/>
                <a:chOff x="-381839" y="1496596"/>
                <a:chExt cx="3170388" cy="128941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C19C878-61CC-5738-FF6F-CF58D14F389B}"/>
                    </a:ext>
                  </a:extLst>
                </p:cNvPr>
                <p:cNvSpPr/>
                <p:nvPr/>
              </p:nvSpPr>
              <p:spPr>
                <a:xfrm>
                  <a:off x="-381839" y="1496596"/>
                  <a:ext cx="3170388" cy="1289419"/>
                </a:xfrm>
                <a:prstGeom prst="rect">
                  <a:avLst/>
                </a:prstGeom>
                <a:solidFill>
                  <a:srgbClr val="00B6E0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0121E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0121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Executor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C2FEC51-6A12-E07E-EC2D-EFCF07FEC7A9}"/>
                    </a:ext>
                  </a:extLst>
                </p:cNvPr>
                <p:cNvSpPr/>
                <p:nvPr/>
              </p:nvSpPr>
              <p:spPr>
                <a:xfrm>
                  <a:off x="1331058" y="1630362"/>
                  <a:ext cx="1230657" cy="484123"/>
                </a:xfrm>
                <a:prstGeom prst="rect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82572B2-7EC5-92D7-429B-BF9CEEC59529}"/>
                    </a:ext>
                  </a:extLst>
                </p:cNvPr>
                <p:cNvSpPr/>
                <p:nvPr/>
              </p:nvSpPr>
              <p:spPr>
                <a:xfrm>
                  <a:off x="1331057" y="2208188"/>
                  <a:ext cx="1230657" cy="484123"/>
                </a:xfrm>
                <a:prstGeom prst="rect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0DB5C87-AAF5-1716-7C03-F04037EB541C}"/>
                    </a:ext>
                  </a:extLst>
                </p:cNvPr>
                <p:cNvSpPr/>
                <p:nvPr/>
              </p:nvSpPr>
              <p:spPr>
                <a:xfrm>
                  <a:off x="-140719" y="2213406"/>
                  <a:ext cx="1230657" cy="484123"/>
                </a:xfrm>
                <a:prstGeom prst="rect">
                  <a:avLst/>
                </a:prstGeom>
                <a:solidFill>
                  <a:srgbClr val="10121E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Block manager</a:t>
                  </a: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6EF5225-0912-0A9D-633B-F1A69DDE2AA3}"/>
                </a:ext>
              </a:extLst>
            </p:cNvPr>
            <p:cNvGrpSpPr/>
            <p:nvPr/>
          </p:nvGrpSpPr>
          <p:grpSpPr>
            <a:xfrm>
              <a:off x="2994947" y="3525976"/>
              <a:ext cx="2391287" cy="990020"/>
              <a:chOff x="6655" y="1371276"/>
              <a:chExt cx="3298090" cy="13654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D974605-1051-7833-4508-AA4301AE78F9}"/>
                  </a:ext>
                </a:extLst>
              </p:cNvPr>
              <p:cNvGrpSpPr/>
              <p:nvPr/>
            </p:nvGrpSpPr>
            <p:grpSpPr>
              <a:xfrm>
                <a:off x="6655" y="1371276"/>
                <a:ext cx="3170388" cy="1289419"/>
                <a:chOff x="-381839" y="1496596"/>
                <a:chExt cx="3170388" cy="128941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793C920-873C-9F52-CEB0-215FF6C010C7}"/>
                    </a:ext>
                  </a:extLst>
                </p:cNvPr>
                <p:cNvSpPr/>
                <p:nvPr/>
              </p:nvSpPr>
              <p:spPr>
                <a:xfrm>
                  <a:off x="-381839" y="1496596"/>
                  <a:ext cx="3170388" cy="1289419"/>
                </a:xfrm>
                <a:prstGeom prst="rect">
                  <a:avLst/>
                </a:prstGeom>
                <a:solidFill>
                  <a:srgbClr val="00B6E0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0121E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0121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Executor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1F4C60-2334-33E4-D42B-4F343B1617E6}"/>
                    </a:ext>
                  </a:extLst>
                </p:cNvPr>
                <p:cNvSpPr/>
                <p:nvPr/>
              </p:nvSpPr>
              <p:spPr>
                <a:xfrm>
                  <a:off x="1331058" y="1630362"/>
                  <a:ext cx="1230657" cy="484123"/>
                </a:xfrm>
                <a:prstGeom prst="rect">
                  <a:avLst/>
                </a:prstGeom>
                <a:solidFill>
                  <a:srgbClr val="00B6E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5E5FE1C-AEC0-0287-381E-064FB405BC81}"/>
                    </a:ext>
                  </a:extLst>
                </p:cNvPr>
                <p:cNvSpPr/>
                <p:nvPr/>
              </p:nvSpPr>
              <p:spPr>
                <a:xfrm>
                  <a:off x="1331057" y="2208188"/>
                  <a:ext cx="1230657" cy="484123"/>
                </a:xfrm>
                <a:prstGeom prst="rect">
                  <a:avLst/>
                </a:prstGeom>
                <a:solidFill>
                  <a:srgbClr val="00B6E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C2BC98-C286-63DF-4DCC-F830394E31FA}"/>
                    </a:ext>
                  </a:extLst>
                </p:cNvPr>
                <p:cNvSpPr/>
                <p:nvPr/>
              </p:nvSpPr>
              <p:spPr>
                <a:xfrm>
                  <a:off x="-140719" y="2213406"/>
                  <a:ext cx="1230657" cy="484123"/>
                </a:xfrm>
                <a:prstGeom prst="rect">
                  <a:avLst/>
                </a:prstGeom>
                <a:solidFill>
                  <a:srgbClr val="10121E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Block manager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96A685D-7D0B-AC4B-449C-907EF546A2C5}"/>
                  </a:ext>
                </a:extLst>
              </p:cNvPr>
              <p:cNvGrpSpPr/>
              <p:nvPr/>
            </p:nvGrpSpPr>
            <p:grpSpPr>
              <a:xfrm>
                <a:off x="134357" y="1447304"/>
                <a:ext cx="3170388" cy="1289419"/>
                <a:chOff x="-381839" y="1496596"/>
                <a:chExt cx="3170388" cy="128941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39D5F1F-6F2D-CAEA-535A-5CC4F7A96A36}"/>
                    </a:ext>
                  </a:extLst>
                </p:cNvPr>
                <p:cNvSpPr/>
                <p:nvPr/>
              </p:nvSpPr>
              <p:spPr>
                <a:xfrm>
                  <a:off x="-381839" y="1496596"/>
                  <a:ext cx="3170388" cy="1289419"/>
                </a:xfrm>
                <a:prstGeom prst="rect">
                  <a:avLst/>
                </a:prstGeom>
                <a:solidFill>
                  <a:srgbClr val="00B6E0">
                    <a:lumMod val="20000"/>
                    <a:lumOff val="80000"/>
                  </a:srgbClr>
                </a:solidFill>
                <a:ln w="25400" cap="flat" cmpd="sng" algn="ctr">
                  <a:solidFill>
                    <a:srgbClr val="10121E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10121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Executor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850F979-C25D-80B6-4E0D-DC8351334189}"/>
                    </a:ext>
                  </a:extLst>
                </p:cNvPr>
                <p:cNvSpPr/>
                <p:nvPr/>
              </p:nvSpPr>
              <p:spPr>
                <a:xfrm>
                  <a:off x="1331058" y="1630362"/>
                  <a:ext cx="1230657" cy="484123"/>
                </a:xfrm>
                <a:prstGeom prst="rect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BD69C78-136A-32C3-4679-665606F27784}"/>
                    </a:ext>
                  </a:extLst>
                </p:cNvPr>
                <p:cNvSpPr/>
                <p:nvPr/>
              </p:nvSpPr>
              <p:spPr>
                <a:xfrm>
                  <a:off x="1331057" y="2208188"/>
                  <a:ext cx="1230657" cy="484123"/>
                </a:xfrm>
                <a:prstGeom prst="rect">
                  <a:avLst/>
                </a:prstGeom>
                <a:solidFill>
                  <a:srgbClr val="00B0F0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Task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C46C33-D732-FAE2-B976-A8981FEA9AB6}"/>
                    </a:ext>
                  </a:extLst>
                </p:cNvPr>
                <p:cNvSpPr/>
                <p:nvPr/>
              </p:nvSpPr>
              <p:spPr>
                <a:xfrm>
                  <a:off x="-140719" y="2213406"/>
                  <a:ext cx="1230657" cy="484123"/>
                </a:xfrm>
                <a:prstGeom prst="rect">
                  <a:avLst/>
                </a:prstGeom>
                <a:solidFill>
                  <a:srgbClr val="10121E"/>
                </a:solidFill>
                <a:ln w="38100" cap="flat" cmpd="sng" algn="ctr">
                  <a:solidFill>
                    <a:srgbClr val="EDEEF1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 panose="020B0604020203020204" pitchFamily="34" charset="0"/>
                      <a:ea typeface="Intel Clear" panose="020B0604020203020204" pitchFamily="34" charset="0"/>
                      <a:cs typeface="Intel Clear" panose="020B0604020203020204" pitchFamily="34" charset="0"/>
                    </a:rPr>
                    <a:t>Block manager</a:t>
                  </a:r>
                </a:p>
              </p:txBody>
            </p:sp>
          </p:grp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BEEB77-72CD-4D99-E5D6-C8654F6C4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3198" y="1193818"/>
              <a:ext cx="1542635" cy="438456"/>
            </a:xfrm>
            <a:prstGeom prst="line">
              <a:avLst/>
            </a:prstGeom>
            <a:noFill/>
            <a:ln w="28575" cap="flat" cmpd="sng" algn="ctr">
              <a:solidFill>
                <a:srgbClr val="00B6E0">
                  <a:lumMod val="50000"/>
                </a:srgbClr>
              </a:solidFill>
              <a:prstDash val="sysDot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BA85EB-37EE-5289-A10E-E2C1FBABBEB7}"/>
                </a:ext>
              </a:extLst>
            </p:cNvPr>
            <p:cNvCxnSpPr>
              <a:cxnSpLocks/>
            </p:cNvCxnSpPr>
            <p:nvPr/>
          </p:nvCxnSpPr>
          <p:spPr>
            <a:xfrm>
              <a:off x="5206777" y="1983288"/>
              <a:ext cx="1539056" cy="4409246"/>
            </a:xfrm>
            <a:prstGeom prst="line">
              <a:avLst/>
            </a:prstGeom>
            <a:noFill/>
            <a:ln w="28575" cap="flat" cmpd="sng" algn="ctr">
              <a:solidFill>
                <a:srgbClr val="00B6E0">
                  <a:lumMod val="50000"/>
                </a:srgbClr>
              </a:solidFill>
              <a:prstDash val="sysDot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9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A93E-5BA3-2BFB-8414-30CF7317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Gluten -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47DF3-F85D-07AB-D8C5-ECAFF841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87" y="1455173"/>
            <a:ext cx="9630026" cy="45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A989-587A-8487-6800-D878F51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599147"/>
            <a:ext cx="11201400" cy="883673"/>
          </a:xfrm>
        </p:spPr>
        <p:txBody>
          <a:bodyPr/>
          <a:lstStyle/>
          <a:p>
            <a:r>
              <a:rPr lang="en-US"/>
              <a:t>Offloading Spark to a native vectorized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4645-610D-E79C-CBDB-CE3230A45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/>
              <a:t>Problem: Spark workloads becoming increasingly CPU-bound.</a:t>
            </a:r>
          </a:p>
          <a:p>
            <a:r>
              <a:rPr lang="en-US" sz="2800"/>
              <a:t>Solution: Transform Spark into a vectorized SQL engine to break through row-based data processing and JVM limitations.</a:t>
            </a:r>
          </a:p>
          <a:p>
            <a:endParaRPr lang="en-US" sz="2800"/>
          </a:p>
          <a:p>
            <a:r>
              <a:rPr lang="en-US" sz="2800"/>
              <a:t>Current 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Databricks (proprietary photon acceleration library)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Nvidia (spark-rapids targeted for NVidia hardware)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Intel (Gluten – open-source initiative, *targeted for heterogeneous hardware)</a:t>
            </a:r>
          </a:p>
          <a:p>
            <a:r>
              <a:rPr lang="en-US" sz="2800"/>
              <a:t>	   relies on other Apache licensed OSS projects – Velox, Arrow, Substrait.io etc.</a:t>
            </a:r>
          </a:p>
          <a:p>
            <a:pPr marL="946150" lvl="1" indent="-514350">
              <a:buFont typeface="+mj-lt"/>
              <a:buAutoNum type="arabicPeriod"/>
            </a:pPr>
            <a:endParaRPr lang="en-US" sz="100"/>
          </a:p>
          <a:p>
            <a:pPr marL="946150" lvl="1" indent="-514350">
              <a:buFont typeface="+mj-lt"/>
              <a:buAutoNum type="arabicPeriod"/>
            </a:pPr>
            <a:r>
              <a:rPr lang="en-US" sz="100"/>
              <a:t>re</a:t>
            </a:r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48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DCEE-B929-BDE3-A1C9-674A9323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3714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/>
              <a:t>Background – Disruptive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FC3F-0C04-4AF8-8559-495DB2B4D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32" y="1250103"/>
            <a:ext cx="6211722" cy="4560761"/>
          </a:xfrm>
        </p:spPr>
        <p:txBody>
          <a:bodyPr lIns="0" tIns="0" rIns="0" bIns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Exponential growth in compute demand, largely driven by data supporting machine learning (ML), training models.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IntelOne Text"/>
              </a:rPr>
              <a:t>Such data is increasingly processed over custom, heterogeneous hardware:  CPUs, GPUs, TPUs, FPGAs,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IntelOne Text"/>
              </a:rPr>
              <a:t>Data </a:t>
            </a:r>
            <a:r>
              <a:rPr lang="en-US" sz="2200" dirty="0" err="1">
                <a:latin typeface="IntelOne Text"/>
              </a:rPr>
              <a:t>lakehouses</a:t>
            </a:r>
            <a:r>
              <a:rPr lang="en-US" sz="2200" dirty="0">
                <a:latin typeface="IntelOne Text"/>
              </a:rPr>
              <a:t>: Rise of open table formats, decouple query engine from storage, ability to perform mutable transactions on tables.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EA326-5896-74F7-D384-95ABF023FCE6}"/>
              </a:ext>
            </a:extLst>
          </p:cNvPr>
          <p:cNvGrpSpPr/>
          <p:nvPr/>
        </p:nvGrpSpPr>
        <p:grpSpPr>
          <a:xfrm>
            <a:off x="6879562" y="2657293"/>
            <a:ext cx="4487930" cy="1531706"/>
            <a:chOff x="6525596" y="2554057"/>
            <a:chExt cx="4487930" cy="15317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70C1E4-C4B9-647D-7AE0-A8DAECB8F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75274" flipH="1">
              <a:off x="6525596" y="3026583"/>
              <a:ext cx="1042940" cy="586654"/>
            </a:xfrm>
            <a:prstGeom prst="rect">
              <a:avLst/>
            </a:prstGeom>
          </p:spPr>
        </p:pic>
        <p:pic>
          <p:nvPicPr>
            <p:cNvPr id="1032" name="Picture 8" descr="GPU Server for AI, HPC - Up to 16 GPUs - GIGABYTE Global">
              <a:extLst>
                <a:ext uri="{FF2B5EF4-FFF2-40B4-BE49-F238E27FC236}">
                  <a16:creationId xmlns:a16="http://schemas.microsoft.com/office/drawing/2014/main" id="{1DDF3417-2DFB-48E0-2419-4B2385AD9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29" y="2554057"/>
              <a:ext cx="1531706" cy="153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oogle's TPU For AI Is Really Fast, But Does It Matter?">
              <a:extLst>
                <a:ext uri="{FF2B5EF4-FFF2-40B4-BE49-F238E27FC236}">
                  <a16:creationId xmlns:a16="http://schemas.microsoft.com/office/drawing/2014/main" id="{13C11E61-98B5-4E40-E0E5-BA1342C78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21226">
              <a:off x="9779687" y="2845654"/>
              <a:ext cx="1233839" cy="948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0A0E5-4529-6DF2-549B-3A4D006C4331}"/>
              </a:ext>
            </a:extLst>
          </p:cNvPr>
          <p:cNvGrpSpPr/>
          <p:nvPr/>
        </p:nvGrpSpPr>
        <p:grpSpPr>
          <a:xfrm>
            <a:off x="6649072" y="1140625"/>
            <a:ext cx="4874336" cy="1699061"/>
            <a:chOff x="6708064" y="1170121"/>
            <a:chExt cx="4874336" cy="1699061"/>
          </a:xfrm>
        </p:grpSpPr>
        <p:pic>
          <p:nvPicPr>
            <p:cNvPr id="1026" name="Picture 2" descr="Chart 1: Exponential growth of data ">
              <a:extLst>
                <a:ext uri="{FF2B5EF4-FFF2-40B4-BE49-F238E27FC236}">
                  <a16:creationId xmlns:a16="http://schemas.microsoft.com/office/drawing/2014/main" id="{0A1A0930-1695-2C1C-336A-67C590C2C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064" y="1170121"/>
              <a:ext cx="4874336" cy="153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44399D-D929-66BA-ABC3-0C3FC03E6E3B}"/>
                </a:ext>
              </a:extLst>
            </p:cNvPr>
            <p:cNvSpPr txBox="1"/>
            <p:nvPr/>
          </p:nvSpPr>
          <p:spPr>
            <a:xfrm>
              <a:off x="7034646" y="2746071"/>
              <a:ext cx="4270102" cy="123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schemeClr val="bg1"/>
                  </a:solidFill>
                </a:rPr>
                <a:t>https://www.i-scoop.eu/big-data-action-value-context/data-age-2025-datasphere/ </a:t>
              </a:r>
            </a:p>
          </p:txBody>
        </p:sp>
      </p:grpSp>
      <p:pic>
        <p:nvPicPr>
          <p:cNvPr id="11" name="Picture 4">
            <a:extLst>
              <a:ext uri="{FF2B5EF4-FFF2-40B4-BE49-F238E27FC236}">
                <a16:creationId xmlns:a16="http://schemas.microsoft.com/office/drawing/2014/main" id="{9B885E7F-62D9-6DF1-BCD4-104AC13E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72" y="4032723"/>
            <a:ext cx="2683597" cy="216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7FD291-5B10-BAFF-8E74-7E14A2DBCB9B}"/>
              </a:ext>
            </a:extLst>
          </p:cNvPr>
          <p:cNvSpPr txBox="1"/>
          <p:nvPr/>
        </p:nvSpPr>
        <p:spPr>
          <a:xfrm>
            <a:off x="7397318" y="6197993"/>
            <a:ext cx="2855046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https://www.cidrdb.org/cidr2021/papers/cidr2021_paper17.pdf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6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A989-587A-8487-6800-D878F511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384" y="239689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Motivation – </a:t>
            </a:r>
            <a:r>
              <a:rPr lang="en-US" err="1">
                <a:latin typeface="Intel Clear Light"/>
              </a:rPr>
              <a:t>SparkSQL</a:t>
            </a:r>
            <a:r>
              <a:rPr lang="en-US">
                <a:latin typeface="Intel Clear Light"/>
              </a:rPr>
              <a:t> as a Service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4645-610D-E79C-CBDB-CE3230A45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336398"/>
            <a:ext cx="11218084" cy="4679268"/>
          </a:xfrm>
        </p:spPr>
        <p:txBody>
          <a:bodyPr lIns="0" tIns="0" rIns="0" bIns="0" anchor="t">
            <a:normAutofit fontScale="70000" lnSpcReduction="20000"/>
          </a:bodyPr>
          <a:lstStyle/>
          <a:p>
            <a:r>
              <a:rPr lang="en-US" sz="2900" err="1">
                <a:latin typeface="IntelOne Text"/>
              </a:rPr>
              <a:t>SparkSQL</a:t>
            </a:r>
            <a:r>
              <a:rPr lang="en-US" sz="2900">
                <a:latin typeface="IntelOne Text"/>
              </a:rPr>
              <a:t> has been an </a:t>
            </a:r>
            <a:r>
              <a:rPr lang="en-US" sz="2900" b="1">
                <a:solidFill>
                  <a:schemeClr val="accent2"/>
                </a:solidFill>
                <a:latin typeface="IntelOne Text"/>
              </a:rPr>
              <a:t>engine of innovation </a:t>
            </a:r>
            <a:r>
              <a:rPr lang="en-US" sz="2900">
                <a:latin typeface="IntelOne Text"/>
              </a:rPr>
              <a:t>in this market. </a:t>
            </a:r>
            <a:endParaRPr lang="en-US" sz="2900"/>
          </a:p>
          <a:p>
            <a:r>
              <a:rPr lang="en-US" sz="2900">
                <a:latin typeface="IntelOne Text"/>
              </a:rPr>
              <a:t>The shift towards </a:t>
            </a:r>
            <a:r>
              <a:rPr lang="en-US" sz="2900" err="1">
                <a:latin typeface="IntelOne Text"/>
              </a:rPr>
              <a:t>lakehouses</a:t>
            </a:r>
            <a:r>
              <a:rPr lang="en-US" sz="2900">
                <a:latin typeface="IntelOne Text"/>
              </a:rPr>
              <a:t> has created opportunities for  </a:t>
            </a:r>
            <a:r>
              <a:rPr lang="en-US" sz="2900" err="1">
                <a:latin typeface="IntelOne Text"/>
              </a:rPr>
              <a:t>SparkSQL</a:t>
            </a:r>
            <a:r>
              <a:rPr lang="en-US" sz="2900">
                <a:latin typeface="IntelOne Text"/>
              </a:rPr>
              <a:t>-as-a-Service providers.</a:t>
            </a:r>
            <a:endParaRPr lang="en-US" sz="2900"/>
          </a:p>
          <a:p>
            <a:endParaRPr lang="en-US" sz="2900"/>
          </a:p>
          <a:p>
            <a:endParaRPr lang="en-US" sz="2900"/>
          </a:p>
          <a:p>
            <a:endParaRPr lang="en-US" sz="2900"/>
          </a:p>
          <a:p>
            <a:endParaRPr lang="en-US" sz="29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900"/>
          </a:p>
          <a:p>
            <a:endParaRPr lang="en-US" sz="2900"/>
          </a:p>
          <a:p>
            <a:endParaRPr lang="en-US" sz="2900"/>
          </a:p>
          <a:p>
            <a:r>
              <a:rPr lang="en-US" sz="2900"/>
              <a:t>Motivation for an </a:t>
            </a:r>
            <a:r>
              <a:rPr lang="en-US" sz="2900" b="1">
                <a:solidFill>
                  <a:schemeClr val="accent2"/>
                </a:solidFill>
              </a:rPr>
              <a:t>open-source initiative</a:t>
            </a:r>
            <a:r>
              <a:rPr lang="en-US" sz="2900"/>
              <a:t> (Gluten):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900">
                <a:latin typeface="IntelOne Text"/>
              </a:rPr>
              <a:t>The Photon solution is not available to the Spark community.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900">
                <a:latin typeface="IntelOne Text"/>
              </a:rPr>
              <a:t>Due to scale/TCO for above customers, the Delta Lake approach is not feasible. </a:t>
            </a:r>
            <a:endParaRPr lang="en-US" sz="2900"/>
          </a:p>
          <a:p>
            <a:endParaRPr lang="en-US" sz="2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727659-CDFC-5F82-BDB8-49CA75FA4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11572"/>
              </p:ext>
            </p:extLst>
          </p:nvPr>
        </p:nvGraphicFramePr>
        <p:xfrm>
          <a:off x="332398" y="2484656"/>
          <a:ext cx="11179243" cy="1571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2727">
                  <a:extLst>
                    <a:ext uri="{9D8B030D-6E8A-4147-A177-3AD203B41FA5}">
                      <a16:colId xmlns:a16="http://schemas.microsoft.com/office/drawing/2014/main" val="3053548715"/>
                    </a:ext>
                  </a:extLst>
                </a:gridCol>
                <a:gridCol w="5206516">
                  <a:extLst>
                    <a:ext uri="{9D8B030D-6E8A-4147-A177-3AD203B41FA5}">
                      <a16:colId xmlns:a16="http://schemas.microsoft.com/office/drawing/2014/main" val="3165565661"/>
                    </a:ext>
                  </a:extLst>
                </a:gridCol>
              </a:tblGrid>
              <a:tr h="1571149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For external customers: </a:t>
                      </a:r>
                    </a:p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err="1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Hyperscalers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: Amazon EMR, Azure Synapse, Google </a:t>
                      </a:r>
                      <a:r>
                        <a:rPr lang="en-US" sz="2000" b="0" err="1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Dataproc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, Alibaba EMR, etc.</a:t>
                      </a:r>
                    </a:p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Databricks (available on all public clouds)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For internal constituents: </a:t>
                      </a:r>
                    </a:p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Pinterest, </a:t>
                      </a:r>
                      <a:r>
                        <a:rPr lang="en-US" sz="2000" b="0" err="1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Meituan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, Netflix, Stripe, etc.</a:t>
                      </a:r>
                    </a:p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Operates at a scale that rivals the </a:t>
                      </a:r>
                      <a:r>
                        <a:rPr lang="en-US" sz="2000" b="0" err="1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hyperscalers</a:t>
                      </a:r>
                      <a:r>
                        <a:rPr lang="en-US" sz="2000" b="0">
                          <a:solidFill>
                            <a:schemeClr val="bg1"/>
                          </a:solidFill>
                          <a:latin typeface="IntelOne Text" panose="020B0503020203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28608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5A5D8140-639B-F616-B427-43C729AC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8359">
            <a:off x="9938282" y="193012"/>
            <a:ext cx="1587853" cy="8249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753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08EDE72-C025-86A3-AF7B-8138EAF9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4" y="90659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The Gluten Open-Source Software Project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04A8F-B529-2EE0-F878-8CCAB30B3E30}"/>
              </a:ext>
            </a:extLst>
          </p:cNvPr>
          <p:cNvSpPr txBox="1"/>
          <p:nvPr/>
        </p:nvSpPr>
        <p:spPr>
          <a:xfrm>
            <a:off x="5965701" y="1322716"/>
            <a:ext cx="5863843" cy="5058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 hangingPunct="0"/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We envision Gluten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 to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:</a:t>
            </a:r>
          </a:p>
          <a:p>
            <a:pPr defTabSz="2438338"/>
            <a:endParaRPr lang="en-US" sz="2800">
              <a:solidFill>
                <a:schemeClr val="bg1"/>
              </a:solidFill>
              <a:latin typeface="IntelOne Text" panose="020B0503020203020204" pitchFamily="34" charset="0"/>
              <a:sym typeface="Helvetica Neue"/>
            </a:endParaRPr>
          </a:p>
          <a:p>
            <a:pPr marL="285750" indent="-285750" defTabSz="2438338" hangingPunct="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 support a variety of workloads &amp; execution frameworks</a:t>
            </a:r>
            <a:endParaRPr lang="en-US" sz="2800">
              <a:solidFill>
                <a:schemeClr val="bg1"/>
              </a:solidFill>
              <a:latin typeface="IntelOne Text" panose="020B0503020203020204" pitchFamily="34" charset="0"/>
            </a:endParaRP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One Text" panose="020B0503020203020204" pitchFamily="34" charset="0"/>
              <a:sym typeface="Helvetica Neue"/>
            </a:endParaRPr>
          </a:p>
          <a:p>
            <a:pPr marL="285750" indent="-285750" defTabSz="2438338" hangingPunct="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 generalize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 across query 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engines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 (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e.g., 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Velox, </a:t>
            </a:r>
            <a:r>
              <a:rPr kumimoji="0" lang="en-US" sz="2800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Clickhouse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, Arrow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)</a:t>
            </a:r>
            <a:endParaRPr lang="en-US" sz="2800">
              <a:solidFill>
                <a:schemeClr val="bg1"/>
              </a:solidFill>
              <a:latin typeface="IntelOne Text" panose="020B0503020203020204" pitchFamily="34" charset="0"/>
            </a:endParaRPr>
          </a:p>
          <a:p>
            <a:pPr marL="285750" marR="0" indent="-285750" algn="l" defTabSz="2438338" rtl="0" fontAlgn="auto" latinLnBrk="0" hangingPunct="0">
              <a:lnSpc>
                <a:spcPct val="100000"/>
              </a:lnSpc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800">
              <a:solidFill>
                <a:schemeClr val="bg1"/>
              </a:solidFill>
              <a:latin typeface="IntelOne Text" panose="020B0503020203020204" pitchFamily="34" charset="0"/>
              <a:sym typeface="Helvetica Neue"/>
            </a:endParaRPr>
          </a:p>
          <a:p>
            <a:pPr marL="285750" indent="-285750" defTabSz="2438338" hangingPunct="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 run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 on heterogeneous hardware (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e.g., CPUs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, 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GPUs</a:t>
            </a: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  <a:sym typeface="Helvetica Neue"/>
              </a:rPr>
              <a:t>, </a:t>
            </a:r>
            <a:r>
              <a:rPr lang="en-US" sz="2800">
                <a:solidFill>
                  <a:schemeClr val="bg1"/>
                </a:solidFill>
                <a:latin typeface="IntelOne Text" panose="020B0503020203020204" pitchFamily="34" charset="0"/>
                <a:sym typeface="Helvetica Neue"/>
              </a:rPr>
              <a:t>FPGAs)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One Text" panose="020B05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FC65-6136-678E-0549-5D783E4C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4" y="1062032"/>
            <a:ext cx="4641806" cy="501391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638B0F-EB64-69C4-9B21-0DC9E2B58741}"/>
              </a:ext>
            </a:extLst>
          </p:cNvPr>
          <p:cNvCxnSpPr/>
          <p:nvPr/>
        </p:nvCxnSpPr>
        <p:spPr>
          <a:xfrm rot="10800000">
            <a:off x="5030870" y="2298905"/>
            <a:ext cx="844594" cy="333487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6907400-C510-2A6B-62BC-CF6BADA71B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2652" y="3943493"/>
            <a:ext cx="677663" cy="224662"/>
          </a:xfrm>
          <a:prstGeom prst="bentConnector3">
            <a:avLst>
              <a:gd name="adj1" fmla="val 3714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D9EFEB-260A-AA1D-00A3-748FAA66123C}"/>
              </a:ext>
            </a:extLst>
          </p:cNvPr>
          <p:cNvCxnSpPr>
            <a:cxnSpLocks/>
          </p:cNvCxnSpPr>
          <p:nvPr/>
        </p:nvCxnSpPr>
        <p:spPr>
          <a:xfrm rot="10800000">
            <a:off x="5066764" y="5519211"/>
            <a:ext cx="808701" cy="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48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AF29-C1EA-8733-EEBE-146FB6C4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88" y="220579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Performance Characterization</a:t>
            </a:r>
            <a:br>
              <a:rPr lang="en-US">
                <a:latin typeface="Intel Clear Light"/>
              </a:rPr>
            </a:br>
            <a:r>
              <a:rPr lang="en-US" sz="3200">
                <a:latin typeface="Intel Clear Light"/>
              </a:rPr>
              <a:t>Spark vs. </a:t>
            </a:r>
            <a:r>
              <a:rPr lang="en-US" sz="3200" err="1">
                <a:latin typeface="Intel Clear Light"/>
              </a:rPr>
              <a:t>Spark+Gluten+Velox</a:t>
            </a:r>
            <a:endParaRPr lang="en-US">
              <a:latin typeface="Intel Clear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553C4-FBEB-9091-7FEC-D8F211933F4A}"/>
              </a:ext>
            </a:extLst>
          </p:cNvPr>
          <p:cNvGrpSpPr/>
          <p:nvPr/>
        </p:nvGrpSpPr>
        <p:grpSpPr>
          <a:xfrm>
            <a:off x="1251626" y="1599481"/>
            <a:ext cx="9596483" cy="4488413"/>
            <a:chOff x="1251626" y="1599481"/>
            <a:chExt cx="9596483" cy="44884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8035E5-5AF1-6C2A-3480-13BE818D3712}"/>
                </a:ext>
              </a:extLst>
            </p:cNvPr>
            <p:cNvGrpSpPr/>
            <p:nvPr/>
          </p:nvGrpSpPr>
          <p:grpSpPr>
            <a:xfrm>
              <a:off x="1251626" y="1599481"/>
              <a:ext cx="4474723" cy="4488413"/>
              <a:chOff x="1154349" y="1298947"/>
              <a:chExt cx="4572000" cy="4787525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0DAC51F4-D8FD-99A7-94BB-D4CB071998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54349" y="1298947"/>
              <a:ext cx="4572000" cy="47875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B277EE-FD87-9B79-7DB2-C2CD9CCC2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65006" y="2409566"/>
                <a:ext cx="1301414" cy="2052549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C21263-13AC-F0D3-55C7-5C283C2DA74B}"/>
                  </a:ext>
                </a:extLst>
              </p:cNvPr>
              <p:cNvSpPr txBox="1"/>
              <p:nvPr/>
            </p:nvSpPr>
            <p:spPr>
              <a:xfrm>
                <a:off x="2965020" y="3233541"/>
                <a:ext cx="935897" cy="393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2.71X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0BC593-F4B2-DB41-C1E8-E025593D4084}"/>
                </a:ext>
              </a:extLst>
            </p:cNvPr>
            <p:cNvGrpSpPr/>
            <p:nvPr/>
          </p:nvGrpSpPr>
          <p:grpSpPr>
            <a:xfrm>
              <a:off x="6172200" y="1599481"/>
              <a:ext cx="4675909" cy="4478022"/>
              <a:chOff x="6215975" y="1298947"/>
              <a:chExt cx="4724399" cy="4787525"/>
            </a:xfrm>
          </p:grpSpPr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4976E70C-75FA-87CA-3A0A-2DF0419E9B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215975" y="1298947"/>
              <a:ext cx="4724399" cy="47875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96A6BEB-F012-3E3A-B4CC-3A7D48864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6053" y="2888405"/>
                <a:ext cx="1310771" cy="157371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FB763-AF32-E8F6-40EF-C5CF661FC736}"/>
                  </a:ext>
                </a:extLst>
              </p:cNvPr>
              <p:cNvSpPr txBox="1"/>
              <p:nvPr/>
            </p:nvSpPr>
            <p:spPr>
              <a:xfrm>
                <a:off x="8363713" y="3317560"/>
                <a:ext cx="80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2.29X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3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EB2C-8F16-DD60-E89E-9EDDF9C6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8" y="140369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Performance Characterization</a:t>
            </a:r>
            <a:br>
              <a:rPr lang="en-US">
                <a:latin typeface="Intel Clear Light"/>
              </a:rPr>
            </a:br>
            <a:r>
              <a:rPr lang="en-US" sz="3200">
                <a:latin typeface="Intel Clear Light"/>
              </a:rPr>
              <a:t>Microarchitectural Analysis</a:t>
            </a:r>
            <a:endParaRPr lang="en-US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B92B0-8AFE-55B3-E8B1-AAE69F8F9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484" y="5161676"/>
            <a:ext cx="10431379" cy="1121578"/>
          </a:xfrm>
        </p:spPr>
        <p:txBody>
          <a:bodyPr lIns="0" tIns="0" rIns="0" bIns="0"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>
                <a:latin typeface="IntelOne Text"/>
              </a:rPr>
              <a:t>Reduction in Path Length leads to huge performance savings.</a:t>
            </a:r>
            <a:endParaRPr lang="en-US"/>
          </a:p>
          <a:p>
            <a:pPr marL="889000" lvl="1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IntelOne Text"/>
              </a:rPr>
              <a:t>fewer instructions required to produce the same output</a:t>
            </a:r>
          </a:p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88AA32-83D7-5D7D-7639-7F2D48A91E21}"/>
              </a:ext>
            </a:extLst>
          </p:cNvPr>
          <p:cNvGrpSpPr/>
          <p:nvPr/>
        </p:nvGrpSpPr>
        <p:grpSpPr>
          <a:xfrm>
            <a:off x="652698" y="1322563"/>
            <a:ext cx="10536783" cy="3629526"/>
            <a:chOff x="722882" y="1482984"/>
            <a:chExt cx="10536783" cy="36295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FC30ED-1C54-D7C0-25FA-F088BCCCF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882" y="1846731"/>
              <a:ext cx="5149883" cy="32657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11BDF4-5402-6D85-2CB3-8D605CAE552A}"/>
                </a:ext>
              </a:extLst>
            </p:cNvPr>
            <p:cNvSpPr txBox="1"/>
            <p:nvPr/>
          </p:nvSpPr>
          <p:spPr>
            <a:xfrm>
              <a:off x="2562672" y="1482984"/>
              <a:ext cx="685849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chemeClr val="bg1"/>
                  </a:solidFill>
                  <a:latin typeface="IntelOne Text" panose="020B0503020203020204" pitchFamily="34" charset="0"/>
                  <a:sym typeface="Helvetica Neue"/>
                </a:rPr>
                <a:t>Instruction Path Length with and without </a:t>
              </a:r>
              <a:r>
                <a:rPr lang="en-US" err="1">
                  <a:solidFill>
                    <a:schemeClr val="bg1"/>
                  </a:solidFill>
                  <a:latin typeface="IntelOne Text" panose="020B0503020203020204" pitchFamily="34" charset="0"/>
                  <a:sym typeface="Helvetica Neue"/>
                </a:rPr>
                <a:t>Gluten+Velox</a:t>
              </a:r>
              <a:endParaRPr lang="en-US" b="0" i="0" u="none" strike="noStrike" cap="none" spc="0" normalizeH="0" baseline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C5CACE3-9639-6D73-2ECF-F41C76B7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4176" y="1846731"/>
              <a:ext cx="5275489" cy="3265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51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B22C-ACFD-3AB6-7E8D-F7DEE167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8" y="150394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Performance Characterization</a:t>
            </a:r>
            <a:br>
              <a:rPr lang="en-US">
                <a:latin typeface="Intel Clear Light"/>
              </a:rPr>
            </a:br>
            <a:r>
              <a:rPr lang="en-US" sz="3200">
                <a:latin typeface="Intel Clear Light"/>
              </a:rPr>
              <a:t>Shuffle Write Reduction</a:t>
            </a: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291D-A2E1-E620-A53A-9E8642802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553" y="5078310"/>
            <a:ext cx="10792327" cy="1163722"/>
          </a:xfrm>
        </p:spPr>
        <p:txBody>
          <a:bodyPr lIns="0" tIns="0" rIns="0" bIns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IntelOne Text"/>
              </a:rPr>
              <a:t>Columnar-based shuffle can take advantage of compression codecs (e.g., lz4, </a:t>
            </a:r>
            <a:r>
              <a:rPr lang="en-US" sz="2000" err="1">
                <a:latin typeface="IntelOne Text"/>
              </a:rPr>
              <a:t>zlib</a:t>
            </a:r>
            <a:r>
              <a:rPr lang="en-US" sz="2000">
                <a:latin typeface="IntelOne Text"/>
              </a:rPr>
              <a:t>, </a:t>
            </a:r>
            <a:r>
              <a:rPr lang="en-US" sz="2000" err="1">
                <a:latin typeface="IntelOne Text"/>
              </a:rPr>
              <a:t>zstd</a:t>
            </a:r>
            <a:r>
              <a:rPr lang="en-US" sz="2000">
                <a:latin typeface="IntelOne Text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IntelOne Text"/>
              </a:rPr>
              <a:t>Users can choose codec based on columnar data type to get higher compression ratio for better performance.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94D91-C7E2-1779-E03D-E9D7F7660D10}"/>
              </a:ext>
            </a:extLst>
          </p:cNvPr>
          <p:cNvCxnSpPr>
            <a:cxnSpLocks/>
          </p:cNvCxnSpPr>
          <p:nvPr/>
        </p:nvCxnSpPr>
        <p:spPr>
          <a:xfrm>
            <a:off x="8165054" y="2431228"/>
            <a:ext cx="1748365" cy="557416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FB5A51-449F-969C-0255-6D5E35BC8949}"/>
              </a:ext>
            </a:extLst>
          </p:cNvPr>
          <p:cNvCxnSpPr>
            <a:cxnSpLocks/>
          </p:cNvCxnSpPr>
          <p:nvPr/>
        </p:nvCxnSpPr>
        <p:spPr>
          <a:xfrm>
            <a:off x="2552216" y="3041779"/>
            <a:ext cx="1670180" cy="30791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4324C-C3F8-4467-535B-44AF1D8B7A69}"/>
              </a:ext>
            </a:extLst>
          </p:cNvPr>
          <p:cNvGrpSpPr/>
          <p:nvPr/>
        </p:nvGrpSpPr>
        <p:grpSpPr>
          <a:xfrm>
            <a:off x="689811" y="1347247"/>
            <a:ext cx="10553700" cy="3566574"/>
            <a:chOff x="800100" y="1437484"/>
            <a:chExt cx="10553700" cy="356657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324C8A-7177-0645-03C6-5DA5CB5F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1871218"/>
              <a:ext cx="5164953" cy="313284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8D5289A-B821-926D-8D9F-CD788047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8975" y="1877360"/>
              <a:ext cx="5154825" cy="312669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E52979-13ED-1232-E1BF-451DBC30D6B0}"/>
                </a:ext>
              </a:extLst>
            </p:cNvPr>
            <p:cNvSpPr txBox="1"/>
            <p:nvPr/>
          </p:nvSpPr>
          <p:spPr>
            <a:xfrm>
              <a:off x="1771011" y="1437484"/>
              <a:ext cx="8598511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algn="ctr" defTabSz="2438338" hangingPunct="0"/>
              <a:r>
                <a:rPr lang="en-US">
                  <a:solidFill>
                    <a:schemeClr val="bg1"/>
                  </a:solidFill>
                  <a:latin typeface="IntelOne Text" panose="020B0503020203020204" pitchFamily="34" charset="0"/>
                  <a:sym typeface="Helvetica Neue"/>
                </a:rPr>
                <a:t>Shuffle Write Sizes with and without </a:t>
              </a:r>
              <a:r>
                <a:rPr lang="en-US" err="1">
                  <a:solidFill>
                    <a:schemeClr val="bg1"/>
                  </a:solidFill>
                  <a:latin typeface="IntelOne Text" panose="020B0503020203020204" pitchFamily="34" charset="0"/>
                  <a:sym typeface="Helvetica Neue"/>
                </a:rPr>
                <a:t>Gluten+Velox</a:t>
              </a:r>
              <a:r>
                <a:rPr lang="en-US">
                  <a:solidFill>
                    <a:schemeClr val="bg1"/>
                  </a:solidFill>
                  <a:latin typeface="IntelOne Text" panose="020B0503020203020204" pitchFamily="34" charset="0"/>
                  <a:sym typeface="Helvetica Neue"/>
                </a:rPr>
                <a:t> (compression: lz4)</a:t>
              </a:r>
              <a:endParaRPr lang="en-US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One Text" panose="020B05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0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77BD-5786-373D-5929-F050EF87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6" y="267111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Gluten Community Participation and Adoption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BD98-79F1-FF78-AE8E-3FF50D74B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52933"/>
            <a:ext cx="10972800" cy="4241800"/>
          </a:xfrm>
        </p:spPr>
        <p:txBody>
          <a:bodyPr lIns="0" tIns="0" rIns="0" bIns="0" anchor="t">
            <a:normAutofit/>
          </a:bodyPr>
          <a:lstStyle/>
          <a:p>
            <a:r>
              <a:rPr lang="en-US" sz="2800">
                <a:latin typeface="IntelOne Text"/>
              </a:rPr>
              <a:t>Active Community Participation:</a:t>
            </a:r>
            <a:endParaRPr lang="en-US" sz="2800"/>
          </a:p>
          <a:p>
            <a:pPr marL="342900" indent="-342900">
              <a:buChar char="v"/>
            </a:pPr>
            <a:r>
              <a:rPr lang="en-US" sz="2400">
                <a:latin typeface="IntelOne Text"/>
              </a:rPr>
              <a:t>10+ companies across the globe have made contributions to the Gluten Project. </a:t>
            </a:r>
            <a:endParaRPr lang="en-US" sz="2400"/>
          </a:p>
          <a:p>
            <a:r>
              <a:rPr lang="en-US" sz="2800">
                <a:latin typeface="IntelOne Text"/>
              </a:rPr>
              <a:t>Increasing Adoption: </a:t>
            </a:r>
            <a:endParaRPr lang="en-US" sz="2800"/>
          </a:p>
          <a:p>
            <a:pPr marL="342900" indent="-342900">
              <a:buFont typeface="Wingdings"/>
              <a:buChar char="v"/>
            </a:pPr>
            <a:r>
              <a:rPr lang="en-US" sz="2400">
                <a:latin typeface="IntelOne Text"/>
              </a:rPr>
              <a:t>Strong interest from various </a:t>
            </a:r>
            <a:r>
              <a:rPr lang="en-US" sz="2400" err="1">
                <a:latin typeface="IntelOne Text"/>
              </a:rPr>
              <a:t>hyperscalers</a:t>
            </a:r>
            <a:r>
              <a:rPr lang="en-US" sz="2400">
                <a:latin typeface="IntelOne Text"/>
              </a:rPr>
              <a:t> and large Spark customers in trying Gluten for their offerings.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DF8431-4E41-C682-B347-BC0BF6130823}"/>
              </a:ext>
            </a:extLst>
          </p:cNvPr>
          <p:cNvGrpSpPr/>
          <p:nvPr/>
        </p:nvGrpSpPr>
        <p:grpSpPr>
          <a:xfrm>
            <a:off x="713873" y="4782373"/>
            <a:ext cx="10247325" cy="1212521"/>
            <a:chOff x="713873" y="4885610"/>
            <a:chExt cx="10247325" cy="12125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BEBF66-5CA3-8A3D-FE81-790C5BF31A4D}"/>
                </a:ext>
              </a:extLst>
            </p:cNvPr>
            <p:cNvGrpSpPr/>
            <p:nvPr/>
          </p:nvGrpSpPr>
          <p:grpSpPr>
            <a:xfrm>
              <a:off x="713873" y="5552573"/>
              <a:ext cx="10247325" cy="545558"/>
              <a:chOff x="878973" y="1463173"/>
              <a:chExt cx="10247325" cy="5455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2CCA3CB-35C4-B0B8-B2B5-02488B298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1465730"/>
                <a:ext cx="1829055" cy="5430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961EE37-9068-49FD-F076-75720EFED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7352" y="1463205"/>
                <a:ext cx="7658946" cy="542985"/>
              </a:xfrm>
              <a:prstGeom prst="rect">
                <a:avLst/>
              </a:prstGeom>
            </p:spPr>
          </p:pic>
          <p:pic>
            <p:nvPicPr>
              <p:cNvPr id="9" name="Picture 8" descr="A black and white cat logo&#10;&#10;Description automatically generated">
                <a:extLst>
                  <a:ext uri="{FF2B5EF4-FFF2-40B4-BE49-F238E27FC236}">
                    <a16:creationId xmlns:a16="http://schemas.microsoft.com/office/drawing/2014/main" id="{9DCD8550-B3A7-3EA2-CF88-11675CB08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973" y="1463173"/>
                <a:ext cx="543427" cy="543427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779F21-E2EB-B4C6-B512-B35B4A0C5134}"/>
                </a:ext>
              </a:extLst>
            </p:cNvPr>
            <p:cNvSpPr txBox="1"/>
            <p:nvPr/>
          </p:nvSpPr>
          <p:spPr>
            <a:xfrm>
              <a:off x="2035239" y="4885610"/>
              <a:ext cx="7537321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ctr" defTabSz="2438338"/>
              <a:r>
                <a:rPr lang="en-US" sz="3200" b="1">
                  <a:solidFill>
                    <a:schemeClr val="accent2"/>
                  </a:solidFill>
                  <a:latin typeface="IntelOne Text"/>
                </a:rPr>
                <a:t>https://github.com/oap-project/gluten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5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6734-4183-D40A-86EB-EC37772A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16" y="263014"/>
            <a:ext cx="10972801" cy="883673"/>
          </a:xfr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>
                <a:latin typeface="Intel Clear Light"/>
              </a:rPr>
              <a:t>Future Directions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4DB9-E099-68A6-250B-755C8BC3B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44" y="1378333"/>
            <a:ext cx="10972801" cy="4775200"/>
          </a:xfrm>
        </p:spPr>
        <p:txBody>
          <a:bodyPr lIns="0" tIns="0" rIns="0" bIns="0" anchor="t">
            <a:noAutofit/>
          </a:bodyPr>
          <a:lstStyle/>
          <a:p>
            <a:pPr marL="365760" indent="-365760">
              <a:buFont typeface="Wingdings" panose="05000000000000000000" pitchFamily="2" charset="2"/>
              <a:buChar char="v"/>
            </a:pPr>
            <a:r>
              <a:rPr lang="en-US" sz="2800">
                <a:latin typeface="IntelOne Text"/>
              </a:rPr>
              <a:t>Develop an Application Binary Interface (ABI)</a:t>
            </a:r>
          </a:p>
          <a:p>
            <a:pPr marL="365760" indent="-365760">
              <a:buFont typeface="Wingdings" panose="05000000000000000000" pitchFamily="2" charset="2"/>
              <a:buChar char="v"/>
            </a:pPr>
            <a:r>
              <a:rPr lang="en-US" sz="2800">
                <a:latin typeface="IntelOne Text"/>
              </a:rPr>
              <a:t>Extend Gluten as a JNI bridge to other query engines</a:t>
            </a:r>
          </a:p>
          <a:p>
            <a:pPr marL="365760" indent="-365760">
              <a:buFont typeface="Wingdings" panose="05000000000000000000" pitchFamily="2" charset="2"/>
              <a:buChar char="v"/>
            </a:pPr>
            <a:r>
              <a:rPr lang="en-US" sz="2800">
                <a:latin typeface="IntelOne Text"/>
              </a:rPr>
              <a:t>Target heterogeneous hardware</a:t>
            </a:r>
          </a:p>
          <a:p>
            <a:pPr marL="365760" indent="-365760">
              <a:buFont typeface="Wingdings" panose="05000000000000000000" pitchFamily="2" charset="2"/>
              <a:buChar char="v"/>
            </a:pPr>
            <a:r>
              <a:rPr lang="en-US" sz="2800">
                <a:latin typeface="IntelOne Text"/>
              </a:rPr>
              <a:t>Offload Spark shuffle to hardware accelerators (e.g., Intel-QAT) for additional performance improvements</a:t>
            </a:r>
          </a:p>
          <a:p>
            <a:pPr marL="365760" indent="-365760">
              <a:buFont typeface="Wingdings" panose="05000000000000000000" pitchFamily="2" charset="2"/>
              <a:buChar char="v"/>
            </a:pPr>
            <a:endParaRPr lang="en-US" sz="2800">
              <a:latin typeface="IntelOne Text"/>
            </a:endParaRPr>
          </a:p>
          <a:p>
            <a:pPr algn="ctr">
              <a:spcBef>
                <a:spcPts val="0"/>
              </a:spcBef>
            </a:pPr>
            <a:r>
              <a:rPr lang="en-US" sz="2800" b="1">
                <a:solidFill>
                  <a:schemeClr val="accent2"/>
                </a:solidFill>
                <a:latin typeface="IntelOne Text"/>
              </a:rPr>
              <a:t>With Velox and </a:t>
            </a:r>
            <a:r>
              <a:rPr lang="en-US" sz="2800" b="1" err="1">
                <a:solidFill>
                  <a:schemeClr val="accent2"/>
                </a:solidFill>
                <a:latin typeface="IntelOne Text"/>
              </a:rPr>
              <a:t>Substrait</a:t>
            </a:r>
            <a:r>
              <a:rPr lang="en-US" sz="2800" b="1">
                <a:solidFill>
                  <a:schemeClr val="accent2"/>
                </a:solidFill>
                <a:latin typeface="IntelOne Text"/>
              </a:rPr>
              <a:t>, extend composability to the</a:t>
            </a:r>
          </a:p>
          <a:p>
            <a:pPr algn="ctr">
              <a:spcBef>
                <a:spcPts val="0"/>
              </a:spcBef>
            </a:pPr>
            <a:r>
              <a:rPr lang="en-US" sz="2800" b="1">
                <a:solidFill>
                  <a:schemeClr val="accent2"/>
                </a:solidFill>
                <a:latin typeface="IntelOne Text"/>
              </a:rPr>
              <a:t>underlying heterogeneous hardware, supporting the vision of</a:t>
            </a:r>
          </a:p>
          <a:p>
            <a:pPr algn="ctr">
              <a:spcBef>
                <a:spcPts val="0"/>
              </a:spcBef>
            </a:pPr>
            <a:r>
              <a:rPr lang="en-US" sz="2800" b="1">
                <a:solidFill>
                  <a:schemeClr val="accent2"/>
                </a:solidFill>
                <a:latin typeface="IntelOne Text"/>
              </a:rPr>
              <a:t>Composable Data Management Systems.</a:t>
            </a:r>
            <a:endParaRPr lang="en-US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722C0-0689-B0AC-0737-F807DF65D6DB}"/>
              </a:ext>
            </a:extLst>
          </p:cNvPr>
          <p:cNvSpPr txBox="1"/>
          <p:nvPr/>
        </p:nvSpPr>
        <p:spPr>
          <a:xfrm>
            <a:off x="1404730" y="5910470"/>
            <a:ext cx="8786192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https://ceur-ws.org/Vol-3462/CDMS8.pdf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46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1360</Words>
  <Application>Microsoft Office PowerPoint</Application>
  <PresentationFormat>Widescreen</PresentationFormat>
  <Paragraphs>197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DMSans</vt:lpstr>
      <vt:lpstr>Helvetica</vt:lpstr>
      <vt:lpstr>Helvetica Neue Medium</vt:lpstr>
      <vt:lpstr>Intel Clear</vt:lpstr>
      <vt:lpstr>Intel Clear Light</vt:lpstr>
      <vt:lpstr>Intel Clear Pro</vt:lpstr>
      <vt:lpstr>IntelOne Text</vt:lpstr>
      <vt:lpstr>LinLibertineT</vt:lpstr>
      <vt:lpstr>Wingdings</vt:lpstr>
      <vt:lpstr>21_BasicWhite</vt:lpstr>
      <vt:lpstr>The Gluten Open-Source Software Project: Modernizing Java-based Query Engines for the Lakehouse Era</vt:lpstr>
      <vt:lpstr>Background – Disruptive Trends</vt:lpstr>
      <vt:lpstr>Motivation – SparkSQL as a Service</vt:lpstr>
      <vt:lpstr>The Gluten Open-Source Software Project</vt:lpstr>
      <vt:lpstr>Performance Characterization Spark vs. Spark+Gluten+Velox</vt:lpstr>
      <vt:lpstr>Performance Characterization Microarchitectural Analysis</vt:lpstr>
      <vt:lpstr>Performance Characterization Shuffle Write Reduction</vt:lpstr>
      <vt:lpstr>Gluten Community Participation and Adoption</vt:lpstr>
      <vt:lpstr>Future Directions</vt:lpstr>
      <vt:lpstr>PowerPoint Presentation</vt:lpstr>
      <vt:lpstr>PowerPoint Presentation</vt:lpstr>
      <vt:lpstr>Configurations</vt:lpstr>
      <vt:lpstr>Gluten working model</vt:lpstr>
      <vt:lpstr>Gluten - architecture</vt:lpstr>
      <vt:lpstr>Offloading Spark to a native vectorized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Shankaran, Akash</dc:creator>
  <cp:lastModifiedBy>Shankaran, Akash</cp:lastModifiedBy>
  <cp:revision>3</cp:revision>
  <dcterms:created xsi:type="dcterms:W3CDTF">2023-08-06T04:39:19Z</dcterms:created>
  <dcterms:modified xsi:type="dcterms:W3CDTF">2023-08-28T17:08:32Z</dcterms:modified>
</cp:coreProperties>
</file>