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23"/>
  </p:notesMasterIdLst>
  <p:sldIdLst>
    <p:sldId id="256" r:id="rId2"/>
    <p:sldId id="258" r:id="rId3"/>
    <p:sldId id="297" r:id="rId4"/>
    <p:sldId id="259" r:id="rId5"/>
    <p:sldId id="260" r:id="rId6"/>
    <p:sldId id="261" r:id="rId7"/>
    <p:sldId id="298" r:id="rId8"/>
    <p:sldId id="302" r:id="rId9"/>
    <p:sldId id="277" r:id="rId10"/>
    <p:sldId id="303" r:id="rId11"/>
    <p:sldId id="282" r:id="rId12"/>
    <p:sldId id="265" r:id="rId13"/>
    <p:sldId id="304" r:id="rId14"/>
    <p:sldId id="271" r:id="rId15"/>
    <p:sldId id="270" r:id="rId16"/>
    <p:sldId id="305" r:id="rId17"/>
    <p:sldId id="306" r:id="rId18"/>
    <p:sldId id="307" r:id="rId19"/>
    <p:sldId id="308" r:id="rId20"/>
    <p:sldId id="311" r:id="rId21"/>
    <p:sldId id="310" r:id="rId22"/>
  </p:sldIdLst>
  <p:sldSz cx="9144000" cy="5143500" type="screen16x9"/>
  <p:notesSz cx="6858000" cy="9144000"/>
  <p:embeddedFontLst>
    <p:embeddedFont>
      <p:font typeface="Barlow" pitchFamily="2" charset="77"/>
      <p:regular r:id="rId24"/>
      <p:bold r:id="rId25"/>
      <p:italic r:id="rId26"/>
      <p:boldItalic r:id="rId27"/>
    </p:embeddedFont>
    <p:embeddedFont>
      <p:font typeface="Barlow Light" pitchFamily="2" charset="77"/>
      <p:regular r:id="rId28"/>
      <p:bold r:id="rId29"/>
      <p:italic r:id="rId30"/>
      <p:boldItalic r:id="rId31"/>
    </p:embeddedFont>
    <p:embeddedFont>
      <p:font typeface="Barlow SemiBold"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EA8867-561A-43F1-AA35-FFD2E45D988E}">
  <a:tblStyle styleId="{9AEA8867-561A-43F1-AA35-FFD2E45D98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3FD87B-DE17-4FAB-93B8-1F322D3E5D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714"/>
  </p:normalViewPr>
  <p:slideViewPr>
    <p:cSldViewPr snapToGrid="0" snapToObjects="1">
      <p:cViewPr varScale="1">
        <p:scale>
          <a:sx n="120" d="100"/>
          <a:sy n="120" d="100"/>
        </p:scale>
        <p:origin x="200"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82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bf067c2c6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bf067c2c6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197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838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77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623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84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28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56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13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40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147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gradFill>
            <a:gsLst>
              <a:gs pos="0">
                <a:srgbClr val="FFFFFF">
                  <a:alpha val="0"/>
                  <a:alpha val="46370"/>
                </a:srgbClr>
              </a:gs>
              <a:gs pos="50000">
                <a:srgbClr val="FFFFFF">
                  <a:alpha val="0"/>
                  <a:alpha val="46370"/>
                </a:srgbClr>
              </a:gs>
              <a:gs pos="100000">
                <a:schemeClr val="lt1">
                  <a:alpha val="4637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flipH="1">
            <a:off x="341403" y="3124853"/>
            <a:ext cx="8801751" cy="2018725"/>
            <a:chOff x="-4395163" y="751996"/>
            <a:chExt cx="13539073" cy="3105254"/>
          </a:xfrm>
        </p:grpSpPr>
        <p:sp>
          <p:nvSpPr>
            <p:cNvPr id="12" name="Google Shape;12;p2"/>
            <p:cNvSpPr/>
            <p:nvPr/>
          </p:nvSpPr>
          <p:spPr>
            <a:xfrm>
              <a:off x="5833150" y="752100"/>
              <a:ext cx="743025" cy="3102950"/>
            </a:xfrm>
            <a:custGeom>
              <a:avLst/>
              <a:gdLst/>
              <a:ahLst/>
              <a:cxnLst/>
              <a:rect l="l" t="t" r="r" b="b"/>
              <a:pathLst>
                <a:path w="29721" h="124118" extrusionOk="0">
                  <a:moveTo>
                    <a:pt x="29559" y="0"/>
                  </a:moveTo>
                  <a:lnTo>
                    <a:pt x="0" y="21343"/>
                  </a:lnTo>
                  <a:lnTo>
                    <a:pt x="0" y="124118"/>
                  </a:lnTo>
                  <a:lnTo>
                    <a:pt x="29721" y="102879"/>
                  </a:lnTo>
                  <a:close/>
                </a:path>
              </a:pathLst>
            </a:custGeom>
            <a:solidFill>
              <a:schemeClr val="accent2"/>
            </a:solidFill>
            <a:ln>
              <a:noFill/>
            </a:ln>
          </p:spPr>
        </p:sp>
        <p:sp>
          <p:nvSpPr>
            <p:cNvPr id="13" name="Google Shape;13;p2"/>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95163" y="1285649"/>
              <a:ext cx="10228800" cy="25716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33500" y="751996"/>
              <a:ext cx="738775" cy="745525"/>
            </a:xfrm>
            <a:custGeom>
              <a:avLst/>
              <a:gdLst/>
              <a:ahLst/>
              <a:cxnLst/>
              <a:rect l="l" t="t" r="r" b="b"/>
              <a:pathLst>
                <a:path w="29551" h="29821" extrusionOk="0">
                  <a:moveTo>
                    <a:pt x="29397" y="0"/>
                  </a:moveTo>
                  <a:lnTo>
                    <a:pt x="64" y="21385"/>
                  </a:lnTo>
                  <a:lnTo>
                    <a:pt x="0" y="29821"/>
                  </a:lnTo>
                  <a:lnTo>
                    <a:pt x="29551" y="8625"/>
                  </a:lnTo>
                  <a:close/>
                </a:path>
              </a:pathLst>
            </a:custGeom>
            <a:solidFill>
              <a:srgbClr val="FFFFFF">
                <a:alpha val="11170"/>
              </a:srgbClr>
            </a:solidFill>
            <a:ln>
              <a:noFill/>
            </a:ln>
          </p:spPr>
        </p:sp>
        <p:sp>
          <p:nvSpPr>
            <p:cNvPr id="16" name="Google Shape;16;p2"/>
            <p:cNvSpPr/>
            <p:nvPr/>
          </p:nvSpPr>
          <p:spPr>
            <a:xfrm>
              <a:off x="6572284" y="752119"/>
              <a:ext cx="2571600" cy="2115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95163" y="1285742"/>
              <a:ext cx="10228800" cy="2118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381000" y="752088"/>
            <a:ext cx="8762909" cy="3105763"/>
            <a:chOff x="381000" y="752088"/>
            <a:chExt cx="8762909" cy="3105763"/>
          </a:xfrm>
        </p:grpSpPr>
        <p:sp>
          <p:nvSpPr>
            <p:cNvPr id="21" name="Google Shape;21;p3"/>
            <p:cNvSpPr/>
            <p:nvPr/>
          </p:nvSpPr>
          <p:spPr>
            <a:xfrm>
              <a:off x="5833150" y="752100"/>
              <a:ext cx="743025" cy="3102950"/>
            </a:xfrm>
            <a:custGeom>
              <a:avLst/>
              <a:gdLst/>
              <a:ahLst/>
              <a:cxnLst/>
              <a:rect l="l" t="t" r="r" b="b"/>
              <a:pathLst>
                <a:path w="29721" h="124118" extrusionOk="0">
                  <a:moveTo>
                    <a:pt x="29559" y="0"/>
                  </a:moveTo>
                  <a:lnTo>
                    <a:pt x="0" y="21343"/>
                  </a:lnTo>
                  <a:lnTo>
                    <a:pt x="0" y="124118"/>
                  </a:lnTo>
                  <a:lnTo>
                    <a:pt x="29721" y="102879"/>
                  </a:lnTo>
                  <a:close/>
                </a:path>
              </a:pathLst>
            </a:custGeom>
            <a:solidFill>
              <a:schemeClr val="accent2"/>
            </a:solidFill>
            <a:ln>
              <a:noFill/>
            </a:ln>
          </p:spPr>
        </p:sp>
        <p:sp>
          <p:nvSpPr>
            <p:cNvPr id="22" name="Google Shape;22;p3"/>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81000" y="1285650"/>
              <a:ext cx="5452500" cy="25716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833500" y="3112325"/>
              <a:ext cx="738775" cy="745525"/>
            </a:xfrm>
            <a:custGeom>
              <a:avLst/>
              <a:gdLst/>
              <a:ahLst/>
              <a:cxnLst/>
              <a:rect l="l" t="t" r="r" b="b"/>
              <a:pathLst>
                <a:path w="29551" h="29821" extrusionOk="0">
                  <a:moveTo>
                    <a:pt x="29397" y="0"/>
                  </a:moveTo>
                  <a:lnTo>
                    <a:pt x="64" y="21385"/>
                  </a:lnTo>
                  <a:lnTo>
                    <a:pt x="0" y="29821"/>
                  </a:lnTo>
                  <a:lnTo>
                    <a:pt x="29551" y="8625"/>
                  </a:lnTo>
                  <a:close/>
                </a:path>
              </a:pathLst>
            </a:custGeom>
            <a:solidFill>
              <a:srgbClr val="001F46">
                <a:alpha val="20110"/>
              </a:srgbClr>
            </a:solidFill>
            <a:ln>
              <a:noFill/>
            </a:ln>
          </p:spPr>
        </p:sp>
        <p:sp>
          <p:nvSpPr>
            <p:cNvPr id="25" name="Google Shape;25;p3"/>
            <p:cNvSpPr/>
            <p:nvPr/>
          </p:nvSpPr>
          <p:spPr>
            <a:xfrm>
              <a:off x="6572284" y="3112333"/>
              <a:ext cx="2571600" cy="211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81000" y="3645900"/>
              <a:ext cx="5452500" cy="211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614975" y="2026650"/>
            <a:ext cx="4969500" cy="5637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subTitle" idx="1"/>
          </p:nvPr>
        </p:nvSpPr>
        <p:spPr>
          <a:xfrm>
            <a:off x="614975" y="2611075"/>
            <a:ext cx="4969500" cy="277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None/>
              <a:defRPr sz="1800"/>
            </a:lvl1pPr>
            <a:lvl2pPr lvl="1" rtl="0">
              <a:spcBef>
                <a:spcPts val="0"/>
              </a:spcBef>
              <a:spcAft>
                <a:spcPts val="0"/>
              </a:spcAft>
              <a:buClr>
                <a:schemeClr val="dk1"/>
              </a:buClr>
              <a:buSzPts val="1800"/>
              <a:buNone/>
              <a:defRPr sz="1800"/>
            </a:lvl2pPr>
            <a:lvl3pPr lvl="2" rtl="0">
              <a:spcBef>
                <a:spcPts val="0"/>
              </a:spcBef>
              <a:spcAft>
                <a:spcPts val="0"/>
              </a:spcAft>
              <a:buClr>
                <a:schemeClr val="dk1"/>
              </a:buClr>
              <a:buSzPts val="1800"/>
              <a:buNone/>
              <a:defRPr sz="1800"/>
            </a:lvl3pPr>
            <a:lvl4pPr lvl="3" rtl="0">
              <a:spcBef>
                <a:spcPts val="0"/>
              </a:spcBef>
              <a:spcAft>
                <a:spcPts val="0"/>
              </a:spcAft>
              <a:buClr>
                <a:schemeClr val="dk1"/>
              </a:buClr>
              <a:buSzPts val="1800"/>
              <a:buNone/>
              <a:defRPr sz="1800"/>
            </a:lvl4pPr>
            <a:lvl5pPr lvl="4" rtl="0">
              <a:spcBef>
                <a:spcPts val="0"/>
              </a:spcBef>
              <a:spcAft>
                <a:spcPts val="0"/>
              </a:spcAft>
              <a:buClr>
                <a:schemeClr val="dk1"/>
              </a:buClr>
              <a:buSzPts val="1800"/>
              <a:buNone/>
              <a:defRPr sz="1800"/>
            </a:lvl5pPr>
            <a:lvl6pPr lvl="5" rtl="0">
              <a:spcBef>
                <a:spcPts val="0"/>
              </a:spcBef>
              <a:spcAft>
                <a:spcPts val="0"/>
              </a:spcAft>
              <a:buClr>
                <a:schemeClr val="dk1"/>
              </a:buClr>
              <a:buSzPts val="1800"/>
              <a:buNone/>
              <a:defRPr sz="1800"/>
            </a:lvl6pPr>
            <a:lvl7pPr lvl="6" rtl="0">
              <a:spcBef>
                <a:spcPts val="0"/>
              </a:spcBef>
              <a:spcAft>
                <a:spcPts val="0"/>
              </a:spcAft>
              <a:buClr>
                <a:schemeClr val="dk1"/>
              </a:buClr>
              <a:buSzPts val="1800"/>
              <a:buNone/>
              <a:defRPr sz="1800"/>
            </a:lvl7pPr>
            <a:lvl8pPr lvl="7" rtl="0">
              <a:spcBef>
                <a:spcPts val="0"/>
              </a:spcBef>
              <a:spcAft>
                <a:spcPts val="0"/>
              </a:spcAft>
              <a:buClr>
                <a:schemeClr val="dk1"/>
              </a:buClr>
              <a:buSzPts val="1800"/>
              <a:buNone/>
              <a:defRPr sz="1800"/>
            </a:lvl8pPr>
            <a:lvl9pPr lvl="8" rtl="0">
              <a:spcBef>
                <a:spcPts val="0"/>
              </a:spcBef>
              <a:spcAft>
                <a:spcPts val="0"/>
              </a:spcAft>
              <a:buClr>
                <a:schemeClr val="dk1"/>
              </a:buClr>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grpSp>
        <p:nvGrpSpPr>
          <p:cNvPr id="30" name="Google Shape;30;p4"/>
          <p:cNvGrpSpPr/>
          <p:nvPr/>
        </p:nvGrpSpPr>
        <p:grpSpPr>
          <a:xfrm>
            <a:off x="381000" y="380950"/>
            <a:ext cx="8762909" cy="4384250"/>
            <a:chOff x="381000" y="380950"/>
            <a:chExt cx="8762909" cy="4384250"/>
          </a:xfrm>
        </p:grpSpPr>
        <p:sp>
          <p:nvSpPr>
            <p:cNvPr id="31" name="Google Shape;31;p4"/>
            <p:cNvSpPr/>
            <p:nvPr/>
          </p:nvSpPr>
          <p:spPr>
            <a:xfrm>
              <a:off x="5829300" y="380950"/>
              <a:ext cx="746875" cy="4382725"/>
            </a:xfrm>
            <a:custGeom>
              <a:avLst/>
              <a:gdLst/>
              <a:ahLst/>
              <a:cxnLst/>
              <a:rect l="l" t="t" r="r" b="b"/>
              <a:pathLst>
                <a:path w="29875" h="175309" extrusionOk="0">
                  <a:moveTo>
                    <a:pt x="29713" y="25517"/>
                  </a:moveTo>
                  <a:lnTo>
                    <a:pt x="0" y="0"/>
                  </a:lnTo>
                  <a:lnTo>
                    <a:pt x="100" y="175309"/>
                  </a:lnTo>
                  <a:lnTo>
                    <a:pt x="29875" y="128396"/>
                  </a:lnTo>
                  <a:close/>
                </a:path>
              </a:pathLst>
            </a:custGeom>
            <a:solidFill>
              <a:schemeClr val="accent2"/>
            </a:solidFill>
            <a:ln>
              <a:noFill/>
            </a:ln>
          </p:spPr>
        </p:sp>
        <p:sp>
          <p:nvSpPr>
            <p:cNvPr id="32" name="Google Shape;32;p4"/>
            <p:cNvSpPr/>
            <p:nvPr/>
          </p:nvSpPr>
          <p:spPr>
            <a:xfrm>
              <a:off x="5830600" y="3379100"/>
              <a:ext cx="741675" cy="1384575"/>
            </a:xfrm>
            <a:custGeom>
              <a:avLst/>
              <a:gdLst/>
              <a:ahLst/>
              <a:cxnLst/>
              <a:rect l="l" t="t" r="r" b="b"/>
              <a:pathLst>
                <a:path w="29667" h="55383" extrusionOk="0">
                  <a:moveTo>
                    <a:pt x="29513" y="0"/>
                  </a:moveTo>
                  <a:lnTo>
                    <a:pt x="0" y="46895"/>
                  </a:lnTo>
                  <a:lnTo>
                    <a:pt x="0" y="55383"/>
                  </a:lnTo>
                  <a:lnTo>
                    <a:pt x="29667" y="8625"/>
                  </a:lnTo>
                  <a:close/>
                </a:path>
              </a:pathLst>
            </a:custGeom>
            <a:solidFill>
              <a:srgbClr val="001F46">
                <a:alpha val="20110"/>
              </a:srgbClr>
            </a:solidFill>
            <a:ln>
              <a:noFill/>
            </a:ln>
          </p:spPr>
        </p:sp>
        <p:sp>
          <p:nvSpPr>
            <p:cNvPr id="33" name="Google Shape;33;p4"/>
            <p:cNvSpPr/>
            <p:nvPr/>
          </p:nvSpPr>
          <p:spPr>
            <a:xfrm rot="10800000">
              <a:off x="6572309" y="1017613"/>
              <a:ext cx="2571600" cy="25719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a:off x="381000" y="381000"/>
              <a:ext cx="5452500" cy="43842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572284" y="3377858"/>
              <a:ext cx="2571600" cy="211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81000" y="4550600"/>
              <a:ext cx="5452500" cy="211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4"/>
          <p:cNvGrpSpPr/>
          <p:nvPr/>
        </p:nvGrpSpPr>
        <p:grpSpPr>
          <a:xfrm>
            <a:off x="0" y="4762400"/>
            <a:ext cx="603997" cy="381100"/>
            <a:chOff x="0" y="4762400"/>
            <a:chExt cx="603997" cy="381100"/>
          </a:xfrm>
        </p:grpSpPr>
        <p:sp>
          <p:nvSpPr>
            <p:cNvPr id="38" name="Google Shape;38;p4"/>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txBox="1">
            <a:spLocks noGrp="1"/>
          </p:cNvSpPr>
          <p:nvPr>
            <p:ph type="body" idx="1"/>
          </p:nvPr>
        </p:nvSpPr>
        <p:spPr>
          <a:xfrm>
            <a:off x="1105629" y="1039525"/>
            <a:ext cx="4055100" cy="29148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chemeClr val="lt1"/>
              </a:buClr>
              <a:buSzPts val="3000"/>
              <a:buChar char="▸"/>
              <a:defRPr sz="3000">
                <a:solidFill>
                  <a:schemeClr val="lt1"/>
                </a:solidFill>
              </a:defRPr>
            </a:lvl1pPr>
            <a:lvl2pPr marL="914400" lvl="1" indent="-419100" rtl="0">
              <a:spcBef>
                <a:spcPts val="0"/>
              </a:spcBef>
              <a:spcAft>
                <a:spcPts val="0"/>
              </a:spcAft>
              <a:buClr>
                <a:schemeClr val="lt1"/>
              </a:buClr>
              <a:buSzPts val="3000"/>
              <a:buChar char="▹"/>
              <a:defRPr sz="3000">
                <a:solidFill>
                  <a:schemeClr val="lt1"/>
                </a:solidFill>
              </a:defRPr>
            </a:lvl2pPr>
            <a:lvl3pPr marL="1371600" lvl="2" indent="-419100" rtl="0">
              <a:spcBef>
                <a:spcPts val="0"/>
              </a:spcBef>
              <a:spcAft>
                <a:spcPts val="0"/>
              </a:spcAft>
              <a:buClr>
                <a:schemeClr val="lt1"/>
              </a:buClr>
              <a:buSzPts val="3000"/>
              <a:buChar char="■"/>
              <a:defRPr sz="3000">
                <a:solidFill>
                  <a:schemeClr val="lt1"/>
                </a:solidFill>
              </a:defRPr>
            </a:lvl3pPr>
            <a:lvl4pPr marL="1828800" lvl="3" indent="-419100" rtl="0">
              <a:spcBef>
                <a:spcPts val="0"/>
              </a:spcBef>
              <a:spcAft>
                <a:spcPts val="0"/>
              </a:spcAft>
              <a:buClr>
                <a:schemeClr val="lt1"/>
              </a:buClr>
              <a:buSzPts val="3000"/>
              <a:buChar char="●"/>
              <a:defRPr sz="3000">
                <a:solidFill>
                  <a:schemeClr val="lt1"/>
                </a:solidFill>
              </a:defRPr>
            </a:lvl4pPr>
            <a:lvl5pPr marL="2286000" lvl="4" indent="-419100" rtl="0">
              <a:spcBef>
                <a:spcPts val="0"/>
              </a:spcBef>
              <a:spcAft>
                <a:spcPts val="0"/>
              </a:spcAft>
              <a:buClr>
                <a:schemeClr val="lt1"/>
              </a:buClr>
              <a:buSzPts val="3000"/>
              <a:buChar char="○"/>
              <a:defRPr sz="3000">
                <a:solidFill>
                  <a:schemeClr val="lt1"/>
                </a:solidFill>
              </a:defRPr>
            </a:lvl5pPr>
            <a:lvl6pPr marL="2743200" lvl="5" indent="-419100" rtl="0">
              <a:spcBef>
                <a:spcPts val="0"/>
              </a:spcBef>
              <a:spcAft>
                <a:spcPts val="0"/>
              </a:spcAft>
              <a:buClr>
                <a:schemeClr val="lt1"/>
              </a:buClr>
              <a:buSzPts val="3000"/>
              <a:buChar char="■"/>
              <a:defRPr sz="3000">
                <a:solidFill>
                  <a:schemeClr val="lt1"/>
                </a:solidFill>
              </a:defRPr>
            </a:lvl6pPr>
            <a:lvl7pPr marL="3200400" lvl="6" indent="-419100" rtl="0">
              <a:spcBef>
                <a:spcPts val="0"/>
              </a:spcBef>
              <a:spcAft>
                <a:spcPts val="0"/>
              </a:spcAft>
              <a:buClr>
                <a:schemeClr val="lt1"/>
              </a:buClr>
              <a:buSzPts val="3000"/>
              <a:buChar char="●"/>
              <a:defRPr sz="3000">
                <a:solidFill>
                  <a:schemeClr val="lt1"/>
                </a:solidFill>
              </a:defRPr>
            </a:lvl7pPr>
            <a:lvl8pPr marL="3657600" lvl="7" indent="-419100" rtl="0">
              <a:spcBef>
                <a:spcPts val="0"/>
              </a:spcBef>
              <a:spcAft>
                <a:spcPts val="0"/>
              </a:spcAft>
              <a:buClr>
                <a:schemeClr val="lt1"/>
              </a:buClr>
              <a:buSzPts val="3000"/>
              <a:buChar char="○"/>
              <a:defRPr sz="3000">
                <a:solidFill>
                  <a:schemeClr val="lt1"/>
                </a:solidFill>
              </a:defRPr>
            </a:lvl8pPr>
            <a:lvl9pPr marL="4114800" lvl="8" indent="-419100" rtl="0">
              <a:spcBef>
                <a:spcPts val="0"/>
              </a:spcBef>
              <a:spcAft>
                <a:spcPts val="0"/>
              </a:spcAft>
              <a:buClr>
                <a:schemeClr val="lt1"/>
              </a:buClr>
              <a:buSzPts val="3000"/>
              <a:buChar char="■"/>
              <a:defRPr sz="3000">
                <a:solidFill>
                  <a:schemeClr val="lt1"/>
                </a:solidFill>
              </a:defRPr>
            </a:lvl9pPr>
          </a:lstStyle>
          <a:p>
            <a:endParaRPr/>
          </a:p>
        </p:txBody>
      </p:sp>
      <p:sp>
        <p:nvSpPr>
          <p:cNvPr id="41" name="Google Shape;41;p4"/>
          <p:cNvSpPr txBox="1"/>
          <p:nvPr/>
        </p:nvSpPr>
        <p:spPr>
          <a:xfrm>
            <a:off x="723450" y="720725"/>
            <a:ext cx="381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dk1"/>
                </a:solidFill>
                <a:latin typeface="Barlow"/>
                <a:ea typeface="Barlow"/>
                <a:cs typeface="Barlow"/>
                <a:sym typeface="Barlow"/>
              </a:rPr>
              <a:t>“</a:t>
            </a:r>
            <a:endParaRPr sz="9600">
              <a:solidFill>
                <a:schemeClr val="dk1"/>
              </a:solidFill>
              <a:latin typeface="Barlow"/>
              <a:ea typeface="Barlow"/>
              <a:cs typeface="Barlow"/>
              <a:sym typeface="Barlow"/>
            </a:endParaRPr>
          </a:p>
        </p:txBody>
      </p:sp>
      <p:sp>
        <p:nvSpPr>
          <p:cNvPr id="42" name="Google Shape;42;p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3"/>
        <p:cNvGrpSpPr/>
        <p:nvPr/>
      </p:nvGrpSpPr>
      <p:grpSpPr>
        <a:xfrm>
          <a:off x="0" y="0"/>
          <a:ext cx="0" cy="0"/>
          <a:chOff x="0" y="0"/>
          <a:chExt cx="0" cy="0"/>
        </a:xfrm>
      </p:grpSpPr>
      <p:grpSp>
        <p:nvGrpSpPr>
          <p:cNvPr id="44" name="Google Shape;44;p5"/>
          <p:cNvGrpSpPr/>
          <p:nvPr/>
        </p:nvGrpSpPr>
        <p:grpSpPr>
          <a:xfrm>
            <a:off x="0" y="4762400"/>
            <a:ext cx="603997" cy="381100"/>
            <a:chOff x="0" y="4762400"/>
            <a:chExt cx="603997" cy="381100"/>
          </a:xfrm>
        </p:grpSpPr>
        <p:sp>
          <p:nvSpPr>
            <p:cNvPr id="45" name="Google Shape;45;p5"/>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a:off x="381000" y="0"/>
            <a:ext cx="8763111" cy="1310918"/>
            <a:chOff x="381000" y="0"/>
            <a:chExt cx="8763111" cy="1310918"/>
          </a:xfrm>
        </p:grpSpPr>
        <p:grpSp>
          <p:nvGrpSpPr>
            <p:cNvPr id="48" name="Google Shape;48;p5"/>
            <p:cNvGrpSpPr/>
            <p:nvPr/>
          </p:nvGrpSpPr>
          <p:grpSpPr>
            <a:xfrm>
              <a:off x="381000" y="0"/>
              <a:ext cx="8763111" cy="1310300"/>
              <a:chOff x="381000" y="0"/>
              <a:chExt cx="8763111" cy="1310300"/>
            </a:xfrm>
          </p:grpSpPr>
          <p:sp>
            <p:nvSpPr>
              <p:cNvPr id="49" name="Google Shape;49;p5"/>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50" name="Google Shape;50;p5"/>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5"/>
            <p:cNvGrpSpPr/>
            <p:nvPr/>
          </p:nvGrpSpPr>
          <p:grpSpPr>
            <a:xfrm>
              <a:off x="381000" y="967217"/>
              <a:ext cx="8763100" cy="343701"/>
              <a:chOff x="381000" y="862358"/>
              <a:chExt cx="8763100" cy="576872"/>
            </a:xfrm>
          </p:grpSpPr>
          <p:sp>
            <p:nvSpPr>
              <p:cNvPr id="53" name="Google Shape;53;p5"/>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54" name="Google Shape;54;p5"/>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5"/>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5"/>
          <p:cNvSpPr txBox="1">
            <a:spLocks noGrp="1"/>
          </p:cNvSpPr>
          <p:nvPr>
            <p:ph type="body" idx="1"/>
          </p:nvPr>
        </p:nvSpPr>
        <p:spPr>
          <a:xfrm>
            <a:off x="614975" y="1705175"/>
            <a:ext cx="67578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9"/>
        <p:cNvGrpSpPr/>
        <p:nvPr/>
      </p:nvGrpSpPr>
      <p:grpSpPr>
        <a:xfrm>
          <a:off x="0" y="0"/>
          <a:ext cx="0" cy="0"/>
          <a:chOff x="0" y="0"/>
          <a:chExt cx="0" cy="0"/>
        </a:xfrm>
      </p:grpSpPr>
      <p:grpSp>
        <p:nvGrpSpPr>
          <p:cNvPr id="60" name="Google Shape;60;p6"/>
          <p:cNvGrpSpPr/>
          <p:nvPr/>
        </p:nvGrpSpPr>
        <p:grpSpPr>
          <a:xfrm>
            <a:off x="0" y="4762400"/>
            <a:ext cx="603997" cy="381100"/>
            <a:chOff x="0" y="4762400"/>
            <a:chExt cx="603997" cy="381100"/>
          </a:xfrm>
        </p:grpSpPr>
        <p:sp>
          <p:nvSpPr>
            <p:cNvPr id="61" name="Google Shape;61;p6"/>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txBox="1">
            <a:spLocks noGrp="1"/>
          </p:cNvSpPr>
          <p:nvPr>
            <p:ph type="title"/>
          </p:nvPr>
        </p:nvSpPr>
        <p:spPr>
          <a:xfrm>
            <a:off x="614975" y="391350"/>
            <a:ext cx="3613200" cy="9195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3000"/>
              <a:buNone/>
              <a:defRPr>
                <a:solidFill>
                  <a:schemeClr val="accent1"/>
                </a:solidFill>
              </a:defRPr>
            </a:lvl1pPr>
            <a:lvl2pPr lvl="1" rtl="0">
              <a:spcBef>
                <a:spcPts val="0"/>
              </a:spcBef>
              <a:spcAft>
                <a:spcPts val="0"/>
              </a:spcAft>
              <a:buClr>
                <a:schemeClr val="accent1"/>
              </a:buClr>
              <a:buSzPts val="3000"/>
              <a:buNone/>
              <a:defRPr>
                <a:solidFill>
                  <a:schemeClr val="accent1"/>
                </a:solidFill>
              </a:defRPr>
            </a:lvl2pPr>
            <a:lvl3pPr lvl="2" rtl="0">
              <a:spcBef>
                <a:spcPts val="0"/>
              </a:spcBef>
              <a:spcAft>
                <a:spcPts val="0"/>
              </a:spcAft>
              <a:buClr>
                <a:schemeClr val="accent1"/>
              </a:buClr>
              <a:buSzPts val="3000"/>
              <a:buNone/>
              <a:defRPr>
                <a:solidFill>
                  <a:schemeClr val="accent1"/>
                </a:solidFill>
              </a:defRPr>
            </a:lvl3pPr>
            <a:lvl4pPr lvl="3" rtl="0">
              <a:spcBef>
                <a:spcPts val="0"/>
              </a:spcBef>
              <a:spcAft>
                <a:spcPts val="0"/>
              </a:spcAft>
              <a:buClr>
                <a:schemeClr val="accent1"/>
              </a:buClr>
              <a:buSzPts val="3000"/>
              <a:buNone/>
              <a:defRPr>
                <a:solidFill>
                  <a:schemeClr val="accent1"/>
                </a:solidFill>
              </a:defRPr>
            </a:lvl4pPr>
            <a:lvl5pPr lvl="4" rtl="0">
              <a:spcBef>
                <a:spcPts val="0"/>
              </a:spcBef>
              <a:spcAft>
                <a:spcPts val="0"/>
              </a:spcAft>
              <a:buClr>
                <a:schemeClr val="accent1"/>
              </a:buClr>
              <a:buSzPts val="3000"/>
              <a:buNone/>
              <a:defRPr>
                <a:solidFill>
                  <a:schemeClr val="accent1"/>
                </a:solidFill>
              </a:defRPr>
            </a:lvl5pPr>
            <a:lvl6pPr lvl="5" rtl="0">
              <a:spcBef>
                <a:spcPts val="0"/>
              </a:spcBef>
              <a:spcAft>
                <a:spcPts val="0"/>
              </a:spcAft>
              <a:buClr>
                <a:schemeClr val="accent1"/>
              </a:buClr>
              <a:buSzPts val="3000"/>
              <a:buNone/>
              <a:defRPr>
                <a:solidFill>
                  <a:schemeClr val="accent1"/>
                </a:solidFill>
              </a:defRPr>
            </a:lvl6pPr>
            <a:lvl7pPr lvl="6" rtl="0">
              <a:spcBef>
                <a:spcPts val="0"/>
              </a:spcBef>
              <a:spcAft>
                <a:spcPts val="0"/>
              </a:spcAft>
              <a:buClr>
                <a:schemeClr val="accent1"/>
              </a:buClr>
              <a:buSzPts val="3000"/>
              <a:buNone/>
              <a:defRPr>
                <a:solidFill>
                  <a:schemeClr val="accent1"/>
                </a:solidFill>
              </a:defRPr>
            </a:lvl7pPr>
            <a:lvl8pPr lvl="7" rtl="0">
              <a:spcBef>
                <a:spcPts val="0"/>
              </a:spcBef>
              <a:spcAft>
                <a:spcPts val="0"/>
              </a:spcAft>
              <a:buClr>
                <a:schemeClr val="accent1"/>
              </a:buClr>
              <a:buSzPts val="3000"/>
              <a:buNone/>
              <a:defRPr>
                <a:solidFill>
                  <a:schemeClr val="accent1"/>
                </a:solidFill>
              </a:defRPr>
            </a:lvl8pPr>
            <a:lvl9pPr lvl="8" rtl="0">
              <a:spcBef>
                <a:spcPts val="0"/>
              </a:spcBef>
              <a:spcAft>
                <a:spcPts val="0"/>
              </a:spcAft>
              <a:buClr>
                <a:schemeClr val="accent1"/>
              </a:buClr>
              <a:buSzPts val="3000"/>
              <a:buNone/>
              <a:defRPr>
                <a:solidFill>
                  <a:schemeClr val="accent1"/>
                </a:solidFill>
              </a:defRPr>
            </a:lvl9pPr>
          </a:lstStyle>
          <a:p>
            <a:endParaRPr/>
          </a:p>
        </p:txBody>
      </p:sp>
      <p:sp>
        <p:nvSpPr>
          <p:cNvPr id="64" name="Google Shape;64;p6"/>
          <p:cNvSpPr txBox="1">
            <a:spLocks noGrp="1"/>
          </p:cNvSpPr>
          <p:nvPr>
            <p:ph type="body" idx="1"/>
          </p:nvPr>
        </p:nvSpPr>
        <p:spPr>
          <a:xfrm>
            <a:off x="614975" y="1476575"/>
            <a:ext cx="36132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5" name="Google Shape;65;p6"/>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6" name="Google Shape;66;p6"/>
          <p:cNvGrpSpPr/>
          <p:nvPr/>
        </p:nvGrpSpPr>
        <p:grpSpPr>
          <a:xfrm rot="10800000">
            <a:off x="4572000" y="-47"/>
            <a:ext cx="4572000" cy="5157522"/>
            <a:chOff x="8" y="-13862"/>
            <a:chExt cx="4572000" cy="5157522"/>
          </a:xfrm>
        </p:grpSpPr>
        <p:sp>
          <p:nvSpPr>
            <p:cNvPr id="67" name="Google Shape;67;p6"/>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366508" y="-13862"/>
              <a:ext cx="267425" cy="5157350"/>
            </a:xfrm>
            <a:custGeom>
              <a:avLst/>
              <a:gdLst/>
              <a:ahLst/>
              <a:cxnLst/>
              <a:rect l="l" t="t" r="r" b="b"/>
              <a:pathLst>
                <a:path w="10697" h="206294" extrusionOk="0">
                  <a:moveTo>
                    <a:pt x="369" y="206294"/>
                  </a:moveTo>
                  <a:lnTo>
                    <a:pt x="10697" y="190844"/>
                  </a:lnTo>
                  <a:lnTo>
                    <a:pt x="10623" y="15934"/>
                  </a:lnTo>
                  <a:lnTo>
                    <a:pt x="0" y="0"/>
                  </a:lnTo>
                  <a:close/>
                </a:path>
              </a:pathLst>
            </a:custGeom>
            <a:solidFill>
              <a:schemeClr val="accent2"/>
            </a:solidFill>
            <a:ln>
              <a:noFill/>
            </a:ln>
          </p:spPr>
        </p:sp>
        <p:sp>
          <p:nvSpPr>
            <p:cNvPr id="69" name="Google Shape;69;p6"/>
            <p:cNvSpPr/>
            <p:nvPr/>
          </p:nvSpPr>
          <p:spPr>
            <a:xfrm rot="10800000">
              <a:off x="633908" y="382913"/>
              <a:ext cx="3938100" cy="43764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9"/>
          <p:cNvGrpSpPr/>
          <p:nvPr/>
        </p:nvGrpSpPr>
        <p:grpSpPr>
          <a:xfrm>
            <a:off x="0" y="4762400"/>
            <a:ext cx="603997" cy="381100"/>
            <a:chOff x="0" y="4762400"/>
            <a:chExt cx="603997" cy="381100"/>
          </a:xfrm>
        </p:grpSpPr>
        <p:sp>
          <p:nvSpPr>
            <p:cNvPr id="107" name="Google Shape;107;p9"/>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9"/>
          <p:cNvGrpSpPr/>
          <p:nvPr/>
        </p:nvGrpSpPr>
        <p:grpSpPr>
          <a:xfrm>
            <a:off x="381000" y="0"/>
            <a:ext cx="8763111" cy="1310918"/>
            <a:chOff x="381000" y="0"/>
            <a:chExt cx="8763111" cy="1310918"/>
          </a:xfrm>
        </p:grpSpPr>
        <p:grpSp>
          <p:nvGrpSpPr>
            <p:cNvPr id="110" name="Google Shape;110;p9"/>
            <p:cNvGrpSpPr/>
            <p:nvPr/>
          </p:nvGrpSpPr>
          <p:grpSpPr>
            <a:xfrm>
              <a:off x="381000" y="0"/>
              <a:ext cx="8763111" cy="1310300"/>
              <a:chOff x="381000" y="0"/>
              <a:chExt cx="8763111" cy="1310300"/>
            </a:xfrm>
          </p:grpSpPr>
          <p:sp>
            <p:nvSpPr>
              <p:cNvPr id="111" name="Google Shape;111;p9"/>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112" name="Google Shape;112;p9"/>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381000" y="967217"/>
              <a:ext cx="8763100" cy="343701"/>
              <a:chOff x="381000" y="862358"/>
              <a:chExt cx="8763100" cy="576872"/>
            </a:xfrm>
          </p:grpSpPr>
          <p:sp>
            <p:nvSpPr>
              <p:cNvPr id="115" name="Google Shape;115;p9"/>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116" name="Google Shape;116;p9"/>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9"/>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9"/>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grpSp>
        <p:nvGrpSpPr>
          <p:cNvPr id="133" name="Google Shape;133;p11"/>
          <p:cNvGrpSpPr/>
          <p:nvPr/>
        </p:nvGrpSpPr>
        <p:grpSpPr>
          <a:xfrm>
            <a:off x="0" y="4762400"/>
            <a:ext cx="603997" cy="381100"/>
            <a:chOff x="0" y="4762400"/>
            <a:chExt cx="603997" cy="381100"/>
          </a:xfrm>
        </p:grpSpPr>
        <p:sp>
          <p:nvSpPr>
            <p:cNvPr id="134" name="Google Shape;134;p11"/>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1"/>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37" name="Google Shape;137;p11"/>
          <p:cNvGrpSpPr/>
          <p:nvPr/>
        </p:nvGrpSpPr>
        <p:grpSpPr>
          <a:xfrm rot="10800000">
            <a:off x="125800" y="4"/>
            <a:ext cx="9018200" cy="468805"/>
            <a:chOff x="8" y="4674804"/>
            <a:chExt cx="9018200" cy="468805"/>
          </a:xfrm>
        </p:grpSpPr>
        <p:sp>
          <p:nvSpPr>
            <p:cNvPr id="138" name="Google Shape;138;p11"/>
            <p:cNvSpPr/>
            <p:nvPr/>
          </p:nvSpPr>
          <p:spPr>
            <a:xfrm rot="10800000">
              <a:off x="8" y="4766509"/>
              <a:ext cx="377100" cy="3771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rot="10800000">
              <a:off x="375687" y="4674804"/>
              <a:ext cx="258249" cy="46868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140" name="Google Shape;140;p11"/>
            <p:cNvSpPr/>
            <p:nvPr/>
          </p:nvSpPr>
          <p:spPr>
            <a:xfrm rot="10800000">
              <a:off x="633808" y="4674838"/>
              <a:ext cx="8384400" cy="3312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ribbon">
  <p:cSld name="BLANK_1">
    <p:spTree>
      <p:nvGrpSpPr>
        <p:cNvPr id="1" name="Shape 141"/>
        <p:cNvGrpSpPr/>
        <p:nvPr/>
      </p:nvGrpSpPr>
      <p:grpSpPr>
        <a:xfrm>
          <a:off x="0" y="0"/>
          <a:ext cx="0" cy="0"/>
          <a:chOff x="0" y="0"/>
          <a:chExt cx="0" cy="0"/>
        </a:xfrm>
      </p:grpSpPr>
      <p:grpSp>
        <p:nvGrpSpPr>
          <p:cNvPr id="142" name="Google Shape;142;p12"/>
          <p:cNvGrpSpPr/>
          <p:nvPr/>
        </p:nvGrpSpPr>
        <p:grpSpPr>
          <a:xfrm>
            <a:off x="0" y="4762400"/>
            <a:ext cx="603997" cy="381100"/>
            <a:chOff x="0" y="4762400"/>
            <a:chExt cx="603997" cy="381100"/>
          </a:xfrm>
        </p:grpSpPr>
        <p:sp>
          <p:nvSpPr>
            <p:cNvPr id="143" name="Google Shape;143;p12"/>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2"/>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6" name="Google Shape;146;p12"/>
          <p:cNvGrpSpPr/>
          <p:nvPr/>
        </p:nvGrpSpPr>
        <p:grpSpPr>
          <a:xfrm rot="10800000">
            <a:off x="0" y="-47"/>
            <a:ext cx="9144000" cy="5157522"/>
            <a:chOff x="8" y="-13862"/>
            <a:chExt cx="9144000" cy="5157522"/>
          </a:xfrm>
        </p:grpSpPr>
        <p:sp>
          <p:nvSpPr>
            <p:cNvPr id="147" name="Google Shape;147;p12"/>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366508" y="-13862"/>
              <a:ext cx="267425" cy="5157350"/>
            </a:xfrm>
            <a:custGeom>
              <a:avLst/>
              <a:gdLst/>
              <a:ahLst/>
              <a:cxnLst/>
              <a:rect l="l" t="t" r="r" b="b"/>
              <a:pathLst>
                <a:path w="10697" h="206294" extrusionOk="0">
                  <a:moveTo>
                    <a:pt x="369" y="206294"/>
                  </a:moveTo>
                  <a:lnTo>
                    <a:pt x="10697" y="190844"/>
                  </a:lnTo>
                  <a:lnTo>
                    <a:pt x="10623" y="15934"/>
                  </a:lnTo>
                  <a:lnTo>
                    <a:pt x="0" y="0"/>
                  </a:lnTo>
                  <a:close/>
                </a:path>
              </a:pathLst>
            </a:custGeom>
            <a:solidFill>
              <a:schemeClr val="accent2"/>
            </a:solidFill>
            <a:ln>
              <a:noFill/>
            </a:ln>
          </p:spPr>
        </p:sp>
        <p:sp>
          <p:nvSpPr>
            <p:cNvPr id="149" name="Google Shape;149;p12"/>
            <p:cNvSpPr/>
            <p:nvPr/>
          </p:nvSpPr>
          <p:spPr>
            <a:xfrm rot="10800000">
              <a:off x="633908" y="382913"/>
              <a:ext cx="8510100" cy="43764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0" y="4762400"/>
            <a:ext cx="381000" cy="386400"/>
          </a:xfrm>
          <a:prstGeom prst="rect">
            <a:avLst/>
          </a:prstGeom>
          <a:noFill/>
          <a:ln>
            <a:noFill/>
          </a:ln>
        </p:spPr>
        <p:txBody>
          <a:bodyPr spcFirstLastPara="1" wrap="square" lIns="0" tIns="0" rIns="0" bIns="0" anchor="ctr" anchorCtr="0">
            <a:noAutofit/>
          </a:bodyPr>
          <a:lstStyle>
            <a:lvl1pPr lvl="0" algn="ctr" rtl="0">
              <a:buNone/>
              <a:defRPr sz="1100">
                <a:solidFill>
                  <a:schemeClr val="dk2"/>
                </a:solidFill>
                <a:latin typeface="Barlow SemiBold"/>
                <a:ea typeface="Barlow SemiBold"/>
                <a:cs typeface="Barlow SemiBold"/>
                <a:sym typeface="Barlow SemiBold"/>
              </a:defRPr>
            </a:lvl1pPr>
            <a:lvl2pPr lvl="1" algn="ctr" rtl="0">
              <a:buNone/>
              <a:defRPr sz="1100">
                <a:solidFill>
                  <a:schemeClr val="dk2"/>
                </a:solidFill>
                <a:latin typeface="Barlow SemiBold"/>
                <a:ea typeface="Barlow SemiBold"/>
                <a:cs typeface="Barlow SemiBold"/>
                <a:sym typeface="Barlow SemiBold"/>
              </a:defRPr>
            </a:lvl2pPr>
            <a:lvl3pPr lvl="2" algn="ctr" rtl="0">
              <a:buNone/>
              <a:defRPr sz="1100">
                <a:solidFill>
                  <a:schemeClr val="dk2"/>
                </a:solidFill>
                <a:latin typeface="Barlow SemiBold"/>
                <a:ea typeface="Barlow SemiBold"/>
                <a:cs typeface="Barlow SemiBold"/>
                <a:sym typeface="Barlow SemiBold"/>
              </a:defRPr>
            </a:lvl3pPr>
            <a:lvl4pPr lvl="3" algn="ctr" rtl="0">
              <a:buNone/>
              <a:defRPr sz="1100">
                <a:solidFill>
                  <a:schemeClr val="dk2"/>
                </a:solidFill>
                <a:latin typeface="Barlow SemiBold"/>
                <a:ea typeface="Barlow SemiBold"/>
                <a:cs typeface="Barlow SemiBold"/>
                <a:sym typeface="Barlow SemiBold"/>
              </a:defRPr>
            </a:lvl4pPr>
            <a:lvl5pPr lvl="4" algn="ctr" rtl="0">
              <a:buNone/>
              <a:defRPr sz="1100">
                <a:solidFill>
                  <a:schemeClr val="dk2"/>
                </a:solidFill>
                <a:latin typeface="Barlow SemiBold"/>
                <a:ea typeface="Barlow SemiBold"/>
                <a:cs typeface="Barlow SemiBold"/>
                <a:sym typeface="Barlow SemiBold"/>
              </a:defRPr>
            </a:lvl5pPr>
            <a:lvl6pPr lvl="5" algn="ctr" rtl="0">
              <a:buNone/>
              <a:defRPr sz="1100">
                <a:solidFill>
                  <a:schemeClr val="dk2"/>
                </a:solidFill>
                <a:latin typeface="Barlow SemiBold"/>
                <a:ea typeface="Barlow SemiBold"/>
                <a:cs typeface="Barlow SemiBold"/>
                <a:sym typeface="Barlow SemiBold"/>
              </a:defRPr>
            </a:lvl6pPr>
            <a:lvl7pPr lvl="6" algn="ctr" rtl="0">
              <a:buNone/>
              <a:defRPr sz="1100">
                <a:solidFill>
                  <a:schemeClr val="dk2"/>
                </a:solidFill>
                <a:latin typeface="Barlow SemiBold"/>
                <a:ea typeface="Barlow SemiBold"/>
                <a:cs typeface="Barlow SemiBold"/>
                <a:sym typeface="Barlow SemiBold"/>
              </a:defRPr>
            </a:lvl7pPr>
            <a:lvl8pPr lvl="7" algn="ctr" rtl="0">
              <a:buNone/>
              <a:defRPr sz="1100">
                <a:solidFill>
                  <a:schemeClr val="dk2"/>
                </a:solidFill>
                <a:latin typeface="Barlow SemiBold"/>
                <a:ea typeface="Barlow SemiBold"/>
                <a:cs typeface="Barlow SemiBold"/>
                <a:sym typeface="Barlow SemiBold"/>
              </a:defRPr>
            </a:lvl8pPr>
            <a:lvl9pPr lvl="8" algn="ctr" rtl="0">
              <a:buNone/>
              <a:defRPr sz="1100">
                <a:solidFill>
                  <a:schemeClr val="dk2"/>
                </a:solidFill>
                <a:latin typeface="Barlow SemiBold"/>
                <a:ea typeface="Barlow SemiBold"/>
                <a:cs typeface="Barlow SemiBold"/>
                <a:sym typeface="Barlow SemiBold"/>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614975" y="391350"/>
            <a:ext cx="6757800" cy="919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9pPr>
          </a:lstStyle>
          <a:p>
            <a:endParaRPr/>
          </a:p>
        </p:txBody>
      </p:sp>
      <p:sp>
        <p:nvSpPr>
          <p:cNvPr id="8" name="Google Shape;8;p1"/>
          <p:cNvSpPr txBox="1">
            <a:spLocks noGrp="1"/>
          </p:cNvSpPr>
          <p:nvPr>
            <p:ph type="body" idx="1"/>
          </p:nvPr>
        </p:nvSpPr>
        <p:spPr>
          <a:xfrm>
            <a:off x="614975" y="1705175"/>
            <a:ext cx="6757800" cy="28266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charlie-napi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hyperlink" Target="https://data.cms.gov/provider-data/dataset/xubh-q36u"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data.cms.gov/provider-data/dataset/9n3s-kdb3" TargetMode="External"/><Relationship Id="rId5" Type="http://schemas.openxmlformats.org/officeDocument/2006/relationships/hyperlink" Target="https://data.cms.gov/provider-data/dataset/ynj2-r877" TargetMode="External"/><Relationship Id="rId4" Type="http://schemas.openxmlformats.org/officeDocument/2006/relationships/hyperlink" Target="https://data.cms.gov/provider-data/dataset/rrqw-56e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3"/>
          <p:cNvGrpSpPr/>
          <p:nvPr/>
        </p:nvGrpSpPr>
        <p:grpSpPr>
          <a:xfrm>
            <a:off x="8013742" y="4015142"/>
            <a:ext cx="600715" cy="600715"/>
            <a:chOff x="8762414" y="2939573"/>
            <a:chExt cx="457200" cy="457200"/>
          </a:xfrm>
        </p:grpSpPr>
        <p:sp>
          <p:nvSpPr>
            <p:cNvPr id="155" name="Google Shape;155;p13"/>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3"/>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3"/>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8" name="Google Shape;158;p13"/>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Hospital Costs vs. Quality of Care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Defining “Cost” of Care</a:t>
            </a:r>
            <a:endParaRPr dirty="0"/>
          </a:p>
        </p:txBody>
      </p:sp>
      <p:sp>
        <p:nvSpPr>
          <p:cNvPr id="202" name="Google Shape;202;p18"/>
          <p:cNvSpPr txBox="1">
            <a:spLocks noGrp="1"/>
          </p:cNvSpPr>
          <p:nvPr>
            <p:ph type="body" idx="1"/>
          </p:nvPr>
        </p:nvSpPr>
        <p:spPr>
          <a:xfrm>
            <a:off x="614975" y="1310850"/>
            <a:ext cx="6880978" cy="3669061"/>
          </a:xfrm>
          <a:prstGeom prst="rect">
            <a:avLst/>
          </a:prstGeom>
        </p:spPr>
        <p:txBody>
          <a:bodyPr spcFirstLastPara="1" wrap="square" lIns="0" tIns="0" rIns="0" bIns="0" anchor="t" anchorCtr="0">
            <a:noAutofit/>
          </a:bodyPr>
          <a:lstStyle/>
          <a:p>
            <a:pPr lvl="0"/>
            <a:r>
              <a:rPr lang="en" dirty="0"/>
              <a:t>CMS contains data for average costs per patient for each hospital.</a:t>
            </a:r>
          </a:p>
          <a:p>
            <a:pPr marL="76200" lvl="0" indent="0">
              <a:buNone/>
            </a:pPr>
            <a:endParaRPr lang="en" dirty="0"/>
          </a:p>
          <a:p>
            <a:pPr lvl="0"/>
            <a:r>
              <a:rPr lang="en" dirty="0"/>
              <a:t>Costs for 4 different types of procedures are detailed in the dataset : Heart Attack, Heart Failure, Hip/Knee Replacement, and Pneumonia.</a:t>
            </a:r>
          </a:p>
          <a:p>
            <a:pPr marL="76200" lvl="0" indent="0">
              <a:buNone/>
            </a:pPr>
            <a:endParaRPr lang="en" dirty="0"/>
          </a:p>
          <a:p>
            <a:r>
              <a:rPr lang="en" dirty="0"/>
              <a:t>Average costs are associated with with entire </a:t>
            </a:r>
            <a:r>
              <a:rPr lang="en" b="1" dirty="0">
                <a:solidFill>
                  <a:srgbClr val="0070C0"/>
                </a:solidFill>
              </a:rPr>
              <a:t>episode of care</a:t>
            </a:r>
            <a:r>
              <a:rPr lang="en" dirty="0"/>
              <a:t>, not just the procedure itself.</a:t>
            </a:r>
          </a:p>
          <a:p>
            <a:pPr lvl="0"/>
            <a:endParaRPr lang="en" dirty="0"/>
          </a:p>
          <a:p>
            <a:pPr marL="76200" lvl="0" indent="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53440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9"/>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How Does Medicare Define an </a:t>
            </a:r>
            <a:r>
              <a:rPr lang="en" u="sng" dirty="0"/>
              <a:t>Episode</a:t>
            </a:r>
            <a:r>
              <a:rPr lang="en" dirty="0"/>
              <a:t> of Care?</a:t>
            </a:r>
            <a:endParaRPr dirty="0"/>
          </a:p>
        </p:txBody>
      </p:sp>
      <p:sp>
        <p:nvSpPr>
          <p:cNvPr id="536" name="Google Shape;536;p39"/>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39" name="Google Shape;539;p39"/>
          <p:cNvSpPr/>
          <p:nvPr/>
        </p:nvSpPr>
        <p:spPr>
          <a:xfrm>
            <a:off x="3556552" y="2755950"/>
            <a:ext cx="5034558"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Barlow"/>
                <a:ea typeface="Barlow"/>
                <a:cs typeface="Barlow"/>
                <a:sym typeface="Barlow"/>
              </a:rPr>
              <a:t>Post-Hospitalization: 30 Days (90 Days for Hip/Knee Replacement) </a:t>
            </a:r>
            <a:endParaRPr sz="1000" dirty="0">
              <a:solidFill>
                <a:schemeClr val="lt1"/>
              </a:solidFill>
              <a:latin typeface="Barlow"/>
              <a:ea typeface="Barlow"/>
              <a:cs typeface="Barlow"/>
              <a:sym typeface="Barlow"/>
            </a:endParaRPr>
          </a:p>
        </p:txBody>
      </p:sp>
      <p:sp>
        <p:nvSpPr>
          <p:cNvPr id="548" name="Google Shape;548;p39"/>
          <p:cNvSpPr/>
          <p:nvPr/>
        </p:nvSpPr>
        <p:spPr>
          <a:xfrm>
            <a:off x="1067831" y="2755950"/>
            <a:ext cx="2624932"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Barlow"/>
                <a:ea typeface="Barlow"/>
                <a:cs typeface="Barlow"/>
                <a:sym typeface="Barlow"/>
              </a:rPr>
              <a:t>Hospitalization/Inpatient Stay</a:t>
            </a:r>
            <a:endParaRPr sz="1000" dirty="0">
              <a:solidFill>
                <a:schemeClr val="lt1"/>
              </a:solidFill>
              <a:latin typeface="Barlow"/>
              <a:ea typeface="Barlow"/>
              <a:cs typeface="Barlow"/>
              <a:sym typeface="Barlow"/>
            </a:endParaRPr>
          </a:p>
        </p:txBody>
      </p:sp>
      <p:sp>
        <p:nvSpPr>
          <p:cNvPr id="549" name="Google Shape;549;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50" name="Google Shape;550;p39"/>
          <p:cNvCxnSpPr/>
          <p:nvPr/>
        </p:nvCxnSpPr>
        <p:spPr>
          <a:xfrm rot="10800000">
            <a:off x="1081842" y="2257350"/>
            <a:ext cx="0" cy="498600"/>
          </a:xfrm>
          <a:prstGeom prst="straightConnector1">
            <a:avLst/>
          </a:prstGeom>
          <a:noFill/>
          <a:ln w="9525" cap="flat" cmpd="sng">
            <a:solidFill>
              <a:schemeClr val="accent6"/>
            </a:solidFill>
            <a:prstDash val="solid"/>
            <a:round/>
            <a:headEnd type="oval" w="med" len="med"/>
            <a:tailEnd type="oval" w="med" len="med"/>
          </a:ln>
        </p:spPr>
      </p:cxnSp>
      <p:sp>
        <p:nvSpPr>
          <p:cNvPr id="551" name="Google Shape;551;p39"/>
          <p:cNvSpPr txBox="1"/>
          <p:nvPr/>
        </p:nvSpPr>
        <p:spPr>
          <a:xfrm>
            <a:off x="840657" y="1679869"/>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Barlow"/>
                <a:ea typeface="Barlow"/>
                <a:cs typeface="Barlow"/>
                <a:sym typeface="Barlow"/>
              </a:rPr>
              <a:t>Admission</a:t>
            </a:r>
            <a:endParaRPr sz="900" dirty="0">
              <a:solidFill>
                <a:schemeClr val="dk2"/>
              </a:solidFill>
              <a:latin typeface="Barlow"/>
              <a:ea typeface="Barlow"/>
              <a:cs typeface="Barlow"/>
              <a:sym typeface="Barlow"/>
            </a:endParaRPr>
          </a:p>
        </p:txBody>
      </p:sp>
      <p:cxnSp>
        <p:nvCxnSpPr>
          <p:cNvPr id="554" name="Google Shape;554;p39"/>
          <p:cNvCxnSpPr/>
          <p:nvPr/>
        </p:nvCxnSpPr>
        <p:spPr>
          <a:xfrm rot="10800000">
            <a:off x="3531015" y="2281931"/>
            <a:ext cx="0" cy="498600"/>
          </a:xfrm>
          <a:prstGeom prst="straightConnector1">
            <a:avLst/>
          </a:prstGeom>
          <a:noFill/>
          <a:ln w="9525" cap="flat" cmpd="sng">
            <a:solidFill>
              <a:schemeClr val="accent6"/>
            </a:solidFill>
            <a:prstDash val="solid"/>
            <a:round/>
            <a:headEnd type="oval" w="med" len="med"/>
            <a:tailEnd type="oval" w="med" len="med"/>
          </a:ln>
        </p:spPr>
      </p:cxnSp>
      <p:sp>
        <p:nvSpPr>
          <p:cNvPr id="555" name="Google Shape;555;p39"/>
          <p:cNvSpPr txBox="1"/>
          <p:nvPr/>
        </p:nvSpPr>
        <p:spPr>
          <a:xfrm>
            <a:off x="3280906" y="1694356"/>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Barlow"/>
                <a:ea typeface="Barlow"/>
                <a:cs typeface="Barlow"/>
                <a:sym typeface="Barlow"/>
              </a:rPr>
              <a:t>Discharge</a:t>
            </a:r>
            <a:endParaRPr sz="900" dirty="0">
              <a:solidFill>
                <a:schemeClr val="dk2"/>
              </a:solidFill>
              <a:latin typeface="Barlow"/>
              <a:ea typeface="Barlow"/>
              <a:cs typeface="Barlow"/>
              <a:sym typeface="Barlow"/>
            </a:endParaRPr>
          </a:p>
        </p:txBody>
      </p:sp>
      <p:cxnSp>
        <p:nvCxnSpPr>
          <p:cNvPr id="558" name="Google Shape;558;p39"/>
          <p:cNvCxnSpPr/>
          <p:nvPr/>
        </p:nvCxnSpPr>
        <p:spPr>
          <a:xfrm rot="10800000">
            <a:off x="6736660" y="2281932"/>
            <a:ext cx="0" cy="498600"/>
          </a:xfrm>
          <a:prstGeom prst="straightConnector1">
            <a:avLst/>
          </a:prstGeom>
          <a:noFill/>
          <a:ln w="9525" cap="flat" cmpd="sng">
            <a:solidFill>
              <a:schemeClr val="accent6"/>
            </a:solidFill>
            <a:prstDash val="solid"/>
            <a:round/>
            <a:headEnd type="oval" w="med" len="med"/>
            <a:tailEnd type="oval" w="med" len="med"/>
          </a:ln>
        </p:spPr>
      </p:cxnSp>
      <p:sp>
        <p:nvSpPr>
          <p:cNvPr id="559" name="Google Shape;559;p39"/>
          <p:cNvSpPr txBox="1"/>
          <p:nvPr/>
        </p:nvSpPr>
        <p:spPr>
          <a:xfrm>
            <a:off x="6322248" y="1701355"/>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Barlow"/>
                <a:ea typeface="Barlow"/>
                <a:cs typeface="Barlow"/>
                <a:sym typeface="Barlow"/>
              </a:rPr>
              <a:t>Can include costs for follow-up care, readmissions, etc.</a:t>
            </a:r>
            <a:endParaRPr sz="900" dirty="0">
              <a:solidFill>
                <a:schemeClr val="dk2"/>
              </a:solidFill>
              <a:latin typeface="Barlow"/>
              <a:ea typeface="Barlow"/>
              <a:cs typeface="Barlow"/>
              <a:sym typeface="Barlow"/>
            </a:endParaRPr>
          </a:p>
        </p:txBody>
      </p:sp>
      <p:cxnSp>
        <p:nvCxnSpPr>
          <p:cNvPr id="562" name="Google Shape;562;p39"/>
          <p:cNvCxnSpPr/>
          <p:nvPr/>
        </p:nvCxnSpPr>
        <p:spPr>
          <a:xfrm rot="10800000">
            <a:off x="2269027" y="3124969"/>
            <a:ext cx="0" cy="498600"/>
          </a:xfrm>
          <a:prstGeom prst="straightConnector1">
            <a:avLst/>
          </a:prstGeom>
          <a:noFill/>
          <a:ln w="9525" cap="flat" cmpd="sng">
            <a:solidFill>
              <a:schemeClr val="accent6"/>
            </a:solidFill>
            <a:prstDash val="solid"/>
            <a:round/>
            <a:headEnd type="oval" w="med" len="med"/>
            <a:tailEnd type="oval" w="med" len="med"/>
          </a:ln>
        </p:spPr>
      </p:cxnSp>
      <p:sp>
        <p:nvSpPr>
          <p:cNvPr id="563" name="Google Shape;563;p39"/>
          <p:cNvSpPr txBox="1"/>
          <p:nvPr/>
        </p:nvSpPr>
        <p:spPr>
          <a:xfrm>
            <a:off x="1755547" y="3659138"/>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Barlow"/>
                <a:ea typeface="Barlow"/>
                <a:cs typeface="Barlow"/>
                <a:sym typeface="Barlow"/>
              </a:rPr>
              <a:t>Major procedure(s) or surgeries performed</a:t>
            </a:r>
            <a:endParaRPr sz="900" dirty="0">
              <a:solidFill>
                <a:schemeClr val="dk2"/>
              </a:solidFill>
              <a:latin typeface="Barlow"/>
              <a:ea typeface="Barlow"/>
              <a:cs typeface="Barlow"/>
              <a:sym typeface="Barlow"/>
            </a:endParaRPr>
          </a:p>
        </p:txBody>
      </p:sp>
      <p:cxnSp>
        <p:nvCxnSpPr>
          <p:cNvPr id="566" name="Google Shape;566;p39"/>
          <p:cNvCxnSpPr/>
          <p:nvPr/>
        </p:nvCxnSpPr>
        <p:spPr>
          <a:xfrm rot="10800000">
            <a:off x="6736660" y="3160538"/>
            <a:ext cx="0" cy="498600"/>
          </a:xfrm>
          <a:prstGeom prst="straightConnector1">
            <a:avLst/>
          </a:prstGeom>
          <a:noFill/>
          <a:ln w="9525" cap="flat" cmpd="sng">
            <a:solidFill>
              <a:schemeClr val="accent6"/>
            </a:solidFill>
            <a:prstDash val="solid"/>
            <a:round/>
            <a:headEnd type="oval" w="med" len="med"/>
            <a:tailEnd type="oval" w="med" len="med"/>
          </a:ln>
        </p:spPr>
      </p:cxnSp>
      <p:sp>
        <p:nvSpPr>
          <p:cNvPr id="567" name="Google Shape;567;p39"/>
          <p:cNvSpPr txBox="1"/>
          <p:nvPr/>
        </p:nvSpPr>
        <p:spPr>
          <a:xfrm>
            <a:off x="6108154" y="3684778"/>
            <a:ext cx="1463594" cy="5077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Barlow"/>
                <a:ea typeface="Barlow"/>
                <a:cs typeface="Barlow"/>
                <a:sym typeface="Barlow"/>
              </a:rPr>
              <a:t>Includes payments from multiple settings, such as Inpatient, Outpatient, Home Health, Hospice, etc.</a:t>
            </a:r>
            <a:endParaRPr sz="900" dirty="0">
              <a:solidFill>
                <a:schemeClr val="dk2"/>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title"/>
          </p:nvPr>
        </p:nvSpPr>
        <p:spPr>
          <a:xfrm>
            <a:off x="614975" y="360069"/>
            <a:ext cx="3613200" cy="85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Defining “Quality” of Care</a:t>
            </a:r>
            <a:endParaRPr dirty="0"/>
          </a:p>
        </p:txBody>
      </p:sp>
      <p:sp>
        <p:nvSpPr>
          <p:cNvPr id="257" name="Google Shape;257;p22"/>
          <p:cNvSpPr txBox="1">
            <a:spLocks noGrp="1"/>
          </p:cNvSpPr>
          <p:nvPr>
            <p:ph type="body" idx="1"/>
          </p:nvPr>
        </p:nvSpPr>
        <p:spPr>
          <a:xfrm>
            <a:off x="469644" y="1210569"/>
            <a:ext cx="3903862" cy="3551831"/>
          </a:xfrm>
          <a:prstGeom prst="rect">
            <a:avLst/>
          </a:prstGeom>
        </p:spPr>
        <p:txBody>
          <a:bodyPr spcFirstLastPara="1" wrap="square" lIns="0" tIns="0" rIns="0" bIns="0" anchor="t" anchorCtr="0">
            <a:noAutofit/>
          </a:bodyPr>
          <a:lstStyle/>
          <a:p>
            <a:pPr marL="342900" indent="-342900"/>
            <a:r>
              <a:rPr lang="en" sz="2000" dirty="0"/>
              <a:t>Several outcome measures are often used to assess overall quality of care for hospitals (see table).</a:t>
            </a:r>
          </a:p>
          <a:p>
            <a:pPr marL="342900" indent="-342900"/>
            <a:r>
              <a:rPr lang="en" sz="2000" dirty="0"/>
              <a:t>The metrics in this table are used to determine overall 1-5 quality star ratings, which are </a:t>
            </a:r>
            <a:r>
              <a:rPr lang="en" sz="2000" b="1" dirty="0"/>
              <a:t>not</a:t>
            </a:r>
            <a:r>
              <a:rPr lang="en" sz="2000" dirty="0"/>
              <a:t> detailed by procedure.</a:t>
            </a:r>
          </a:p>
          <a:p>
            <a:pPr marL="342900" indent="-342900"/>
            <a:r>
              <a:rPr lang="en" sz="2000" dirty="0"/>
              <a:t>In order to compare with costs by procedure, CMS utilizes </a:t>
            </a:r>
            <a:r>
              <a:rPr lang="en" sz="2000" b="1" dirty="0"/>
              <a:t>mortality/ complication rates</a:t>
            </a:r>
            <a:r>
              <a:rPr lang="en" sz="2000" dirty="0"/>
              <a:t>.</a:t>
            </a:r>
            <a:endParaRPr sz="2000" b="1" dirty="0"/>
          </a:p>
        </p:txBody>
      </p:sp>
      <p:sp>
        <p:nvSpPr>
          <p:cNvPr id="258" name="Google Shape;258;p22"/>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4" name="Table 3">
            <a:extLst>
              <a:ext uri="{FF2B5EF4-FFF2-40B4-BE49-F238E27FC236}">
                <a16:creationId xmlns:a16="http://schemas.microsoft.com/office/drawing/2014/main" id="{799FD66E-7D84-1543-8262-4A6AF9B7FC39}"/>
              </a:ext>
            </a:extLst>
          </p:cNvPr>
          <p:cNvGraphicFramePr>
            <a:graphicFrameLocks noGrp="1"/>
          </p:cNvGraphicFramePr>
          <p:nvPr>
            <p:extLst>
              <p:ext uri="{D42A27DB-BD31-4B8C-83A1-F6EECF244321}">
                <p14:modId xmlns:p14="http://schemas.microsoft.com/office/powerpoint/2010/main" val="3023678943"/>
              </p:ext>
            </p:extLst>
          </p:nvPr>
        </p:nvGraphicFramePr>
        <p:xfrm>
          <a:off x="4861347" y="1011276"/>
          <a:ext cx="3324446" cy="3047628"/>
        </p:xfrm>
        <a:graphic>
          <a:graphicData uri="http://schemas.openxmlformats.org/drawingml/2006/table">
            <a:tbl>
              <a:tblPr firstRow="1" bandRow="1">
                <a:tableStyleId>{9AEA8867-561A-43F1-AA35-FFD2E45D988E}</a:tableStyleId>
              </a:tblPr>
              <a:tblGrid>
                <a:gridCol w="1662223">
                  <a:extLst>
                    <a:ext uri="{9D8B030D-6E8A-4147-A177-3AD203B41FA5}">
                      <a16:colId xmlns:a16="http://schemas.microsoft.com/office/drawing/2014/main" val="1693546545"/>
                    </a:ext>
                  </a:extLst>
                </a:gridCol>
                <a:gridCol w="1662223">
                  <a:extLst>
                    <a:ext uri="{9D8B030D-6E8A-4147-A177-3AD203B41FA5}">
                      <a16:colId xmlns:a16="http://schemas.microsoft.com/office/drawing/2014/main" val="2617308311"/>
                    </a:ext>
                  </a:extLst>
                </a:gridCol>
              </a:tblGrid>
              <a:tr h="487494">
                <a:tc>
                  <a:txBody>
                    <a:bodyPr/>
                    <a:lstStyle/>
                    <a:p>
                      <a:r>
                        <a:rPr lang="en-US" b="1" dirty="0">
                          <a:solidFill>
                            <a:schemeClr val="bg1"/>
                          </a:solidFill>
                        </a:rPr>
                        <a:t>Measure Group</a:t>
                      </a:r>
                    </a:p>
                  </a:txBody>
                  <a:tcPr anchor="ctr">
                    <a:solidFill>
                      <a:schemeClr val="tx1">
                        <a:lumMod val="25000"/>
                        <a:lumOff val="75000"/>
                      </a:schemeClr>
                    </a:solidFill>
                  </a:tcPr>
                </a:tc>
                <a:tc>
                  <a:txBody>
                    <a:bodyPr/>
                    <a:lstStyle/>
                    <a:p>
                      <a:pPr algn="ctr"/>
                      <a:r>
                        <a:rPr lang="en-US" b="1" dirty="0">
                          <a:solidFill>
                            <a:schemeClr val="bg1"/>
                          </a:solidFill>
                        </a:rPr>
                        <a:t>Weight Used in Star Calculation</a:t>
                      </a:r>
                    </a:p>
                  </a:txBody>
                  <a:tcPr anchor="ctr">
                    <a:solidFill>
                      <a:schemeClr val="tx1">
                        <a:lumMod val="25000"/>
                        <a:lumOff val="75000"/>
                      </a:schemeClr>
                    </a:solidFill>
                  </a:tcPr>
                </a:tc>
                <a:extLst>
                  <a:ext uri="{0D108BD9-81ED-4DB2-BD59-A6C34878D82A}">
                    <a16:rowId xmlns:a16="http://schemas.microsoft.com/office/drawing/2014/main" val="3817435843"/>
                  </a:ext>
                </a:extLst>
              </a:tr>
              <a:tr h="487494">
                <a:tc>
                  <a:txBody>
                    <a:bodyPr/>
                    <a:lstStyle/>
                    <a:p>
                      <a:r>
                        <a:rPr lang="en-US" dirty="0">
                          <a:solidFill>
                            <a:schemeClr val="tx1"/>
                          </a:solidFill>
                        </a:rPr>
                        <a:t>Mortality/ Complication</a:t>
                      </a:r>
                    </a:p>
                  </a:txBody>
                  <a:tcPr anchor="ctr">
                    <a:solidFill>
                      <a:schemeClr val="bg1"/>
                    </a:solidFill>
                  </a:tcPr>
                </a:tc>
                <a:tc>
                  <a:txBody>
                    <a:bodyPr/>
                    <a:lstStyle/>
                    <a:p>
                      <a:pPr algn="ctr"/>
                      <a:r>
                        <a:rPr lang="en-US" dirty="0"/>
                        <a:t>22%</a:t>
                      </a:r>
                    </a:p>
                  </a:txBody>
                  <a:tcPr anchor="ctr">
                    <a:solidFill>
                      <a:schemeClr val="bg1"/>
                    </a:solidFill>
                  </a:tcPr>
                </a:tc>
                <a:extLst>
                  <a:ext uri="{0D108BD9-81ED-4DB2-BD59-A6C34878D82A}">
                    <a16:rowId xmlns:a16="http://schemas.microsoft.com/office/drawing/2014/main" val="1273460077"/>
                  </a:ext>
                </a:extLst>
              </a:tr>
              <a:tr h="487494">
                <a:tc>
                  <a:txBody>
                    <a:bodyPr/>
                    <a:lstStyle/>
                    <a:p>
                      <a:r>
                        <a:rPr lang="en-US" dirty="0"/>
                        <a:t>Safety</a:t>
                      </a:r>
                    </a:p>
                  </a:txBody>
                  <a:tcPr anchor="ctr">
                    <a:solidFill>
                      <a:schemeClr val="bg1"/>
                    </a:solidFill>
                  </a:tcPr>
                </a:tc>
                <a:tc>
                  <a:txBody>
                    <a:bodyPr/>
                    <a:lstStyle/>
                    <a:p>
                      <a:pPr algn="ctr"/>
                      <a:r>
                        <a:rPr lang="en-US" dirty="0"/>
                        <a:t>22%</a:t>
                      </a:r>
                    </a:p>
                  </a:txBody>
                  <a:tcPr anchor="ctr">
                    <a:solidFill>
                      <a:schemeClr val="bg1"/>
                    </a:solidFill>
                  </a:tcPr>
                </a:tc>
                <a:extLst>
                  <a:ext uri="{0D108BD9-81ED-4DB2-BD59-A6C34878D82A}">
                    <a16:rowId xmlns:a16="http://schemas.microsoft.com/office/drawing/2014/main" val="3498542392"/>
                  </a:ext>
                </a:extLst>
              </a:tr>
              <a:tr h="487494">
                <a:tc>
                  <a:txBody>
                    <a:bodyPr/>
                    <a:lstStyle/>
                    <a:p>
                      <a:r>
                        <a:rPr lang="en-US" dirty="0"/>
                        <a:t>Readmission</a:t>
                      </a:r>
                    </a:p>
                  </a:txBody>
                  <a:tcPr anchor="ctr">
                    <a:solidFill>
                      <a:schemeClr val="bg1"/>
                    </a:solidFill>
                  </a:tcPr>
                </a:tc>
                <a:tc>
                  <a:txBody>
                    <a:bodyPr/>
                    <a:lstStyle/>
                    <a:p>
                      <a:pPr algn="ctr"/>
                      <a:r>
                        <a:rPr lang="en-US" dirty="0"/>
                        <a:t>22%</a:t>
                      </a:r>
                    </a:p>
                  </a:txBody>
                  <a:tcPr anchor="ctr">
                    <a:solidFill>
                      <a:schemeClr val="bg1"/>
                    </a:solidFill>
                  </a:tcPr>
                </a:tc>
                <a:extLst>
                  <a:ext uri="{0D108BD9-81ED-4DB2-BD59-A6C34878D82A}">
                    <a16:rowId xmlns:a16="http://schemas.microsoft.com/office/drawing/2014/main" val="805616082"/>
                  </a:ext>
                </a:extLst>
              </a:tr>
              <a:tr h="487494">
                <a:tc>
                  <a:txBody>
                    <a:bodyPr/>
                    <a:lstStyle/>
                    <a:p>
                      <a:r>
                        <a:rPr lang="en-US" dirty="0"/>
                        <a:t>Patient Experience</a:t>
                      </a:r>
                    </a:p>
                  </a:txBody>
                  <a:tcPr anchor="ctr">
                    <a:solidFill>
                      <a:schemeClr val="bg1"/>
                    </a:solidFill>
                  </a:tcPr>
                </a:tc>
                <a:tc>
                  <a:txBody>
                    <a:bodyPr/>
                    <a:lstStyle/>
                    <a:p>
                      <a:pPr algn="ctr"/>
                      <a:r>
                        <a:rPr lang="en-US" dirty="0"/>
                        <a:t>22%</a:t>
                      </a:r>
                    </a:p>
                  </a:txBody>
                  <a:tcPr anchor="ctr">
                    <a:solidFill>
                      <a:schemeClr val="bg1"/>
                    </a:solidFill>
                  </a:tcPr>
                </a:tc>
                <a:extLst>
                  <a:ext uri="{0D108BD9-81ED-4DB2-BD59-A6C34878D82A}">
                    <a16:rowId xmlns:a16="http://schemas.microsoft.com/office/drawing/2014/main" val="827074143"/>
                  </a:ext>
                </a:extLst>
              </a:tr>
              <a:tr h="487494">
                <a:tc>
                  <a:txBody>
                    <a:bodyPr/>
                    <a:lstStyle/>
                    <a:p>
                      <a:r>
                        <a:rPr lang="en-US" dirty="0"/>
                        <a:t>Timely &amp; Effective Care</a:t>
                      </a:r>
                    </a:p>
                  </a:txBody>
                  <a:tcPr anchor="ctr">
                    <a:solidFill>
                      <a:schemeClr val="bg1"/>
                    </a:solidFill>
                  </a:tcPr>
                </a:tc>
                <a:tc>
                  <a:txBody>
                    <a:bodyPr/>
                    <a:lstStyle/>
                    <a:p>
                      <a:pPr algn="ctr"/>
                      <a:r>
                        <a:rPr lang="en-US" dirty="0"/>
                        <a:t>12%</a:t>
                      </a:r>
                    </a:p>
                  </a:txBody>
                  <a:tcPr anchor="ctr">
                    <a:solidFill>
                      <a:schemeClr val="bg1"/>
                    </a:solidFill>
                  </a:tcPr>
                </a:tc>
                <a:extLst>
                  <a:ext uri="{0D108BD9-81ED-4DB2-BD59-A6C34878D82A}">
                    <a16:rowId xmlns:a16="http://schemas.microsoft.com/office/drawing/2014/main" val="1574440283"/>
                  </a:ext>
                </a:extLst>
              </a:tr>
            </a:tbl>
          </a:graphicData>
        </a:graphic>
      </p:graphicFrame>
      <p:sp>
        <p:nvSpPr>
          <p:cNvPr id="6" name="Rectangle 5">
            <a:extLst>
              <a:ext uri="{FF2B5EF4-FFF2-40B4-BE49-F238E27FC236}">
                <a16:creationId xmlns:a16="http://schemas.microsoft.com/office/drawing/2014/main" id="{89E394FE-02D0-FA4E-8C9E-67EA5EF73FA4}"/>
              </a:ext>
            </a:extLst>
          </p:cNvPr>
          <p:cNvSpPr/>
          <p:nvPr/>
        </p:nvSpPr>
        <p:spPr>
          <a:xfrm>
            <a:off x="4861347" y="1520456"/>
            <a:ext cx="3324446" cy="531628"/>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49158" y="1760471"/>
            <a:ext cx="4890405" cy="1561179"/>
          </a:xfrm>
          <a:prstGeom prst="rect">
            <a:avLst/>
          </a:prstGeom>
        </p:spPr>
        <p:txBody>
          <a:bodyPr spcFirstLastPara="1" wrap="square" lIns="0" tIns="0" rIns="0" bIns="0" anchor="b" anchorCtr="0">
            <a:noAutofit/>
          </a:bodyPr>
          <a:lstStyle/>
          <a:p>
            <a:pPr algn="ctr">
              <a:lnSpc>
                <a:spcPct val="140016"/>
              </a:lnSpc>
            </a:pPr>
            <a:r>
              <a:rPr lang="en-US" dirty="0"/>
              <a:t>Dashboards: Analysis &amp; Insights</a:t>
            </a:r>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lt1"/>
                </a:solidFill>
                <a:latin typeface="Barlow SemiBold"/>
                <a:ea typeface="Barlow SemiBold"/>
                <a:cs typeface="Barlow SemiBold"/>
                <a:sym typeface="Barlow SemiBold"/>
              </a:rPr>
              <a:t>03</a:t>
            </a:r>
            <a:endParaRPr sz="9600" dirty="0">
              <a:solidFill>
                <a:schemeClr val="lt1"/>
              </a:solidFill>
              <a:latin typeface="Barlow SemiBold"/>
              <a:ea typeface="Barlow SemiBold"/>
              <a:cs typeface="Barlow SemiBold"/>
              <a:sym typeface="Barlow SemiBold"/>
            </a:endParaRPr>
          </a:p>
        </p:txBody>
      </p:sp>
    </p:spTree>
    <p:extLst>
      <p:ext uri="{BB962C8B-B14F-4D97-AF65-F5344CB8AC3E}">
        <p14:creationId xmlns:p14="http://schemas.microsoft.com/office/powerpoint/2010/main" val="330182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7" name="Google Shape;357;p2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5" name="Rectangle 24">
            <a:extLst>
              <a:ext uri="{FF2B5EF4-FFF2-40B4-BE49-F238E27FC236}">
                <a16:creationId xmlns:a16="http://schemas.microsoft.com/office/drawing/2014/main" id="{0FADFF26-D2AB-9942-9D8F-7D7E2BEECB25}"/>
              </a:ext>
            </a:extLst>
          </p:cNvPr>
          <p:cNvSpPr/>
          <p:nvPr/>
        </p:nvSpPr>
        <p:spPr>
          <a:xfrm>
            <a:off x="4123034" y="1020727"/>
            <a:ext cx="964284" cy="3518880"/>
          </a:xfrm>
          <a:prstGeom prst="rect">
            <a:avLst/>
          </a:prstGeom>
          <a:gradFill flip="none" rotWithShape="1">
            <a:gsLst>
              <a:gs pos="100000">
                <a:srgbClr val="FF0000">
                  <a:lumMod val="82000"/>
                </a:srgbClr>
              </a:gs>
              <a:gs pos="50000">
                <a:srgbClr val="FFFF00"/>
              </a:gs>
              <a:gs pos="0">
                <a:srgbClr val="00B050">
                  <a:lumMod val="69000"/>
                </a:srgb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21C3770C-9945-854C-A4B8-5F434A79A2A5}"/>
              </a:ext>
            </a:extLst>
          </p:cNvPr>
          <p:cNvCxnSpPr>
            <a:cxnSpLocks/>
          </p:cNvCxnSpPr>
          <p:nvPr/>
        </p:nvCxnSpPr>
        <p:spPr>
          <a:xfrm>
            <a:off x="3864573" y="1020727"/>
            <a:ext cx="0" cy="35188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F8056AB-B94E-4E44-AA8D-3B1FCC85374D}"/>
              </a:ext>
            </a:extLst>
          </p:cNvPr>
          <p:cNvCxnSpPr/>
          <p:nvPr/>
        </p:nvCxnSpPr>
        <p:spPr>
          <a:xfrm>
            <a:off x="3742298" y="1020727"/>
            <a:ext cx="244549"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155BA8-95B9-4B4F-8ED4-C0C2D39B113A}"/>
              </a:ext>
            </a:extLst>
          </p:cNvPr>
          <p:cNvCxnSpPr>
            <a:cxnSpLocks/>
          </p:cNvCxnSpPr>
          <p:nvPr/>
        </p:nvCxnSpPr>
        <p:spPr>
          <a:xfrm>
            <a:off x="3742298" y="2204485"/>
            <a:ext cx="1522796" cy="0"/>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A452A6A-2237-044F-B9D6-A4C0150BC576}"/>
              </a:ext>
            </a:extLst>
          </p:cNvPr>
          <p:cNvCxnSpPr>
            <a:cxnSpLocks/>
          </p:cNvCxnSpPr>
          <p:nvPr/>
        </p:nvCxnSpPr>
        <p:spPr>
          <a:xfrm>
            <a:off x="3742298" y="3366979"/>
            <a:ext cx="1522796" cy="0"/>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7E39F4-F0E3-824F-98FB-3C626C62A82E}"/>
              </a:ext>
            </a:extLst>
          </p:cNvPr>
          <p:cNvCxnSpPr/>
          <p:nvPr/>
        </p:nvCxnSpPr>
        <p:spPr>
          <a:xfrm>
            <a:off x="3742298" y="4539607"/>
            <a:ext cx="244549"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777CF1-9FDE-934C-8764-51574C1EBCBE}"/>
              </a:ext>
            </a:extLst>
          </p:cNvPr>
          <p:cNvSpPr txBox="1"/>
          <p:nvPr/>
        </p:nvSpPr>
        <p:spPr>
          <a:xfrm>
            <a:off x="1840609" y="1286125"/>
            <a:ext cx="1859519" cy="523220"/>
          </a:xfrm>
          <a:prstGeom prst="rect">
            <a:avLst/>
          </a:prstGeom>
          <a:noFill/>
        </p:spPr>
        <p:txBody>
          <a:bodyPr wrap="square" rtlCol="0">
            <a:spAutoFit/>
          </a:bodyPr>
          <a:lstStyle/>
          <a:p>
            <a:r>
              <a:rPr lang="en-US" dirty="0"/>
              <a:t>Better Complication/ Mortality Rate</a:t>
            </a:r>
          </a:p>
        </p:txBody>
      </p:sp>
      <p:cxnSp>
        <p:nvCxnSpPr>
          <p:cNvPr id="34" name="Straight Connector 33">
            <a:extLst>
              <a:ext uri="{FF2B5EF4-FFF2-40B4-BE49-F238E27FC236}">
                <a16:creationId xmlns:a16="http://schemas.microsoft.com/office/drawing/2014/main" id="{74D10981-DB74-DD40-8288-59BC0E4F1C49}"/>
              </a:ext>
            </a:extLst>
          </p:cNvPr>
          <p:cNvCxnSpPr>
            <a:cxnSpLocks/>
          </p:cNvCxnSpPr>
          <p:nvPr/>
        </p:nvCxnSpPr>
        <p:spPr>
          <a:xfrm>
            <a:off x="5416207" y="1020727"/>
            <a:ext cx="10368" cy="1183758"/>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6B0CB1-1A29-944D-8BDA-25EDEDBE8E70}"/>
              </a:ext>
            </a:extLst>
          </p:cNvPr>
          <p:cNvCxnSpPr>
            <a:cxnSpLocks/>
          </p:cNvCxnSpPr>
          <p:nvPr/>
        </p:nvCxnSpPr>
        <p:spPr>
          <a:xfrm>
            <a:off x="5345891" y="1020727"/>
            <a:ext cx="122274" cy="0"/>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1B07CF9-1F46-1F42-BD93-3B21FADD57F8}"/>
              </a:ext>
            </a:extLst>
          </p:cNvPr>
          <p:cNvCxnSpPr>
            <a:cxnSpLocks/>
          </p:cNvCxnSpPr>
          <p:nvPr/>
        </p:nvCxnSpPr>
        <p:spPr>
          <a:xfrm>
            <a:off x="5345891" y="1391131"/>
            <a:ext cx="131453" cy="0"/>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CE5C65-9AC8-3D48-8C54-054F4F6F3466}"/>
              </a:ext>
            </a:extLst>
          </p:cNvPr>
          <p:cNvCxnSpPr>
            <a:cxnSpLocks/>
          </p:cNvCxnSpPr>
          <p:nvPr/>
        </p:nvCxnSpPr>
        <p:spPr>
          <a:xfrm>
            <a:off x="5345891" y="1809345"/>
            <a:ext cx="131453" cy="0"/>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D9A0FD-AEF0-6044-B871-6875BA69D697}"/>
              </a:ext>
            </a:extLst>
          </p:cNvPr>
          <p:cNvCxnSpPr>
            <a:cxnSpLocks/>
          </p:cNvCxnSpPr>
          <p:nvPr/>
        </p:nvCxnSpPr>
        <p:spPr>
          <a:xfrm>
            <a:off x="5345891" y="2206967"/>
            <a:ext cx="131453" cy="0"/>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F6BC058-0BFF-8B4B-B95E-A93B9C5460F3}"/>
              </a:ext>
            </a:extLst>
          </p:cNvPr>
          <p:cNvSpPr txBox="1"/>
          <p:nvPr/>
        </p:nvSpPr>
        <p:spPr>
          <a:xfrm>
            <a:off x="5426575" y="1104616"/>
            <a:ext cx="1686680" cy="246221"/>
          </a:xfrm>
          <a:prstGeom prst="rect">
            <a:avLst/>
          </a:prstGeom>
          <a:noFill/>
        </p:spPr>
        <p:txBody>
          <a:bodyPr wrap="none" rtlCol="0">
            <a:spAutoFit/>
          </a:bodyPr>
          <a:lstStyle/>
          <a:p>
            <a:r>
              <a:rPr lang="en-US" sz="1000" dirty="0"/>
              <a:t>Lower than Average Costs</a:t>
            </a:r>
          </a:p>
        </p:txBody>
      </p:sp>
      <p:sp>
        <p:nvSpPr>
          <p:cNvPr id="40" name="TextBox 39">
            <a:extLst>
              <a:ext uri="{FF2B5EF4-FFF2-40B4-BE49-F238E27FC236}">
                <a16:creationId xmlns:a16="http://schemas.microsoft.com/office/drawing/2014/main" id="{EF99AA50-A4BD-A24D-8365-429051E79B59}"/>
              </a:ext>
            </a:extLst>
          </p:cNvPr>
          <p:cNvSpPr txBox="1"/>
          <p:nvPr/>
        </p:nvSpPr>
        <p:spPr>
          <a:xfrm>
            <a:off x="5453598" y="1502961"/>
            <a:ext cx="1021433" cy="246221"/>
          </a:xfrm>
          <a:prstGeom prst="rect">
            <a:avLst/>
          </a:prstGeom>
          <a:noFill/>
        </p:spPr>
        <p:txBody>
          <a:bodyPr wrap="none" rtlCol="0">
            <a:spAutoFit/>
          </a:bodyPr>
          <a:lstStyle/>
          <a:p>
            <a:r>
              <a:rPr lang="en-US" sz="1000" dirty="0"/>
              <a:t>Average Costs</a:t>
            </a:r>
          </a:p>
        </p:txBody>
      </p:sp>
      <p:sp>
        <p:nvSpPr>
          <p:cNvPr id="41" name="TextBox 40">
            <a:extLst>
              <a:ext uri="{FF2B5EF4-FFF2-40B4-BE49-F238E27FC236}">
                <a16:creationId xmlns:a16="http://schemas.microsoft.com/office/drawing/2014/main" id="{AAC23942-A796-234B-8219-6A4AE82A9985}"/>
              </a:ext>
            </a:extLst>
          </p:cNvPr>
          <p:cNvSpPr txBox="1"/>
          <p:nvPr/>
        </p:nvSpPr>
        <p:spPr>
          <a:xfrm>
            <a:off x="5453598" y="1901307"/>
            <a:ext cx="1715534" cy="246221"/>
          </a:xfrm>
          <a:prstGeom prst="rect">
            <a:avLst/>
          </a:prstGeom>
          <a:noFill/>
        </p:spPr>
        <p:txBody>
          <a:bodyPr wrap="none" rtlCol="0">
            <a:spAutoFit/>
          </a:bodyPr>
          <a:lstStyle/>
          <a:p>
            <a:r>
              <a:rPr lang="en-US" sz="1000" dirty="0"/>
              <a:t>Higher than Average Costs</a:t>
            </a:r>
          </a:p>
        </p:txBody>
      </p:sp>
      <p:sp>
        <p:nvSpPr>
          <p:cNvPr id="3" name="TextBox 2">
            <a:extLst>
              <a:ext uri="{FF2B5EF4-FFF2-40B4-BE49-F238E27FC236}">
                <a16:creationId xmlns:a16="http://schemas.microsoft.com/office/drawing/2014/main" id="{4D5B5C8C-90B8-9342-B09A-493F24311045}"/>
              </a:ext>
            </a:extLst>
          </p:cNvPr>
          <p:cNvSpPr txBox="1"/>
          <p:nvPr/>
        </p:nvSpPr>
        <p:spPr>
          <a:xfrm>
            <a:off x="4280464" y="631748"/>
            <a:ext cx="635395" cy="400110"/>
          </a:xfrm>
          <a:prstGeom prst="rect">
            <a:avLst/>
          </a:prstGeom>
          <a:noFill/>
        </p:spPr>
        <p:txBody>
          <a:bodyPr wrap="square" rtlCol="0">
            <a:spAutoFit/>
          </a:bodyPr>
          <a:lstStyle/>
          <a:p>
            <a:pPr algn="ctr"/>
            <a:r>
              <a:rPr lang="en-US" sz="2000" dirty="0"/>
              <a:t>9.0</a:t>
            </a:r>
          </a:p>
        </p:txBody>
      </p:sp>
      <p:sp>
        <p:nvSpPr>
          <p:cNvPr id="43" name="TextBox 42">
            <a:extLst>
              <a:ext uri="{FF2B5EF4-FFF2-40B4-BE49-F238E27FC236}">
                <a16:creationId xmlns:a16="http://schemas.microsoft.com/office/drawing/2014/main" id="{A0037C5F-3578-F648-A98C-E7D62720D74F}"/>
              </a:ext>
            </a:extLst>
          </p:cNvPr>
          <p:cNvSpPr txBox="1"/>
          <p:nvPr/>
        </p:nvSpPr>
        <p:spPr>
          <a:xfrm>
            <a:off x="4280464" y="4525050"/>
            <a:ext cx="649421" cy="400110"/>
          </a:xfrm>
          <a:prstGeom prst="rect">
            <a:avLst/>
          </a:prstGeom>
          <a:noFill/>
        </p:spPr>
        <p:txBody>
          <a:bodyPr wrap="square" rtlCol="0">
            <a:spAutoFit/>
          </a:bodyPr>
          <a:lstStyle/>
          <a:p>
            <a:pPr algn="ctr"/>
            <a:r>
              <a:rPr lang="en-US" sz="2000" dirty="0"/>
              <a:t>1.0</a:t>
            </a:r>
          </a:p>
        </p:txBody>
      </p:sp>
      <p:sp>
        <p:nvSpPr>
          <p:cNvPr id="44" name="TextBox 43">
            <a:extLst>
              <a:ext uri="{FF2B5EF4-FFF2-40B4-BE49-F238E27FC236}">
                <a16:creationId xmlns:a16="http://schemas.microsoft.com/office/drawing/2014/main" id="{4D042FCB-38CE-974C-A260-7CBF4FE0C2F1}"/>
              </a:ext>
            </a:extLst>
          </p:cNvPr>
          <p:cNvSpPr txBox="1"/>
          <p:nvPr/>
        </p:nvSpPr>
        <p:spPr>
          <a:xfrm>
            <a:off x="1827277" y="2518557"/>
            <a:ext cx="2037183" cy="523220"/>
          </a:xfrm>
          <a:prstGeom prst="rect">
            <a:avLst/>
          </a:prstGeom>
          <a:noFill/>
        </p:spPr>
        <p:txBody>
          <a:bodyPr wrap="square" rtlCol="0">
            <a:spAutoFit/>
          </a:bodyPr>
          <a:lstStyle/>
          <a:p>
            <a:r>
              <a:rPr lang="en-US" dirty="0"/>
              <a:t>Average Complication/ Mortality Rate</a:t>
            </a:r>
          </a:p>
        </p:txBody>
      </p:sp>
      <p:sp>
        <p:nvSpPr>
          <p:cNvPr id="45" name="TextBox 44">
            <a:extLst>
              <a:ext uri="{FF2B5EF4-FFF2-40B4-BE49-F238E27FC236}">
                <a16:creationId xmlns:a16="http://schemas.microsoft.com/office/drawing/2014/main" id="{7D0E2B75-60C4-4F41-B21B-0C76DE82CAC4}"/>
              </a:ext>
            </a:extLst>
          </p:cNvPr>
          <p:cNvSpPr txBox="1"/>
          <p:nvPr/>
        </p:nvSpPr>
        <p:spPr>
          <a:xfrm>
            <a:off x="1827278" y="3642371"/>
            <a:ext cx="1831934" cy="523220"/>
          </a:xfrm>
          <a:prstGeom prst="rect">
            <a:avLst/>
          </a:prstGeom>
          <a:noFill/>
        </p:spPr>
        <p:txBody>
          <a:bodyPr wrap="square" rtlCol="0">
            <a:spAutoFit/>
          </a:bodyPr>
          <a:lstStyle/>
          <a:p>
            <a:r>
              <a:rPr lang="en-US" dirty="0"/>
              <a:t>Worse Complication/ Mortality Rate</a:t>
            </a:r>
          </a:p>
        </p:txBody>
      </p:sp>
      <p:sp>
        <p:nvSpPr>
          <p:cNvPr id="4" name="TextBox 3">
            <a:extLst>
              <a:ext uri="{FF2B5EF4-FFF2-40B4-BE49-F238E27FC236}">
                <a16:creationId xmlns:a16="http://schemas.microsoft.com/office/drawing/2014/main" id="{C18267C8-90BB-1449-A410-8D9C02B3E1F3}"/>
              </a:ext>
            </a:extLst>
          </p:cNvPr>
          <p:cNvSpPr txBox="1"/>
          <p:nvPr/>
        </p:nvSpPr>
        <p:spPr>
          <a:xfrm>
            <a:off x="461988" y="157711"/>
            <a:ext cx="6147391" cy="307777"/>
          </a:xfrm>
          <a:prstGeom prst="rect">
            <a:avLst/>
          </a:prstGeom>
          <a:noFill/>
        </p:spPr>
        <p:txBody>
          <a:bodyPr wrap="square" rtlCol="0">
            <a:spAutoFit/>
          </a:bodyPr>
          <a:lstStyle/>
          <a:p>
            <a:r>
              <a:rPr lang="en-US" b="1" dirty="0">
                <a:solidFill>
                  <a:schemeClr val="bg1"/>
                </a:solidFill>
              </a:rPr>
              <a:t>Scoring Scale Used for Hospital Recommendation Map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27"/>
          <p:cNvSpPr txBox="1">
            <a:spLocks noGrp="1"/>
          </p:cNvSpPr>
          <p:nvPr>
            <p:ph type="ctrTitle" idx="4294967295"/>
          </p:nvPr>
        </p:nvSpPr>
        <p:spPr>
          <a:xfrm>
            <a:off x="944584" y="1838532"/>
            <a:ext cx="7843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Dashboard Tour</a:t>
            </a:r>
            <a:endParaRPr sz="7200" dirty="0"/>
          </a:p>
        </p:txBody>
      </p:sp>
      <p:sp>
        <p:nvSpPr>
          <p:cNvPr id="346" name="Google Shape;346;p2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510935" y="1632880"/>
            <a:ext cx="5209382" cy="1561179"/>
          </a:xfrm>
          <a:prstGeom prst="rect">
            <a:avLst/>
          </a:prstGeom>
        </p:spPr>
        <p:txBody>
          <a:bodyPr spcFirstLastPara="1" wrap="square" lIns="0" tIns="0" rIns="0" bIns="0" anchor="b" anchorCtr="0">
            <a:noAutofit/>
          </a:bodyPr>
          <a:lstStyle/>
          <a:p>
            <a:pPr algn="ctr">
              <a:lnSpc>
                <a:spcPct val="140016"/>
              </a:lnSpc>
            </a:pPr>
            <a:r>
              <a:rPr lang="en-US" dirty="0"/>
              <a:t>Conclusions, Data Limitations, &amp; Next Steps</a:t>
            </a:r>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lt1"/>
                </a:solidFill>
                <a:latin typeface="Barlow SemiBold"/>
                <a:ea typeface="Barlow SemiBold"/>
                <a:cs typeface="Barlow SemiBold"/>
                <a:sym typeface="Barlow SemiBold"/>
              </a:rPr>
              <a:t>04</a:t>
            </a:r>
            <a:endParaRPr sz="9600" dirty="0">
              <a:solidFill>
                <a:schemeClr val="lt1"/>
              </a:solidFill>
              <a:latin typeface="Barlow SemiBold"/>
              <a:ea typeface="Barlow SemiBold"/>
              <a:cs typeface="Barlow SemiBold"/>
              <a:sym typeface="Barlow SemiBold"/>
            </a:endParaRPr>
          </a:p>
        </p:txBody>
      </p:sp>
    </p:spTree>
    <p:extLst>
      <p:ext uri="{BB962C8B-B14F-4D97-AF65-F5344CB8AC3E}">
        <p14:creationId xmlns:p14="http://schemas.microsoft.com/office/powerpoint/2010/main" val="428704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Conclusions/Takeaways</a:t>
            </a:r>
            <a:endParaRPr dirty="0"/>
          </a:p>
        </p:txBody>
      </p:sp>
      <p:sp>
        <p:nvSpPr>
          <p:cNvPr id="202" name="Google Shape;202;p18"/>
          <p:cNvSpPr txBox="1">
            <a:spLocks noGrp="1"/>
          </p:cNvSpPr>
          <p:nvPr>
            <p:ph type="body" idx="1"/>
          </p:nvPr>
        </p:nvSpPr>
        <p:spPr>
          <a:xfrm>
            <a:off x="614975" y="1310850"/>
            <a:ext cx="6757800" cy="3669061"/>
          </a:xfrm>
          <a:prstGeom prst="rect">
            <a:avLst/>
          </a:prstGeom>
        </p:spPr>
        <p:txBody>
          <a:bodyPr spcFirstLastPara="1" wrap="square" lIns="0" tIns="0" rIns="0" bIns="0" anchor="t" anchorCtr="0">
            <a:noAutofit/>
          </a:bodyPr>
          <a:lstStyle/>
          <a:p>
            <a:pPr lvl="0"/>
            <a:r>
              <a:rPr lang="en" dirty="0"/>
              <a:t>In most cases, at a minimum, there is </a:t>
            </a:r>
            <a:r>
              <a:rPr lang="en" b="1" dirty="0">
                <a:solidFill>
                  <a:srgbClr val="0070C0"/>
                </a:solidFill>
              </a:rPr>
              <a:t>little-to-no correlation</a:t>
            </a:r>
            <a:r>
              <a:rPr lang="en" dirty="0">
                <a:solidFill>
                  <a:srgbClr val="0070C0"/>
                </a:solidFill>
              </a:rPr>
              <a:t> </a:t>
            </a:r>
            <a:r>
              <a:rPr lang="en" dirty="0"/>
              <a:t>between cost and quality of care.</a:t>
            </a:r>
          </a:p>
          <a:p>
            <a:pPr marL="76200" lvl="0" indent="0">
              <a:buNone/>
            </a:pPr>
            <a:endParaRPr lang="en" dirty="0"/>
          </a:p>
          <a:p>
            <a:pPr lvl="0"/>
            <a:r>
              <a:rPr lang="en" dirty="0"/>
              <a:t>For conditions with a longer episode of care (</a:t>
            </a:r>
            <a:r>
              <a:rPr lang="en" dirty="0" err="1"/>
              <a:t>ie</a:t>
            </a:r>
            <a:r>
              <a:rPr lang="en" dirty="0"/>
              <a:t>: Hip/Knee replacement), higher costs actually translate to a </a:t>
            </a:r>
            <a:r>
              <a:rPr lang="en" b="1" dirty="0">
                <a:solidFill>
                  <a:srgbClr val="0070C0"/>
                </a:solidFill>
              </a:rPr>
              <a:t>lower</a:t>
            </a:r>
            <a:r>
              <a:rPr lang="en" dirty="0"/>
              <a:t> quality of care, on average.</a:t>
            </a:r>
          </a:p>
          <a:p>
            <a:pPr marL="76200" lvl="0" indent="0">
              <a:buNone/>
            </a:pPr>
            <a:endParaRPr lang="en" dirty="0"/>
          </a:p>
          <a:p>
            <a:r>
              <a:rPr lang="en" dirty="0"/>
              <a:t>Higher quality facilities are more efficient in providing care, yielding lower costs overall</a:t>
            </a:r>
            <a:endParaRPr lang="en" b="1" dirty="0"/>
          </a:p>
          <a:p>
            <a:pPr lvl="0"/>
            <a:endParaRPr lang="en" dirty="0"/>
          </a:p>
          <a:p>
            <a:pPr marL="76200" lvl="0" indent="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50115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 Limitations</a:t>
            </a:r>
            <a:endParaRPr dirty="0"/>
          </a:p>
        </p:txBody>
      </p:sp>
      <p:sp>
        <p:nvSpPr>
          <p:cNvPr id="202" name="Google Shape;202;p18"/>
          <p:cNvSpPr txBox="1">
            <a:spLocks noGrp="1"/>
          </p:cNvSpPr>
          <p:nvPr>
            <p:ph type="body" idx="1"/>
          </p:nvPr>
        </p:nvSpPr>
        <p:spPr>
          <a:xfrm>
            <a:off x="614974" y="1310850"/>
            <a:ext cx="7072365" cy="3669061"/>
          </a:xfrm>
          <a:prstGeom prst="rect">
            <a:avLst/>
          </a:prstGeom>
        </p:spPr>
        <p:txBody>
          <a:bodyPr spcFirstLastPara="1" wrap="square" lIns="0" tIns="0" rIns="0" bIns="0" anchor="t" anchorCtr="0">
            <a:noAutofit/>
          </a:bodyPr>
          <a:lstStyle/>
          <a:p>
            <a:pPr lvl="0"/>
            <a:r>
              <a:rPr lang="en" sz="1800" dirty="0"/>
              <a:t>The costs for only these 4 medical conditions were present, it would have been ideal to have more conditions to observe correlations for, preferably those with longer episodes of care.</a:t>
            </a:r>
          </a:p>
          <a:p>
            <a:pPr marL="76200" lvl="0" indent="0">
              <a:buNone/>
            </a:pPr>
            <a:endParaRPr lang="en" sz="1800" dirty="0"/>
          </a:p>
          <a:p>
            <a:pPr lvl="0"/>
            <a:r>
              <a:rPr lang="en" sz="1800" dirty="0"/>
              <a:t>Many hospitals are either too small to report on cost/quality data, or just do not participate in the Medicare scoring program entirely.  These null records were om</a:t>
            </a:r>
            <a:r>
              <a:rPr lang="en-US" sz="1800" dirty="0"/>
              <a:t>it</a:t>
            </a:r>
            <a:r>
              <a:rPr lang="en" sz="1800" dirty="0"/>
              <a:t>ted from the map.</a:t>
            </a:r>
          </a:p>
          <a:p>
            <a:pPr marL="76200" lvl="0" indent="0">
              <a:buNone/>
            </a:pPr>
            <a:endParaRPr lang="en" sz="1800" dirty="0"/>
          </a:p>
          <a:p>
            <a:r>
              <a:rPr lang="en" sz="1800" dirty="0"/>
              <a:t>In order to plot points on the map, the hospital addresses required geocoding within Python to obtain coordinate values.  Some hospitals could not be located with the geocoding method (roughly 1,000 out of 18,000 records)</a:t>
            </a:r>
          </a:p>
          <a:p>
            <a:pPr lvl="0"/>
            <a:endParaRPr lang="en" dirty="0"/>
          </a:p>
          <a:p>
            <a:pPr marL="76200" lvl="0" indent="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90421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Next Steps</a:t>
            </a:r>
            <a:endParaRPr dirty="0"/>
          </a:p>
        </p:txBody>
      </p:sp>
      <p:sp>
        <p:nvSpPr>
          <p:cNvPr id="202" name="Google Shape;202;p18"/>
          <p:cNvSpPr txBox="1">
            <a:spLocks noGrp="1"/>
          </p:cNvSpPr>
          <p:nvPr>
            <p:ph type="body" idx="1"/>
          </p:nvPr>
        </p:nvSpPr>
        <p:spPr>
          <a:xfrm>
            <a:off x="614975" y="1479739"/>
            <a:ext cx="6757800" cy="3669061"/>
          </a:xfrm>
          <a:prstGeom prst="rect">
            <a:avLst/>
          </a:prstGeom>
        </p:spPr>
        <p:txBody>
          <a:bodyPr spcFirstLastPara="1" wrap="square" lIns="0" tIns="0" rIns="0" bIns="0" anchor="t" anchorCtr="0">
            <a:noAutofit/>
          </a:bodyPr>
          <a:lstStyle/>
          <a:p>
            <a:pPr lvl="0"/>
            <a:r>
              <a:rPr lang="en" sz="1800" dirty="0"/>
              <a:t>Locate data for additional conditions, and for other types of facilities (outpatient, urgent care, etc.)</a:t>
            </a:r>
          </a:p>
          <a:p>
            <a:pPr marL="76200" lvl="0" indent="0">
              <a:buNone/>
            </a:pPr>
            <a:endParaRPr lang="en" sz="1800" dirty="0"/>
          </a:p>
          <a:p>
            <a:pPr lvl="0"/>
            <a:r>
              <a:rPr lang="en" sz="1800" dirty="0"/>
              <a:t>Utilize data for other types of outcome measurements (aside from just complication / mortality rates).</a:t>
            </a:r>
          </a:p>
          <a:p>
            <a:pPr marL="76200" lvl="0" indent="0">
              <a:buNone/>
            </a:pPr>
            <a:endParaRPr lang="en" sz="1800" dirty="0"/>
          </a:p>
          <a:p>
            <a:r>
              <a:rPr lang="en" sz="1800" dirty="0"/>
              <a:t>Some health tech companies specialize in this type of work, steering employees to higher-quality providers and providing more </a:t>
            </a:r>
            <a:r>
              <a:rPr lang="en-US" sz="1800" dirty="0"/>
              <a:t>transparency </a:t>
            </a:r>
            <a:r>
              <a:rPr lang="en" sz="1800" dirty="0"/>
              <a:t>for the costs of various procedures.</a:t>
            </a:r>
          </a:p>
          <a:p>
            <a:pPr marL="76200" lvl="0" indent="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03364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614975" y="899100"/>
            <a:ext cx="3613200" cy="1228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a:t>Hello!</a:t>
            </a:r>
            <a:endParaRPr sz="9600"/>
          </a:p>
        </p:txBody>
      </p:sp>
      <p:sp>
        <p:nvSpPr>
          <p:cNvPr id="177" name="Google Shape;177;p15"/>
          <p:cNvSpPr txBox="1">
            <a:spLocks noGrp="1"/>
          </p:cNvSpPr>
          <p:nvPr>
            <p:ph type="body" idx="1"/>
          </p:nvPr>
        </p:nvSpPr>
        <p:spPr>
          <a:xfrm>
            <a:off x="273143" y="2199741"/>
            <a:ext cx="4076665" cy="232953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chemeClr val="accent3"/>
                </a:solidFill>
                <a:latin typeface="Barlow"/>
                <a:ea typeface="Barlow"/>
                <a:cs typeface="Barlow"/>
                <a:sym typeface="Barlow"/>
              </a:rPr>
              <a:t>I’m </a:t>
            </a:r>
            <a:r>
              <a:rPr lang="en-US" b="1" dirty="0">
                <a:solidFill>
                  <a:schemeClr val="accent3"/>
                </a:solidFill>
                <a:latin typeface="Barlow"/>
                <a:ea typeface="Barlow"/>
                <a:cs typeface="Barlow"/>
                <a:sym typeface="Barlow"/>
              </a:rPr>
              <a:t>Charlie Napier</a:t>
            </a:r>
            <a:endParaRPr b="1" dirty="0">
              <a:solidFill>
                <a:schemeClr val="accent3"/>
              </a:solidFill>
              <a:latin typeface="Barlow"/>
              <a:ea typeface="Barlow"/>
              <a:cs typeface="Barlow"/>
              <a:sym typeface="Barlow"/>
            </a:endParaRPr>
          </a:p>
          <a:p>
            <a:pPr marL="342900" indent="-342900">
              <a:buClr>
                <a:schemeClr val="dk1"/>
              </a:buClr>
              <a:buSzPts val="1100"/>
            </a:pPr>
            <a:r>
              <a:rPr lang="en-US" sz="1800" dirty="0"/>
              <a:t>I am a financial consulting professional in the health insurance brokerage sector.</a:t>
            </a:r>
            <a:endParaRPr sz="1800" dirty="0"/>
          </a:p>
          <a:p>
            <a:pPr marL="342900" indent="-342900">
              <a:buClr>
                <a:schemeClr val="dk1"/>
              </a:buClr>
              <a:buSzPts val="1100"/>
            </a:pPr>
            <a:r>
              <a:rPr lang="en" sz="1800" dirty="0"/>
              <a:t>You can find me here on </a:t>
            </a:r>
            <a:r>
              <a:rPr lang="en-US" sz="1800" dirty="0">
                <a:hlinkClick r:id="rId3"/>
              </a:rPr>
              <a:t>LinkedIn</a:t>
            </a:r>
            <a:endParaRPr sz="1800" b="1" dirty="0"/>
          </a:p>
        </p:txBody>
      </p:sp>
      <p:sp>
        <p:nvSpPr>
          <p:cNvPr id="178" name="Google Shape;178;p1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AA8107A8-37DC-6D4F-BD01-76831F0C33A0}"/>
              </a:ext>
            </a:extLst>
          </p:cNvPr>
          <p:cNvPicPr>
            <a:picLocks noChangeAspect="1"/>
          </p:cNvPicPr>
          <p:nvPr/>
        </p:nvPicPr>
        <p:blipFill>
          <a:blip r:embed="rId4"/>
          <a:stretch>
            <a:fillRect/>
          </a:stretch>
        </p:blipFill>
        <p:spPr>
          <a:xfrm>
            <a:off x="4896740" y="709293"/>
            <a:ext cx="3281584" cy="364058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Sources</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
        <p:nvSpPr>
          <p:cNvPr id="8" name="Google Shape;202;p18">
            <a:extLst>
              <a:ext uri="{FF2B5EF4-FFF2-40B4-BE49-F238E27FC236}">
                <a16:creationId xmlns:a16="http://schemas.microsoft.com/office/drawing/2014/main" id="{928AC2F3-E7F1-9244-B512-2BB11E2FE081}"/>
              </a:ext>
            </a:extLst>
          </p:cNvPr>
          <p:cNvSpPr txBox="1">
            <a:spLocks/>
          </p:cNvSpPr>
          <p:nvPr/>
        </p:nvSpPr>
        <p:spPr>
          <a:xfrm>
            <a:off x="614975" y="1310850"/>
            <a:ext cx="6757800" cy="36690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n-US" sz="1800" dirty="0"/>
              <a:t>Hospital General Information and Star Ratings:</a:t>
            </a:r>
            <a:br>
              <a:rPr lang="en-US" sz="1800" dirty="0"/>
            </a:br>
            <a:r>
              <a:rPr lang="en-US" sz="1800" i="1" u="sng" dirty="0">
                <a:hlinkClick r:id="rId3"/>
              </a:rPr>
              <a:t>https://data.cms.gov/provider-data/dataset/xubh-q36u</a:t>
            </a:r>
            <a:endParaRPr lang="en-US" sz="1800" dirty="0"/>
          </a:p>
          <a:p>
            <a:pPr marL="76200" indent="0">
              <a:buFont typeface="Barlow Light"/>
              <a:buNone/>
            </a:pPr>
            <a:endParaRPr lang="en-US" sz="1800" dirty="0"/>
          </a:p>
          <a:p>
            <a:r>
              <a:rPr lang="en-US" sz="1800" dirty="0"/>
              <a:t>Medicare Spending Per Beneficiary:</a:t>
            </a:r>
            <a:br>
              <a:rPr lang="en-US" sz="1800" dirty="0"/>
            </a:br>
            <a:r>
              <a:rPr lang="en-US" sz="1800" i="1" u="sng" dirty="0">
                <a:hlinkClick r:id="rId4"/>
              </a:rPr>
              <a:t>https://data.cms.gov/provider-data/dataset/rrqw-56er</a:t>
            </a:r>
            <a:endParaRPr lang="en-US" sz="1800" dirty="0"/>
          </a:p>
          <a:p>
            <a:pPr marL="76200" indent="0">
              <a:buFont typeface="Barlow Light"/>
              <a:buNone/>
            </a:pPr>
            <a:endParaRPr lang="en-US" sz="1800" dirty="0"/>
          </a:p>
          <a:p>
            <a:r>
              <a:rPr lang="en-US" sz="1800" dirty="0"/>
              <a:t>Complication and Mortality Rates by Hospital:</a:t>
            </a:r>
            <a:br>
              <a:rPr lang="en-US" sz="1800" dirty="0"/>
            </a:br>
            <a:r>
              <a:rPr lang="en-US" sz="1800" i="1" u="sng" dirty="0">
                <a:hlinkClick r:id="rId5"/>
              </a:rPr>
              <a:t>https://data.cms.gov/provider-data/dataset/ynj2-r877</a:t>
            </a:r>
            <a:endParaRPr lang="en-US" sz="1800" dirty="0"/>
          </a:p>
          <a:p>
            <a:endParaRPr lang="en-US" sz="1800" dirty="0"/>
          </a:p>
          <a:p>
            <a:r>
              <a:rPr lang="en-US" sz="1800" dirty="0"/>
              <a:t>Readmission Rates by Hospital:</a:t>
            </a:r>
            <a:br>
              <a:rPr lang="en-US" sz="1800" dirty="0"/>
            </a:br>
            <a:r>
              <a:rPr lang="en-US" sz="1800" i="1" u="sng" dirty="0">
                <a:hlinkClick r:id="rId6"/>
              </a:rPr>
              <a:t>https://data.cms.gov/provider-data/dataset/9n3s-kdb3</a:t>
            </a:r>
            <a:endParaRPr lang="en-US" sz="1800" dirty="0"/>
          </a:p>
          <a:p>
            <a:endParaRPr lang="en-US" sz="1800" dirty="0"/>
          </a:p>
          <a:p>
            <a:pPr marL="76200" indent="0">
              <a:buFont typeface="Barlow Light"/>
              <a:buNone/>
            </a:pPr>
            <a:endParaRPr lang="en-US" dirty="0"/>
          </a:p>
        </p:txBody>
      </p:sp>
    </p:spTree>
    <p:extLst>
      <p:ext uri="{BB962C8B-B14F-4D97-AF65-F5344CB8AC3E}">
        <p14:creationId xmlns:p14="http://schemas.microsoft.com/office/powerpoint/2010/main" val="2172126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txBox="1">
            <a:spLocks noGrp="1"/>
          </p:cNvSpPr>
          <p:nvPr>
            <p:ph type="ctrTitle" idx="4294967295"/>
          </p:nvPr>
        </p:nvSpPr>
        <p:spPr>
          <a:xfrm>
            <a:off x="1152300" y="563525"/>
            <a:ext cx="6337007" cy="88250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t>Thanks!</a:t>
            </a:r>
            <a:br>
              <a:rPr lang="en" sz="7200" dirty="0"/>
            </a:br>
            <a:endParaRPr sz="3200" dirty="0"/>
          </a:p>
        </p:txBody>
      </p:sp>
      <p:sp>
        <p:nvSpPr>
          <p:cNvPr id="346" name="Google Shape;346;p2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2" name="Picture 1">
            <a:extLst>
              <a:ext uri="{FF2B5EF4-FFF2-40B4-BE49-F238E27FC236}">
                <a16:creationId xmlns:a16="http://schemas.microsoft.com/office/drawing/2014/main" id="{C1C4ECD3-6AB0-674F-918E-3283F4AD6857}"/>
              </a:ext>
            </a:extLst>
          </p:cNvPr>
          <p:cNvPicPr>
            <a:picLocks noChangeAspect="1"/>
          </p:cNvPicPr>
          <p:nvPr/>
        </p:nvPicPr>
        <p:blipFill>
          <a:blip r:embed="rId3"/>
          <a:stretch>
            <a:fillRect/>
          </a:stretch>
        </p:blipFill>
        <p:spPr>
          <a:xfrm>
            <a:off x="1674036" y="1148317"/>
            <a:ext cx="5293534" cy="3529023"/>
          </a:xfrm>
          <a:prstGeom prst="rect">
            <a:avLst/>
          </a:prstGeom>
        </p:spPr>
      </p:pic>
    </p:spTree>
    <p:extLst>
      <p:ext uri="{BB962C8B-B14F-4D97-AF65-F5344CB8AC3E}">
        <p14:creationId xmlns:p14="http://schemas.microsoft.com/office/powerpoint/2010/main" val="227281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25" name="Google Shape;125;p15"/>
          <p:cNvGrpSpPr/>
          <p:nvPr/>
        </p:nvGrpSpPr>
        <p:grpSpPr>
          <a:xfrm>
            <a:off x="866977" y="-259304"/>
            <a:ext cx="3457387" cy="5112005"/>
            <a:chOff x="0" y="-47625"/>
            <a:chExt cx="635000" cy="938895"/>
          </a:xfrm>
        </p:grpSpPr>
        <p:sp>
          <p:nvSpPr>
            <p:cNvPr id="126" name="Google Shape;126;p15"/>
            <p:cNvSpPr/>
            <p:nvPr/>
          </p:nvSpPr>
          <p:spPr>
            <a:xfrm>
              <a:off x="0" y="0"/>
              <a:ext cx="606628" cy="891270"/>
            </a:xfrm>
            <a:custGeom>
              <a:avLst/>
              <a:gdLst/>
              <a:ahLst/>
              <a:cxnLst/>
              <a:rect l="l" t="t" r="r" b="b"/>
              <a:pathLst>
                <a:path w="606628" h="891270" extrusionOk="0">
                  <a:moveTo>
                    <a:pt x="606628" y="0"/>
                  </a:moveTo>
                  <a:lnTo>
                    <a:pt x="606628" y="776970"/>
                  </a:lnTo>
                  <a:lnTo>
                    <a:pt x="303314" y="891270"/>
                  </a:lnTo>
                  <a:lnTo>
                    <a:pt x="0" y="776970"/>
                  </a:lnTo>
                  <a:lnTo>
                    <a:pt x="0" y="0"/>
                  </a:lnTo>
                  <a:lnTo>
                    <a:pt x="606628" y="0"/>
                  </a:lnTo>
                  <a:close/>
                </a:path>
              </a:pathLst>
            </a:custGeom>
            <a:solidFill>
              <a:srgbClr val="014E97"/>
            </a:solidFill>
            <a:ln>
              <a:noFill/>
            </a:ln>
          </p:spPr>
        </p:sp>
        <p:sp>
          <p:nvSpPr>
            <p:cNvPr id="127" name="Google Shape;127;p15"/>
            <p:cNvSpPr txBox="1"/>
            <p:nvPr/>
          </p:nvSpPr>
          <p:spPr>
            <a:xfrm>
              <a:off x="0" y="-47625"/>
              <a:ext cx="635000" cy="746125"/>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131" name="Google Shape;131;p15"/>
          <p:cNvSpPr txBox="1"/>
          <p:nvPr/>
        </p:nvSpPr>
        <p:spPr>
          <a:xfrm>
            <a:off x="6267357" y="729914"/>
            <a:ext cx="2073274" cy="603242"/>
          </a:xfrm>
          <a:prstGeom prst="rect">
            <a:avLst/>
          </a:prstGeom>
          <a:noFill/>
          <a:ln>
            <a:noFill/>
          </a:ln>
        </p:spPr>
        <p:txBody>
          <a:bodyPr spcFirstLastPara="1" wrap="square" lIns="0" tIns="0" rIns="0" bIns="0" anchor="t" anchorCtr="0">
            <a:spAutoFit/>
          </a:bodyPr>
          <a:lstStyle/>
          <a:p>
            <a:pPr algn="ctr">
              <a:lnSpc>
                <a:spcPct val="140016"/>
              </a:lnSpc>
            </a:pPr>
            <a:r>
              <a:rPr lang="en-US" dirty="0"/>
              <a:t>Introduction &amp; Problem Statement</a:t>
            </a:r>
            <a:endParaRPr dirty="0"/>
          </a:p>
        </p:txBody>
      </p:sp>
      <p:sp>
        <p:nvSpPr>
          <p:cNvPr id="134" name="Google Shape;134;p15"/>
          <p:cNvSpPr txBox="1"/>
          <p:nvPr/>
        </p:nvSpPr>
        <p:spPr>
          <a:xfrm>
            <a:off x="937880" y="1674866"/>
            <a:ext cx="3161103" cy="1384995"/>
          </a:xfrm>
          <a:prstGeom prst="rect">
            <a:avLst/>
          </a:prstGeom>
          <a:noFill/>
          <a:ln>
            <a:noFill/>
          </a:ln>
        </p:spPr>
        <p:txBody>
          <a:bodyPr spcFirstLastPara="1" wrap="square" lIns="0" tIns="0" rIns="0" bIns="0" anchor="t" anchorCtr="0">
            <a:spAutoFit/>
          </a:bodyPr>
          <a:lstStyle/>
          <a:p>
            <a:pPr algn="ctr">
              <a:lnSpc>
                <a:spcPct val="120000"/>
              </a:lnSpc>
            </a:pPr>
            <a:r>
              <a:rPr lang="en-US" sz="3750">
                <a:solidFill>
                  <a:srgbClr val="FFFFFF"/>
                </a:solidFill>
                <a:latin typeface="Libre Baskerville"/>
                <a:ea typeface="Libre Baskerville"/>
                <a:cs typeface="Libre Baskerville"/>
                <a:sym typeface="Libre Baskerville"/>
              </a:rPr>
              <a:t>Table of </a:t>
            </a:r>
            <a:endParaRPr sz="700"/>
          </a:p>
          <a:p>
            <a:pPr algn="ctr">
              <a:lnSpc>
                <a:spcPct val="120000"/>
              </a:lnSpc>
            </a:pPr>
            <a:r>
              <a:rPr lang="en-US" sz="3750">
                <a:solidFill>
                  <a:srgbClr val="FFFFFF"/>
                </a:solidFill>
                <a:latin typeface="Libre Baskerville"/>
                <a:ea typeface="Libre Baskerville"/>
                <a:cs typeface="Libre Baskerville"/>
                <a:sym typeface="Libre Baskerville"/>
              </a:rPr>
              <a:t>Contents</a:t>
            </a:r>
            <a:endParaRPr sz="700"/>
          </a:p>
        </p:txBody>
      </p:sp>
      <p:cxnSp>
        <p:nvCxnSpPr>
          <p:cNvPr id="135" name="Google Shape;135;p15"/>
          <p:cNvCxnSpPr/>
          <p:nvPr/>
        </p:nvCxnSpPr>
        <p:spPr>
          <a:xfrm rot="5400000">
            <a:off x="1504469" y="342136"/>
            <a:ext cx="2008876" cy="0"/>
          </a:xfrm>
          <a:prstGeom prst="straightConnector1">
            <a:avLst/>
          </a:prstGeom>
          <a:noFill/>
          <a:ln w="38100" cap="flat" cmpd="sng">
            <a:solidFill>
              <a:srgbClr val="FFFFFF"/>
            </a:solidFill>
            <a:prstDash val="solid"/>
            <a:round/>
            <a:headEnd type="none" w="sm" len="sm"/>
            <a:tailEnd type="none" w="sm" len="sm"/>
          </a:ln>
        </p:spPr>
      </p:cxnSp>
      <p:sp>
        <p:nvSpPr>
          <p:cNvPr id="2" name="Hexagon 1">
            <a:extLst>
              <a:ext uri="{FF2B5EF4-FFF2-40B4-BE49-F238E27FC236}">
                <a16:creationId xmlns:a16="http://schemas.microsoft.com/office/drawing/2014/main" id="{10376250-B55C-6E4E-8B9E-5F5EDADDC0FF}"/>
              </a:ext>
            </a:extLst>
          </p:cNvPr>
          <p:cNvSpPr/>
          <p:nvPr/>
        </p:nvSpPr>
        <p:spPr>
          <a:xfrm>
            <a:off x="4860208" y="673131"/>
            <a:ext cx="819509" cy="710133"/>
          </a:xfrm>
          <a:prstGeom prst="hexagon">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3D6FD4-1B17-4543-8DBE-F5D358F80F66}"/>
              </a:ext>
            </a:extLst>
          </p:cNvPr>
          <p:cNvSpPr txBox="1"/>
          <p:nvPr/>
        </p:nvSpPr>
        <p:spPr>
          <a:xfrm>
            <a:off x="5054301" y="874308"/>
            <a:ext cx="431321" cy="307777"/>
          </a:xfrm>
          <a:prstGeom prst="rect">
            <a:avLst/>
          </a:prstGeom>
          <a:noFill/>
        </p:spPr>
        <p:txBody>
          <a:bodyPr wrap="square" rtlCol="0">
            <a:spAutoFit/>
          </a:bodyPr>
          <a:lstStyle/>
          <a:p>
            <a:r>
              <a:rPr lang="en-US" b="1" dirty="0">
                <a:solidFill>
                  <a:schemeClr val="tx1">
                    <a:lumMod val="75000"/>
                    <a:lumOff val="25000"/>
                  </a:schemeClr>
                </a:solidFill>
              </a:rPr>
              <a:t>01.</a:t>
            </a:r>
          </a:p>
        </p:txBody>
      </p:sp>
      <p:sp>
        <p:nvSpPr>
          <p:cNvPr id="29" name="Google Shape;131;p15">
            <a:extLst>
              <a:ext uri="{FF2B5EF4-FFF2-40B4-BE49-F238E27FC236}">
                <a16:creationId xmlns:a16="http://schemas.microsoft.com/office/drawing/2014/main" id="{945FD766-8831-CE4D-A25F-801FD3EFF8EA}"/>
              </a:ext>
            </a:extLst>
          </p:cNvPr>
          <p:cNvSpPr txBox="1"/>
          <p:nvPr/>
        </p:nvSpPr>
        <p:spPr>
          <a:xfrm>
            <a:off x="6267357" y="1731649"/>
            <a:ext cx="2073274" cy="603242"/>
          </a:xfrm>
          <a:prstGeom prst="rect">
            <a:avLst/>
          </a:prstGeom>
          <a:noFill/>
          <a:ln>
            <a:noFill/>
          </a:ln>
        </p:spPr>
        <p:txBody>
          <a:bodyPr spcFirstLastPara="1" wrap="square" lIns="0" tIns="0" rIns="0" bIns="0" anchor="t" anchorCtr="0">
            <a:spAutoFit/>
          </a:bodyPr>
          <a:lstStyle/>
          <a:p>
            <a:pPr algn="ctr">
              <a:lnSpc>
                <a:spcPct val="140016"/>
              </a:lnSpc>
            </a:pPr>
            <a:r>
              <a:rPr lang="en-US" dirty="0"/>
              <a:t>The Data: Sources &amp; Measurements Used</a:t>
            </a:r>
            <a:endParaRPr dirty="0"/>
          </a:p>
        </p:txBody>
      </p:sp>
      <p:sp>
        <p:nvSpPr>
          <p:cNvPr id="30" name="Hexagon 29">
            <a:extLst>
              <a:ext uri="{FF2B5EF4-FFF2-40B4-BE49-F238E27FC236}">
                <a16:creationId xmlns:a16="http://schemas.microsoft.com/office/drawing/2014/main" id="{3251EB08-E8E4-EB42-B66A-E82D9ABEC0A7}"/>
              </a:ext>
            </a:extLst>
          </p:cNvPr>
          <p:cNvSpPr/>
          <p:nvPr/>
        </p:nvSpPr>
        <p:spPr>
          <a:xfrm>
            <a:off x="4860208" y="1674866"/>
            <a:ext cx="819509" cy="710133"/>
          </a:xfrm>
          <a:prstGeom prst="hexagon">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9E02E2F-875B-F44E-B8D3-583DAEE18736}"/>
              </a:ext>
            </a:extLst>
          </p:cNvPr>
          <p:cNvSpPr txBox="1"/>
          <p:nvPr/>
        </p:nvSpPr>
        <p:spPr>
          <a:xfrm>
            <a:off x="5054301" y="1876043"/>
            <a:ext cx="431321" cy="307777"/>
          </a:xfrm>
          <a:prstGeom prst="rect">
            <a:avLst/>
          </a:prstGeom>
          <a:noFill/>
        </p:spPr>
        <p:txBody>
          <a:bodyPr wrap="square" rtlCol="0">
            <a:spAutoFit/>
          </a:bodyPr>
          <a:lstStyle/>
          <a:p>
            <a:r>
              <a:rPr lang="en-US" b="1" dirty="0">
                <a:solidFill>
                  <a:schemeClr val="tx1">
                    <a:lumMod val="75000"/>
                    <a:lumOff val="25000"/>
                  </a:schemeClr>
                </a:solidFill>
              </a:rPr>
              <a:t>02.</a:t>
            </a:r>
          </a:p>
        </p:txBody>
      </p:sp>
      <p:sp>
        <p:nvSpPr>
          <p:cNvPr id="32" name="Google Shape;131;p15">
            <a:extLst>
              <a:ext uri="{FF2B5EF4-FFF2-40B4-BE49-F238E27FC236}">
                <a16:creationId xmlns:a16="http://schemas.microsoft.com/office/drawing/2014/main" id="{832304EB-1970-FE44-B441-74FCD87D48F8}"/>
              </a:ext>
            </a:extLst>
          </p:cNvPr>
          <p:cNvSpPr txBox="1"/>
          <p:nvPr/>
        </p:nvSpPr>
        <p:spPr>
          <a:xfrm>
            <a:off x="6267357" y="2790479"/>
            <a:ext cx="2073274" cy="603242"/>
          </a:xfrm>
          <a:prstGeom prst="rect">
            <a:avLst/>
          </a:prstGeom>
          <a:noFill/>
          <a:ln>
            <a:noFill/>
          </a:ln>
        </p:spPr>
        <p:txBody>
          <a:bodyPr spcFirstLastPara="1" wrap="square" lIns="0" tIns="0" rIns="0" bIns="0" anchor="t" anchorCtr="0">
            <a:spAutoFit/>
          </a:bodyPr>
          <a:lstStyle/>
          <a:p>
            <a:pPr algn="ctr">
              <a:lnSpc>
                <a:spcPct val="140016"/>
              </a:lnSpc>
            </a:pPr>
            <a:r>
              <a:rPr lang="en-US" dirty="0"/>
              <a:t>Dashboards: Analysis &amp; Insights</a:t>
            </a:r>
            <a:endParaRPr dirty="0"/>
          </a:p>
        </p:txBody>
      </p:sp>
      <p:sp>
        <p:nvSpPr>
          <p:cNvPr id="33" name="Hexagon 32">
            <a:extLst>
              <a:ext uri="{FF2B5EF4-FFF2-40B4-BE49-F238E27FC236}">
                <a16:creationId xmlns:a16="http://schemas.microsoft.com/office/drawing/2014/main" id="{666EDD7E-7733-5C40-86DA-2773FC38124D}"/>
              </a:ext>
            </a:extLst>
          </p:cNvPr>
          <p:cNvSpPr/>
          <p:nvPr/>
        </p:nvSpPr>
        <p:spPr>
          <a:xfrm>
            <a:off x="4860208" y="2676601"/>
            <a:ext cx="819509" cy="710133"/>
          </a:xfrm>
          <a:prstGeom prst="hexagon">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84411AB-07D6-FD43-A987-07B4951E43D5}"/>
              </a:ext>
            </a:extLst>
          </p:cNvPr>
          <p:cNvSpPr txBox="1"/>
          <p:nvPr/>
        </p:nvSpPr>
        <p:spPr>
          <a:xfrm>
            <a:off x="5054301" y="2877778"/>
            <a:ext cx="431321" cy="307777"/>
          </a:xfrm>
          <a:prstGeom prst="rect">
            <a:avLst/>
          </a:prstGeom>
          <a:noFill/>
        </p:spPr>
        <p:txBody>
          <a:bodyPr wrap="square" rtlCol="0">
            <a:spAutoFit/>
          </a:bodyPr>
          <a:lstStyle/>
          <a:p>
            <a:r>
              <a:rPr lang="en-US" b="1" dirty="0">
                <a:solidFill>
                  <a:schemeClr val="tx1">
                    <a:lumMod val="75000"/>
                    <a:lumOff val="25000"/>
                  </a:schemeClr>
                </a:solidFill>
              </a:rPr>
              <a:t>03.</a:t>
            </a:r>
          </a:p>
        </p:txBody>
      </p:sp>
      <p:sp>
        <p:nvSpPr>
          <p:cNvPr id="35" name="Google Shape;131;p15">
            <a:extLst>
              <a:ext uri="{FF2B5EF4-FFF2-40B4-BE49-F238E27FC236}">
                <a16:creationId xmlns:a16="http://schemas.microsoft.com/office/drawing/2014/main" id="{2064AD82-3A37-A84F-B1DF-4EE7E06F82B8}"/>
              </a:ext>
            </a:extLst>
          </p:cNvPr>
          <p:cNvSpPr txBox="1"/>
          <p:nvPr/>
        </p:nvSpPr>
        <p:spPr>
          <a:xfrm>
            <a:off x="6267357" y="3722286"/>
            <a:ext cx="2073274" cy="603242"/>
          </a:xfrm>
          <a:prstGeom prst="rect">
            <a:avLst/>
          </a:prstGeom>
          <a:noFill/>
          <a:ln>
            <a:noFill/>
          </a:ln>
        </p:spPr>
        <p:txBody>
          <a:bodyPr spcFirstLastPara="1" wrap="square" lIns="0" tIns="0" rIns="0" bIns="0" anchor="t" anchorCtr="0">
            <a:spAutoFit/>
          </a:bodyPr>
          <a:lstStyle/>
          <a:p>
            <a:pPr algn="ctr">
              <a:lnSpc>
                <a:spcPct val="140016"/>
              </a:lnSpc>
            </a:pPr>
            <a:r>
              <a:rPr lang="en-US" dirty="0"/>
              <a:t>Conclusions, Data Limitations, &amp; Next Steps</a:t>
            </a:r>
            <a:endParaRPr dirty="0"/>
          </a:p>
        </p:txBody>
      </p:sp>
      <p:sp>
        <p:nvSpPr>
          <p:cNvPr id="36" name="Hexagon 35">
            <a:extLst>
              <a:ext uri="{FF2B5EF4-FFF2-40B4-BE49-F238E27FC236}">
                <a16:creationId xmlns:a16="http://schemas.microsoft.com/office/drawing/2014/main" id="{F842D81A-B2AE-F444-8B99-E8A8D5AD1CBA}"/>
              </a:ext>
            </a:extLst>
          </p:cNvPr>
          <p:cNvSpPr/>
          <p:nvPr/>
        </p:nvSpPr>
        <p:spPr>
          <a:xfrm>
            <a:off x="4860208" y="3656343"/>
            <a:ext cx="819509" cy="710133"/>
          </a:xfrm>
          <a:prstGeom prst="hexagon">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2243482-08D5-2D49-BE59-AC62378D4192}"/>
              </a:ext>
            </a:extLst>
          </p:cNvPr>
          <p:cNvSpPr txBox="1"/>
          <p:nvPr/>
        </p:nvSpPr>
        <p:spPr>
          <a:xfrm>
            <a:off x="5054301" y="3855196"/>
            <a:ext cx="431321" cy="307777"/>
          </a:xfrm>
          <a:prstGeom prst="rect">
            <a:avLst/>
          </a:prstGeom>
          <a:noFill/>
        </p:spPr>
        <p:txBody>
          <a:bodyPr wrap="square" rtlCol="0">
            <a:spAutoFit/>
          </a:bodyPr>
          <a:lstStyle/>
          <a:p>
            <a:r>
              <a:rPr lang="en-US" b="1" dirty="0">
                <a:solidFill>
                  <a:schemeClr val="tx1">
                    <a:lumMod val="75000"/>
                    <a:lumOff val="25000"/>
                  </a:schemeClr>
                </a:solidFill>
              </a:rPr>
              <a:t>04.</a:t>
            </a:r>
          </a:p>
        </p:txBody>
      </p:sp>
    </p:spTree>
    <p:extLst>
      <p:ext uri="{BB962C8B-B14F-4D97-AF65-F5344CB8AC3E}">
        <p14:creationId xmlns:p14="http://schemas.microsoft.com/office/powerpoint/2010/main" val="11462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500"/>
                                        <p:tgtEl>
                                          <p:spTgt spid="131"/>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49158" y="2385574"/>
            <a:ext cx="4969500" cy="56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 &amp; Problem Statement</a:t>
            </a:r>
            <a:endParaRPr dirty="0"/>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lt1"/>
                </a:solidFill>
                <a:latin typeface="Barlow SemiBold"/>
                <a:ea typeface="Barlow SemiBold"/>
                <a:cs typeface="Barlow SemiBold"/>
                <a:sym typeface="Barlow SemiBold"/>
              </a:rPr>
              <a:t>01</a:t>
            </a:r>
            <a:endParaRPr sz="9600" dirty="0">
              <a:solidFill>
                <a:schemeClr val="lt1"/>
              </a:solidFill>
              <a:latin typeface="Barlow SemiBold"/>
              <a:ea typeface="Barlow SemiBold"/>
              <a:cs typeface="Barlow SemiBold"/>
              <a:sym typeface="Barlow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body" idx="1"/>
          </p:nvPr>
        </p:nvSpPr>
        <p:spPr>
          <a:xfrm>
            <a:off x="1105629" y="1039525"/>
            <a:ext cx="4055100" cy="2914800"/>
          </a:xfrm>
          <a:prstGeom prst="rect">
            <a:avLst/>
          </a:prstGeom>
        </p:spPr>
        <p:txBody>
          <a:bodyPr spcFirstLastPara="1" wrap="square" lIns="0" tIns="0" rIns="0" bIns="0" anchor="t" anchorCtr="0">
            <a:noAutofit/>
          </a:bodyPr>
          <a:lstStyle/>
          <a:p>
            <a:pPr marL="38100" lvl="0" indent="0">
              <a:buNone/>
            </a:pPr>
            <a:r>
              <a:rPr lang="en" sz="3600" b="1" dirty="0"/>
              <a:t>Does Spending More for a Medical Procedure Guarantee a Higher Quality of Care? </a:t>
            </a:r>
          </a:p>
        </p:txBody>
      </p:sp>
      <p:sp>
        <p:nvSpPr>
          <p:cNvPr id="192" name="Google Shape;192;p1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93" name="Google Shape;193;p17"/>
          <p:cNvGrpSpPr/>
          <p:nvPr/>
        </p:nvGrpSpPr>
        <p:grpSpPr>
          <a:xfrm>
            <a:off x="7440879" y="1838644"/>
            <a:ext cx="859079" cy="859079"/>
            <a:chOff x="3277794" y="2969995"/>
            <a:chExt cx="457200" cy="457200"/>
          </a:xfrm>
        </p:grpSpPr>
        <p:sp>
          <p:nvSpPr>
            <p:cNvPr id="194" name="Google Shape;194;p17"/>
            <p:cNvSpPr/>
            <p:nvPr/>
          </p:nvSpPr>
          <p:spPr>
            <a:xfrm>
              <a:off x="3277794" y="2969995"/>
              <a:ext cx="457200" cy="171450"/>
            </a:xfrm>
            <a:custGeom>
              <a:avLst/>
              <a:gdLst/>
              <a:ahLst/>
              <a:cxnLst/>
              <a:rect l="l" t="t" r="r" b="b"/>
              <a:pathLst>
                <a:path w="457200" h="171450" extrusionOk="0">
                  <a:moveTo>
                    <a:pt x="19050" y="104775"/>
                  </a:moveTo>
                  <a:lnTo>
                    <a:pt x="40005" y="104775"/>
                  </a:lnTo>
                  <a:cubicBezTo>
                    <a:pt x="48578" y="142875"/>
                    <a:pt x="82868" y="171450"/>
                    <a:pt x="123825" y="171450"/>
                  </a:cubicBezTo>
                  <a:cubicBezTo>
                    <a:pt x="164783" y="171450"/>
                    <a:pt x="199073" y="142875"/>
                    <a:pt x="207645" y="104775"/>
                  </a:cubicBezTo>
                  <a:lnTo>
                    <a:pt x="250508" y="104775"/>
                  </a:lnTo>
                  <a:cubicBezTo>
                    <a:pt x="259080" y="142875"/>
                    <a:pt x="293370" y="171450"/>
                    <a:pt x="334328" y="171450"/>
                  </a:cubicBezTo>
                  <a:cubicBezTo>
                    <a:pt x="375285" y="171450"/>
                    <a:pt x="409575" y="142875"/>
                    <a:pt x="418148" y="104775"/>
                  </a:cubicBezTo>
                  <a:lnTo>
                    <a:pt x="438150" y="104775"/>
                  </a:lnTo>
                  <a:cubicBezTo>
                    <a:pt x="448628" y="104775"/>
                    <a:pt x="457200" y="96203"/>
                    <a:pt x="457200" y="85725"/>
                  </a:cubicBezTo>
                  <a:cubicBezTo>
                    <a:pt x="457200" y="75248"/>
                    <a:pt x="448628" y="66675"/>
                    <a:pt x="438150" y="66675"/>
                  </a:cubicBezTo>
                  <a:lnTo>
                    <a:pt x="417195" y="66675"/>
                  </a:lnTo>
                  <a:cubicBezTo>
                    <a:pt x="408623" y="28575"/>
                    <a:pt x="374333" y="0"/>
                    <a:pt x="333375" y="0"/>
                  </a:cubicBezTo>
                  <a:cubicBezTo>
                    <a:pt x="292418" y="0"/>
                    <a:pt x="258128" y="28575"/>
                    <a:pt x="249555" y="66675"/>
                  </a:cubicBezTo>
                  <a:lnTo>
                    <a:pt x="206693" y="66675"/>
                  </a:lnTo>
                  <a:cubicBezTo>
                    <a:pt x="198120" y="28575"/>
                    <a:pt x="163830" y="0"/>
                    <a:pt x="122873" y="0"/>
                  </a:cubicBezTo>
                  <a:cubicBezTo>
                    <a:pt x="81915" y="0"/>
                    <a:pt x="48578" y="28575"/>
                    <a:pt x="40005" y="66675"/>
                  </a:cubicBezTo>
                  <a:lnTo>
                    <a:pt x="19050" y="66675"/>
                  </a:lnTo>
                  <a:cubicBezTo>
                    <a:pt x="8573" y="66675"/>
                    <a:pt x="0" y="75248"/>
                    <a:pt x="0" y="85725"/>
                  </a:cubicBezTo>
                  <a:cubicBezTo>
                    <a:pt x="0" y="96203"/>
                    <a:pt x="8573" y="104775"/>
                    <a:pt x="19050" y="104775"/>
                  </a:cubicBezTo>
                  <a:close/>
                  <a:moveTo>
                    <a:pt x="289560" y="66675"/>
                  </a:moveTo>
                  <a:cubicBezTo>
                    <a:pt x="297180" y="49530"/>
                    <a:pt x="314325" y="38100"/>
                    <a:pt x="333375" y="38100"/>
                  </a:cubicBezTo>
                  <a:cubicBezTo>
                    <a:pt x="352425" y="38100"/>
                    <a:pt x="369570" y="49530"/>
                    <a:pt x="377190" y="66675"/>
                  </a:cubicBezTo>
                  <a:cubicBezTo>
                    <a:pt x="379095" y="72390"/>
                    <a:pt x="381000" y="79058"/>
                    <a:pt x="381000" y="85725"/>
                  </a:cubicBezTo>
                  <a:cubicBezTo>
                    <a:pt x="381000" y="92393"/>
                    <a:pt x="379095" y="99060"/>
                    <a:pt x="377190" y="104775"/>
                  </a:cubicBezTo>
                  <a:cubicBezTo>
                    <a:pt x="369570" y="121920"/>
                    <a:pt x="353378" y="133350"/>
                    <a:pt x="333375" y="133350"/>
                  </a:cubicBezTo>
                  <a:cubicBezTo>
                    <a:pt x="313373" y="133350"/>
                    <a:pt x="297180" y="121920"/>
                    <a:pt x="289560" y="104775"/>
                  </a:cubicBezTo>
                  <a:cubicBezTo>
                    <a:pt x="287655" y="99060"/>
                    <a:pt x="285750" y="92393"/>
                    <a:pt x="285750" y="85725"/>
                  </a:cubicBezTo>
                  <a:cubicBezTo>
                    <a:pt x="285750" y="79058"/>
                    <a:pt x="287655" y="72390"/>
                    <a:pt x="289560" y="66675"/>
                  </a:cubicBezTo>
                  <a:close/>
                  <a:moveTo>
                    <a:pt x="80010" y="66675"/>
                  </a:moveTo>
                  <a:cubicBezTo>
                    <a:pt x="87630" y="49530"/>
                    <a:pt x="104775" y="38100"/>
                    <a:pt x="123825" y="38100"/>
                  </a:cubicBezTo>
                  <a:cubicBezTo>
                    <a:pt x="142875" y="38100"/>
                    <a:pt x="160020" y="49530"/>
                    <a:pt x="167640" y="66675"/>
                  </a:cubicBezTo>
                  <a:cubicBezTo>
                    <a:pt x="169545" y="72390"/>
                    <a:pt x="171450" y="79058"/>
                    <a:pt x="171450" y="85725"/>
                  </a:cubicBezTo>
                  <a:cubicBezTo>
                    <a:pt x="171450" y="92393"/>
                    <a:pt x="169545" y="99060"/>
                    <a:pt x="167640" y="104775"/>
                  </a:cubicBezTo>
                  <a:cubicBezTo>
                    <a:pt x="160020" y="121920"/>
                    <a:pt x="143828" y="133350"/>
                    <a:pt x="123825" y="133350"/>
                  </a:cubicBezTo>
                  <a:cubicBezTo>
                    <a:pt x="103823" y="133350"/>
                    <a:pt x="87630" y="121920"/>
                    <a:pt x="80010" y="104775"/>
                  </a:cubicBezTo>
                  <a:cubicBezTo>
                    <a:pt x="78105" y="99060"/>
                    <a:pt x="76200" y="92393"/>
                    <a:pt x="76200" y="85725"/>
                  </a:cubicBezTo>
                  <a:cubicBezTo>
                    <a:pt x="76200" y="79058"/>
                    <a:pt x="78105" y="72390"/>
                    <a:pt x="80010" y="6667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7"/>
            <p:cNvSpPr/>
            <p:nvPr/>
          </p:nvSpPr>
          <p:spPr>
            <a:xfrm>
              <a:off x="3430194" y="3189070"/>
              <a:ext cx="304800" cy="238125"/>
            </a:xfrm>
            <a:custGeom>
              <a:avLst/>
              <a:gdLst/>
              <a:ahLst/>
              <a:cxnLst/>
              <a:rect l="l" t="t" r="r" b="b"/>
              <a:pathLst>
                <a:path w="304800" h="238125" extrusionOk="0">
                  <a:moveTo>
                    <a:pt x="295275" y="0"/>
                  </a:moveTo>
                  <a:lnTo>
                    <a:pt x="9525" y="0"/>
                  </a:lnTo>
                  <a:cubicBezTo>
                    <a:pt x="4763" y="0"/>
                    <a:pt x="0" y="4763"/>
                    <a:pt x="0" y="9525"/>
                  </a:cubicBezTo>
                  <a:lnTo>
                    <a:pt x="0" y="47625"/>
                  </a:lnTo>
                  <a:lnTo>
                    <a:pt x="142875" y="47625"/>
                  </a:lnTo>
                  <a:cubicBezTo>
                    <a:pt x="159068" y="47625"/>
                    <a:pt x="171450" y="60007"/>
                    <a:pt x="171450" y="76200"/>
                  </a:cubicBezTo>
                  <a:lnTo>
                    <a:pt x="171450" y="238125"/>
                  </a:lnTo>
                  <a:lnTo>
                    <a:pt x="304800" y="238125"/>
                  </a:lnTo>
                  <a:lnTo>
                    <a:pt x="304800" y="9525"/>
                  </a:lnTo>
                  <a:cubicBezTo>
                    <a:pt x="304800" y="4763"/>
                    <a:pt x="300038" y="0"/>
                    <a:pt x="295275"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7"/>
            <p:cNvSpPr/>
            <p:nvPr/>
          </p:nvSpPr>
          <p:spPr>
            <a:xfrm>
              <a:off x="3277794" y="3255745"/>
              <a:ext cx="304800" cy="171450"/>
            </a:xfrm>
            <a:custGeom>
              <a:avLst/>
              <a:gdLst/>
              <a:ahLst/>
              <a:cxnLst/>
              <a:rect l="l" t="t" r="r" b="b"/>
              <a:pathLst>
                <a:path w="304800" h="171450" extrusionOk="0">
                  <a:moveTo>
                    <a:pt x="285750" y="0"/>
                  </a:moveTo>
                  <a:lnTo>
                    <a:pt x="19050" y="0"/>
                  </a:lnTo>
                  <a:cubicBezTo>
                    <a:pt x="8573" y="0"/>
                    <a:pt x="0" y="8572"/>
                    <a:pt x="0" y="19050"/>
                  </a:cubicBezTo>
                  <a:lnTo>
                    <a:pt x="0" y="170498"/>
                  </a:lnTo>
                  <a:cubicBezTo>
                    <a:pt x="0" y="170498"/>
                    <a:pt x="0" y="170498"/>
                    <a:pt x="953" y="171450"/>
                  </a:cubicBezTo>
                  <a:lnTo>
                    <a:pt x="304800" y="171450"/>
                  </a:lnTo>
                  <a:lnTo>
                    <a:pt x="304800" y="171450"/>
                  </a:lnTo>
                  <a:lnTo>
                    <a:pt x="304800" y="19050"/>
                  </a:lnTo>
                  <a:cubicBezTo>
                    <a:pt x="304800" y="8572"/>
                    <a:pt x="296228" y="0"/>
                    <a:pt x="285750" y="0"/>
                  </a:cubicBezTo>
                  <a:close/>
                  <a:moveTo>
                    <a:pt x="242888" y="142875"/>
                  </a:moveTo>
                  <a:lnTo>
                    <a:pt x="61913" y="142875"/>
                  </a:lnTo>
                  <a:cubicBezTo>
                    <a:pt x="54293" y="142875"/>
                    <a:pt x="47625" y="136208"/>
                    <a:pt x="47625" y="128588"/>
                  </a:cubicBezTo>
                  <a:cubicBezTo>
                    <a:pt x="47625" y="120968"/>
                    <a:pt x="54293" y="114300"/>
                    <a:pt x="61913" y="114300"/>
                  </a:cubicBezTo>
                  <a:lnTo>
                    <a:pt x="242888" y="114300"/>
                  </a:lnTo>
                  <a:cubicBezTo>
                    <a:pt x="250508" y="114300"/>
                    <a:pt x="257175" y="120968"/>
                    <a:pt x="257175" y="128588"/>
                  </a:cubicBezTo>
                  <a:cubicBezTo>
                    <a:pt x="257175" y="136208"/>
                    <a:pt x="250508" y="142875"/>
                    <a:pt x="242888" y="142875"/>
                  </a:cubicBezTo>
                  <a:close/>
                  <a:moveTo>
                    <a:pt x="242888" y="85725"/>
                  </a:moveTo>
                  <a:lnTo>
                    <a:pt x="61913" y="85725"/>
                  </a:lnTo>
                  <a:cubicBezTo>
                    <a:pt x="54293" y="85725"/>
                    <a:pt x="47625" y="79057"/>
                    <a:pt x="47625" y="71438"/>
                  </a:cubicBezTo>
                  <a:cubicBezTo>
                    <a:pt x="47625" y="63818"/>
                    <a:pt x="54293" y="57150"/>
                    <a:pt x="61913" y="57150"/>
                  </a:cubicBezTo>
                  <a:lnTo>
                    <a:pt x="242888" y="57150"/>
                  </a:lnTo>
                  <a:cubicBezTo>
                    <a:pt x="250508" y="57150"/>
                    <a:pt x="257175" y="63818"/>
                    <a:pt x="257175" y="71438"/>
                  </a:cubicBezTo>
                  <a:cubicBezTo>
                    <a:pt x="257175" y="79057"/>
                    <a:pt x="250508" y="85725"/>
                    <a:pt x="242888" y="857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The Project</a:t>
            </a:r>
            <a:endParaRPr dirty="0"/>
          </a:p>
        </p:txBody>
      </p:sp>
      <p:sp>
        <p:nvSpPr>
          <p:cNvPr id="202" name="Google Shape;202;p18"/>
          <p:cNvSpPr txBox="1">
            <a:spLocks noGrp="1"/>
          </p:cNvSpPr>
          <p:nvPr>
            <p:ph type="body" idx="1"/>
          </p:nvPr>
        </p:nvSpPr>
        <p:spPr>
          <a:xfrm>
            <a:off x="614975" y="1474439"/>
            <a:ext cx="6757800" cy="2826600"/>
          </a:xfrm>
          <a:prstGeom prst="rect">
            <a:avLst/>
          </a:prstGeom>
        </p:spPr>
        <p:txBody>
          <a:bodyPr spcFirstLastPara="1" wrap="square" lIns="0" tIns="0" rIns="0" bIns="0" anchor="t" anchorCtr="0">
            <a:noAutofit/>
          </a:bodyPr>
          <a:lstStyle/>
          <a:p>
            <a:pPr lvl="0"/>
            <a:r>
              <a:rPr lang="en" dirty="0"/>
              <a:t>For most things in our economy, higher quality = higher cost.  Is the same true for healthcare?</a:t>
            </a:r>
          </a:p>
          <a:p>
            <a:pPr marL="76200" lvl="0" indent="0">
              <a:buNone/>
            </a:pPr>
            <a:endParaRPr lang="en" dirty="0"/>
          </a:p>
          <a:p>
            <a:pPr lvl="0"/>
            <a:r>
              <a:rPr lang="en" dirty="0"/>
              <a:t>How does one choose a health provider or facility for regular care?</a:t>
            </a:r>
          </a:p>
          <a:p>
            <a:pPr marL="76200" lvl="0" indent="0">
              <a:buNone/>
            </a:pPr>
            <a:endParaRPr lang="en" dirty="0"/>
          </a:p>
          <a:p>
            <a:pPr lvl="0"/>
            <a:r>
              <a:rPr lang="en" dirty="0"/>
              <a:t>Can we do better to steer customers to higher quality providers?</a:t>
            </a:r>
          </a:p>
          <a:p>
            <a:pPr marL="76200" lvl="0" indent="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49158" y="1701209"/>
            <a:ext cx="4954200" cy="1497384"/>
          </a:xfrm>
          <a:prstGeom prst="rect">
            <a:avLst/>
          </a:prstGeom>
        </p:spPr>
        <p:txBody>
          <a:bodyPr spcFirstLastPara="1" wrap="square" lIns="0" tIns="0" rIns="0" bIns="0" anchor="b" anchorCtr="0">
            <a:noAutofit/>
          </a:bodyPr>
          <a:lstStyle/>
          <a:p>
            <a:pPr algn="ctr">
              <a:lnSpc>
                <a:spcPct val="140016"/>
              </a:lnSpc>
            </a:pPr>
            <a:r>
              <a:rPr lang="en-US" dirty="0"/>
              <a:t>The Data: Sources &amp; Measurements Used</a:t>
            </a:r>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lt1"/>
                </a:solidFill>
                <a:latin typeface="Barlow SemiBold"/>
                <a:ea typeface="Barlow SemiBold"/>
                <a:cs typeface="Barlow SemiBold"/>
                <a:sym typeface="Barlow SemiBold"/>
              </a:rPr>
              <a:t>02</a:t>
            </a:r>
            <a:endParaRPr sz="9600" dirty="0">
              <a:solidFill>
                <a:schemeClr val="lt1"/>
              </a:solidFill>
              <a:latin typeface="Barlow SemiBold"/>
              <a:ea typeface="Barlow SemiBold"/>
              <a:cs typeface="Barlow SemiBold"/>
              <a:sym typeface="Barlow SemiBold"/>
            </a:endParaRPr>
          </a:p>
        </p:txBody>
      </p:sp>
    </p:spTree>
    <p:extLst>
      <p:ext uri="{BB962C8B-B14F-4D97-AF65-F5344CB8AC3E}">
        <p14:creationId xmlns:p14="http://schemas.microsoft.com/office/powerpoint/2010/main" val="421415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Dataset</a:t>
            </a:r>
            <a:endParaRPr dirty="0"/>
          </a:p>
        </p:txBody>
      </p:sp>
      <p:sp>
        <p:nvSpPr>
          <p:cNvPr id="202" name="Google Shape;202;p18"/>
          <p:cNvSpPr txBox="1">
            <a:spLocks noGrp="1"/>
          </p:cNvSpPr>
          <p:nvPr>
            <p:ph type="body" idx="1"/>
          </p:nvPr>
        </p:nvSpPr>
        <p:spPr>
          <a:xfrm>
            <a:off x="614975" y="1310850"/>
            <a:ext cx="6757800" cy="3669061"/>
          </a:xfrm>
          <a:prstGeom prst="rect">
            <a:avLst/>
          </a:prstGeom>
        </p:spPr>
        <p:txBody>
          <a:bodyPr spcFirstLastPara="1" wrap="square" lIns="0" tIns="0" rIns="0" bIns="0" anchor="t" anchorCtr="0">
            <a:noAutofit/>
          </a:bodyPr>
          <a:lstStyle/>
          <a:p>
            <a:pPr lvl="0"/>
            <a:r>
              <a:rPr lang="en" dirty="0"/>
              <a:t>Multiple datasets from CMS (Centers for Medicare &amp; Medicaid Services) were utilized.</a:t>
            </a:r>
          </a:p>
          <a:p>
            <a:pPr marL="76200" lvl="0" indent="0">
              <a:buNone/>
            </a:pPr>
            <a:endParaRPr lang="en" dirty="0"/>
          </a:p>
          <a:p>
            <a:pPr lvl="0"/>
            <a:r>
              <a:rPr lang="en" dirty="0"/>
              <a:t>CMS is a public resource with many different datasets that contain cost and quality outcome metrics</a:t>
            </a:r>
          </a:p>
          <a:p>
            <a:pPr marL="76200" lvl="0" indent="0">
              <a:buNone/>
            </a:pPr>
            <a:endParaRPr lang="en" dirty="0"/>
          </a:p>
          <a:p>
            <a:r>
              <a:rPr lang="en" dirty="0"/>
              <a:t>This analysis will utilize data at an </a:t>
            </a:r>
            <a:r>
              <a:rPr lang="en" b="1" dirty="0">
                <a:solidFill>
                  <a:srgbClr val="0070C0"/>
                </a:solidFill>
              </a:rPr>
              <a:t>inpatient hospital level</a:t>
            </a:r>
            <a:r>
              <a:rPr lang="en" dirty="0"/>
              <a:t>.</a:t>
            </a:r>
            <a:endParaRPr lang="en" b="1" dirty="0"/>
          </a:p>
          <a:p>
            <a:pPr lvl="0"/>
            <a:endParaRPr lang="en" dirty="0"/>
          </a:p>
          <a:p>
            <a:pPr marL="76200" lvl="0" indent="0">
              <a:buNone/>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04898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3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95" name="Google Shape;495;p34"/>
          <p:cNvSpPr txBox="1">
            <a:spLocks noGrp="1"/>
          </p:cNvSpPr>
          <p:nvPr>
            <p:ph type="title" idx="4294967295"/>
          </p:nvPr>
        </p:nvSpPr>
        <p:spPr>
          <a:xfrm>
            <a:off x="1104073" y="1542537"/>
            <a:ext cx="2808708" cy="19059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1. How are we measuring the </a:t>
            </a:r>
            <a:r>
              <a:rPr lang="en-US" sz="3600" dirty="0">
                <a:solidFill>
                  <a:srgbClr val="FFC000"/>
                </a:solidFill>
              </a:rPr>
              <a:t>cost</a:t>
            </a:r>
            <a:r>
              <a:rPr lang="en-US" sz="3600" dirty="0"/>
              <a:t> of care?</a:t>
            </a:r>
            <a:endParaRPr sz="3600" dirty="0"/>
          </a:p>
        </p:txBody>
      </p:sp>
      <p:sp>
        <p:nvSpPr>
          <p:cNvPr id="11" name="Google Shape;495;p34">
            <a:extLst>
              <a:ext uri="{FF2B5EF4-FFF2-40B4-BE49-F238E27FC236}">
                <a16:creationId xmlns:a16="http://schemas.microsoft.com/office/drawing/2014/main" id="{5682B957-4047-BD45-856C-20F66A8BF9EA}"/>
              </a:ext>
            </a:extLst>
          </p:cNvPr>
          <p:cNvSpPr txBox="1">
            <a:spLocks/>
          </p:cNvSpPr>
          <p:nvPr/>
        </p:nvSpPr>
        <p:spPr>
          <a:xfrm>
            <a:off x="4871541" y="1542537"/>
            <a:ext cx="2890225" cy="19059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1pPr>
            <a:lvl2pPr marR="0" lvl="1"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2pPr>
            <a:lvl3pPr marR="0" lvl="2"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3pPr>
            <a:lvl4pPr marR="0" lvl="3"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4pPr>
            <a:lvl5pPr marR="0" lvl="4"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5pPr>
            <a:lvl6pPr marR="0" lvl="5"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6pPr>
            <a:lvl7pPr marR="0" lvl="6"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7pPr>
            <a:lvl8pPr marR="0" lvl="7"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8pPr>
            <a:lvl9pPr marR="0" lvl="8" algn="l" rtl="0">
              <a:lnSpc>
                <a:spcPct val="90000"/>
              </a:lnSpc>
              <a:spcBef>
                <a:spcPts val="0"/>
              </a:spcBef>
              <a:spcAft>
                <a:spcPts val="0"/>
              </a:spcAft>
              <a:buClr>
                <a:schemeClr val="lt1"/>
              </a:buClr>
              <a:buSzPts val="3000"/>
              <a:buFont typeface="Barlow SemiBold"/>
              <a:buNone/>
              <a:defRPr sz="3000" b="0" i="0" u="none" strike="noStrike" cap="none">
                <a:solidFill>
                  <a:schemeClr val="lt1"/>
                </a:solidFill>
                <a:latin typeface="Barlow SemiBold"/>
                <a:ea typeface="Barlow SemiBold"/>
                <a:cs typeface="Barlow SemiBold"/>
                <a:sym typeface="Barlow SemiBold"/>
              </a:defRPr>
            </a:lvl9pPr>
          </a:lstStyle>
          <a:p>
            <a:pPr algn="ctr"/>
            <a:r>
              <a:rPr lang="en-US" sz="3600" dirty="0"/>
              <a:t>2. How are we measuring the </a:t>
            </a:r>
            <a:r>
              <a:rPr lang="en-US" sz="3600" dirty="0">
                <a:solidFill>
                  <a:srgbClr val="FFC000"/>
                </a:solidFill>
              </a:rPr>
              <a:t>quality</a:t>
            </a:r>
            <a:r>
              <a:rPr lang="en-US" sz="3600" dirty="0"/>
              <a:t> of care?</a:t>
            </a:r>
          </a:p>
        </p:txBody>
      </p:sp>
    </p:spTree>
  </p:cSld>
  <p:clrMapOvr>
    <a:masterClrMapping/>
  </p:clrMapOvr>
</p:sld>
</file>

<file path=ppt/theme/theme1.xml><?xml version="1.0" encoding="utf-8"?>
<a:theme xmlns:a="http://schemas.openxmlformats.org/drawingml/2006/main" name="Caius template">
  <a:themeElements>
    <a:clrScheme name="Custom 347">
      <a:dk1>
        <a:srgbClr val="001F46"/>
      </a:dk1>
      <a:lt1>
        <a:srgbClr val="FFFFFF"/>
      </a:lt1>
      <a:dk2>
        <a:srgbClr val="748394"/>
      </a:dk2>
      <a:lt2>
        <a:srgbClr val="F0F3F7"/>
      </a:lt2>
      <a:accent1>
        <a:srgbClr val="4397EE"/>
      </a:accent1>
      <a:accent2>
        <a:srgbClr val="2170CC"/>
      </a:accent2>
      <a:accent3>
        <a:srgbClr val="154C8A"/>
      </a:accent3>
      <a:accent4>
        <a:srgbClr val="A9D039"/>
      </a:accent4>
      <a:accent5>
        <a:srgbClr val="14B9CA"/>
      </a:accent5>
      <a:accent6>
        <a:srgbClr val="DDE3EB"/>
      </a:accent6>
      <a:hlink>
        <a:srgbClr val="2170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10103</TotalTime>
  <Words>817</Words>
  <Application>Microsoft Macintosh PowerPoint</Application>
  <PresentationFormat>On-screen Show (16:9)</PresentationFormat>
  <Paragraphs>120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Arial</vt:lpstr>
      <vt:lpstr>Barlow Light</vt:lpstr>
      <vt:lpstr>Barlow SemiBold</vt:lpstr>
      <vt:lpstr>Barlow</vt:lpstr>
      <vt:lpstr>Libre Baskerville</vt:lpstr>
      <vt:lpstr>Caius template</vt:lpstr>
      <vt:lpstr>Hospital Costs vs. Quality of Care</vt:lpstr>
      <vt:lpstr>Hello!</vt:lpstr>
      <vt:lpstr>PowerPoint Presentation</vt:lpstr>
      <vt:lpstr>Introduction &amp; Problem Statement</vt:lpstr>
      <vt:lpstr>PowerPoint Presentation</vt:lpstr>
      <vt:lpstr>The Project</vt:lpstr>
      <vt:lpstr>The Data: Sources &amp; Measurements Used</vt:lpstr>
      <vt:lpstr>Dataset</vt:lpstr>
      <vt:lpstr>1. How are we measuring the cost of care?</vt:lpstr>
      <vt:lpstr>Defining “Cost” of Care</vt:lpstr>
      <vt:lpstr>How Does Medicare Define an Episode of Care?</vt:lpstr>
      <vt:lpstr>Defining “Quality” of Care</vt:lpstr>
      <vt:lpstr>Dashboards: Analysis &amp; Insights</vt:lpstr>
      <vt:lpstr>PowerPoint Presentation</vt:lpstr>
      <vt:lpstr>Dashboard Tour</vt:lpstr>
      <vt:lpstr>Conclusions, Data Limitations, &amp; Next Steps</vt:lpstr>
      <vt:lpstr>Conclusions/Takeaways</vt:lpstr>
      <vt:lpstr>Data Limitations</vt:lpstr>
      <vt:lpstr>Next Steps</vt:lpstr>
      <vt:lpstr>Sources</vt:lpstr>
      <vt:lpstr>Thanks!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Costs vs. Quality of Care</dc:title>
  <cp:lastModifiedBy>Microsoft Office User</cp:lastModifiedBy>
  <cp:revision>30</cp:revision>
  <dcterms:modified xsi:type="dcterms:W3CDTF">2025-02-19T03:15:25Z</dcterms:modified>
</cp:coreProperties>
</file>