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 snapToObjects="1" showGuides="1">
      <p:cViewPr>
        <p:scale>
          <a:sx n="119" d="100"/>
          <a:sy n="119" d="100"/>
        </p:scale>
        <p:origin x="45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9859-8F0D-F644-A14F-EE6A36C4C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1EE9C-B7C3-3D46-94F9-992317C04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CF04-5612-8149-A9DD-C774AD0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B57A-F852-3248-8425-C91680D1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4A8D-EC9A-2D4F-AB19-E12A2D67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403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F263-89B1-8440-9017-6607B622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98424-C8E1-1F46-A97C-5C5624554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E95D-6ACC-AC41-A62C-D611438C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AE00-5CB5-A54E-B6E1-3F62A40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456B-ECDE-E74A-8DAC-2A70DF5F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086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9A97A-758A-AA45-8752-C2BA24A4C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C7756-A09A-5C42-8DA3-2A1778B5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A3C7-EB3D-A945-9303-24B86BCF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734C-E617-AF49-8F1C-FC0DE18C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AFCB-517C-5941-9D8D-179F8B2B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88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6D35-D446-DB4C-BFF4-1581ACA9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3152-1EF5-C546-AA65-D7D61A8F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E13F-6539-6F4D-AC88-2D98EAD4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876A-59C2-A342-A2EF-EB1C7DD7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2AA6-0B8E-FB4D-909E-158A22EE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34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9976-AB95-934D-8FC8-A83DE32B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F77A-E8A6-DC42-9D7C-7B4AF827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4AFB-8A4B-FD4F-B24D-2CD64A5C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6539-B1EC-C74C-BDFE-9D376353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611D-FBD6-5B48-B712-FD50161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224A-62FF-1546-A213-169B30A2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5491-B4D9-4846-9750-3EF45A8FA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8D546-C525-A544-BDE2-D2A4C635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8F9C-B1D1-6D42-9BF1-DB2DA66D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5097E-FE53-7649-B797-C0BFFAB4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B61CE-E23C-924E-99DC-12E0D650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9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D6FB-5662-8A4B-B9B4-3DD62C16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9180-5BAE-AD47-886E-5B5938B9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8C9B-EBA3-D44C-A796-C884D185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16868-45EC-8B49-81EF-C38069E43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21B2E-9DCA-7B40-A083-C5452755A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CEA90-F3E1-094B-BBD5-7972BF86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A436C-61E5-444D-9184-C9C66486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6B773-759A-D745-86AF-919E662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496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4BC6-5EF9-964F-973A-FD6F5238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586BD-B241-7A47-BB12-DF15CC23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F6AD5-E966-364F-B1A5-E8581426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0BE83-932D-4441-A659-0D6662E6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42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B0AE8-D719-B54C-9477-799712F2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F9D-4B3B-A04A-BC29-39984534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AC975-29C5-6340-AAA4-BA345A32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95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EE46-F75A-9A4E-9567-BCF7D4E5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18BF-4D49-CF45-8C87-4824C71F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7D9D5-5C3C-834C-858E-D2E3037A5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0952D-7AAB-BF42-8567-660E27FF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2901-3DDB-7841-A354-91C6097F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6169-265A-4C4D-95BD-591C1F6F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01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CB38-6786-974F-975C-2F3FDC5C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A9B9C-FB57-464F-8E8C-2C8E4E91C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65EA-E068-4B48-B7CB-C9E93DFAB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7BE92-621E-8F4F-929C-4B84DDD6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A4860-D8D7-024A-97AC-21B839F3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9584D-2A7E-FE4D-BF2D-0DC48496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511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9E6F6-6B74-F249-A613-29E56B4B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2969C-C96C-1A4F-8D7A-0926FD4D7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F256-0C66-EE45-B347-F3916ECDE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3A13-AB41-A045-B280-5D9D63AF550B}" type="datetimeFigureOut">
              <a:rPr lang="en-DE" smtClean="0"/>
              <a:t>13.09.24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C9622-A443-984F-9666-54C687B18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8CB3-16A7-A44E-BCD8-17E441FA6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4AFA-6A65-F141-95B2-EF39C8FF4D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00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45C2-4ACB-4843-85AA-6182C8F3F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High-speed imaging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D08F0-EFE8-A448-BB09-04AC269B4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Claus-Dieter Ohl</a:t>
            </a:r>
          </a:p>
        </p:txBody>
      </p:sp>
    </p:spTree>
    <p:extLst>
      <p:ext uri="{BB962C8B-B14F-4D97-AF65-F5344CB8AC3E}">
        <p14:creationId xmlns:p14="http://schemas.microsoft.com/office/powerpoint/2010/main" val="134236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36CE-A9FC-A646-879F-40BEBF02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1" y="0"/>
            <a:ext cx="10515600" cy="1325563"/>
          </a:xfrm>
        </p:spPr>
        <p:txBody>
          <a:bodyPr/>
          <a:lstStyle/>
          <a:p>
            <a:r>
              <a:rPr lang="en-DE" dirty="0"/>
              <a:t>CCD                 vs.         CMOS sensors</a:t>
            </a:r>
          </a:p>
        </p:txBody>
      </p:sp>
      <p:pic>
        <p:nvPicPr>
          <p:cNvPr id="1026" name="Picture 2" descr="Block Diagram of a Charge-Coupled Device">
            <a:extLst>
              <a:ext uri="{FF2B5EF4-FFF2-40B4-BE49-F238E27FC236}">
                <a16:creationId xmlns:a16="http://schemas.microsoft.com/office/drawing/2014/main" id="{826B334A-DDDA-1842-8181-BD8F2F3E8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91" y="1812215"/>
            <a:ext cx="5598809" cy="458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ock Diagram of a Complementary Metal Oxide Semiconductor">
            <a:extLst>
              <a:ext uri="{FF2B5EF4-FFF2-40B4-BE49-F238E27FC236}">
                <a16:creationId xmlns:a16="http://schemas.microsoft.com/office/drawing/2014/main" id="{5FD5E4F7-7CCC-9141-8D78-0E8B086C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765" y="1943210"/>
            <a:ext cx="5410968" cy="445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1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3EDA-1595-E245-82B3-2A5739B6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9141" cy="1325563"/>
          </a:xfrm>
        </p:spPr>
        <p:txBody>
          <a:bodyPr>
            <a:normAutofit/>
          </a:bodyPr>
          <a:lstStyle/>
          <a:p>
            <a:r>
              <a:rPr lang="en-DE" sz="2800" dirty="0"/>
              <a:t>Single CMOS pixels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A6A4E5-DA4D-3A43-ACB9-1D1C51483E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4200"/>
            <a:ext cx="4237234" cy="42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BEA0C8-48E6-4B46-BA44-71792C1B138C}"/>
              </a:ext>
            </a:extLst>
          </p:cNvPr>
          <p:cNvSpPr txBox="1"/>
          <p:nvPr/>
        </p:nvSpPr>
        <p:spPr>
          <a:xfrm>
            <a:off x="616450" y="6308209"/>
            <a:ext cx="482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/wiki/Active-</a:t>
            </a:r>
            <a:r>
              <a:rPr lang="en-GB" dirty="0" err="1"/>
              <a:t>pixel_sensor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2FA06-6814-704E-B728-FE346280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03" y="1156237"/>
            <a:ext cx="5184097" cy="5223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F1E34-1193-D742-B757-476B2B1CCA38}"/>
              </a:ext>
            </a:extLst>
          </p:cNvPr>
          <p:cNvSpPr txBox="1"/>
          <p:nvPr/>
        </p:nvSpPr>
        <p:spPr>
          <a:xfrm>
            <a:off x="6596010" y="365125"/>
            <a:ext cx="3504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S</a:t>
            </a:r>
            <a:r>
              <a:rPr lang="en-DE" sz="2800" dirty="0">
                <a:latin typeface="+mj-lt"/>
              </a:rPr>
              <a:t>torage CCD sensor </a:t>
            </a:r>
          </a:p>
          <a:p>
            <a:r>
              <a:rPr lang="en-GB" sz="2800" dirty="0">
                <a:latin typeface="+mj-lt"/>
              </a:rPr>
              <a:t>o</a:t>
            </a:r>
            <a:r>
              <a:rPr lang="en-DE" sz="2800" dirty="0">
                <a:latin typeface="+mj-lt"/>
              </a:rPr>
              <a:t>f the Shimadzu HPV 1</a:t>
            </a:r>
          </a:p>
        </p:txBody>
      </p:sp>
    </p:spTree>
    <p:extLst>
      <p:ext uri="{BB962C8B-B14F-4D97-AF65-F5344CB8AC3E}">
        <p14:creationId xmlns:p14="http://schemas.microsoft.com/office/powerpoint/2010/main" val="194330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B258-9E35-8E4B-AB44-24048266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Full frame, CMOS and single image cameras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C7CAC-2874-C242-9C00-1C1DBB007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6" y="1820917"/>
            <a:ext cx="6760610" cy="4597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217A13-3A55-2A44-8A02-57390062F4B4}"/>
              </a:ext>
            </a:extLst>
          </p:cNvPr>
          <p:cNvSpPr txBox="1"/>
          <p:nvPr/>
        </p:nvSpPr>
        <p:spPr>
          <a:xfrm>
            <a:off x="242299" y="6488668"/>
            <a:ext cx="297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M. Versluis, Exp. Fluids (2013)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51033E-02EB-5C48-8460-65EDB1E18FFC}"/>
              </a:ext>
            </a:extLst>
          </p:cNvPr>
          <p:cNvSpPr/>
          <p:nvPr/>
        </p:nvSpPr>
        <p:spPr>
          <a:xfrm>
            <a:off x="5208997" y="3429000"/>
            <a:ext cx="82194" cy="1053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6CD09-99F1-9F42-AAEE-D47B0C42439D}"/>
              </a:ext>
            </a:extLst>
          </p:cNvPr>
          <p:cNvSpPr txBox="1"/>
          <p:nvPr/>
        </p:nvSpPr>
        <p:spPr>
          <a:xfrm>
            <a:off x="5389291" y="3459822"/>
            <a:ext cx="100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B050"/>
                </a:solidFill>
              </a:rPr>
              <a:t>HPV X-2</a:t>
            </a:r>
          </a:p>
          <a:p>
            <a:r>
              <a:rPr lang="en-DE" sz="1400" dirty="0">
                <a:solidFill>
                  <a:srgbClr val="00B050"/>
                </a:solidFill>
              </a:rPr>
              <a:t>128 frames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E35B60-8181-6E47-9917-030694DBBA83}"/>
              </a:ext>
            </a:extLst>
          </p:cNvPr>
          <p:cNvSpPr/>
          <p:nvPr/>
        </p:nvSpPr>
        <p:spPr>
          <a:xfrm>
            <a:off x="4580560" y="3971822"/>
            <a:ext cx="82194" cy="105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9481E-2827-9B4E-9E30-854D9A0DA530}"/>
              </a:ext>
            </a:extLst>
          </p:cNvPr>
          <p:cNvSpPr txBox="1"/>
          <p:nvPr/>
        </p:nvSpPr>
        <p:spPr>
          <a:xfrm>
            <a:off x="4669426" y="3923243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  <a:effectLst/>
                <a:latin typeface="Roboto Condensed" panose="020F0502020204030204" pitchFamily="34" charset="0"/>
              </a:rPr>
              <a:t>Pharsighted</a:t>
            </a:r>
            <a:endParaRPr lang="en-GB" sz="1400" dirty="0">
              <a:solidFill>
                <a:srgbClr val="C00000"/>
              </a:solidFill>
              <a:effectLst/>
              <a:latin typeface="Roboto Condensed" panose="020F0502020204030204" pitchFamily="34" charset="0"/>
            </a:endParaRPr>
          </a:p>
          <a:p>
            <a:r>
              <a:rPr lang="en-GB" sz="1400" dirty="0" err="1">
                <a:solidFill>
                  <a:srgbClr val="C00000"/>
                </a:solidFill>
                <a:latin typeface="Roboto Condensed" panose="020F0502020204030204" pitchFamily="34" charset="0"/>
              </a:rPr>
              <a:t>continous</a:t>
            </a:r>
            <a:r>
              <a:rPr lang="en-GB" sz="1400" dirty="0">
                <a:solidFill>
                  <a:srgbClr val="C00000"/>
                </a:solidFill>
                <a:latin typeface="Roboto Condensed" panose="020F0502020204030204" pitchFamily="34" charset="0"/>
              </a:rPr>
              <a:t> imaging</a:t>
            </a:r>
            <a:r>
              <a:rPr lang="en-GB" sz="1400" dirty="0">
                <a:solidFill>
                  <a:srgbClr val="C00000"/>
                </a:solidFill>
                <a:effectLst/>
                <a:latin typeface="Roboto Condensed" panose="020F0502020204030204" pitchFamily="34" charset="0"/>
              </a:rPr>
              <a:t> </a:t>
            </a:r>
            <a:endParaRPr lang="en-DE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2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8006-CF1B-8F40-A2CC-14DC9DCD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58" y="162833"/>
            <a:ext cx="8480461" cy="1325563"/>
          </a:xfrm>
        </p:spPr>
        <p:txBody>
          <a:bodyPr>
            <a:normAutofit/>
          </a:bodyPr>
          <a:lstStyle/>
          <a:p>
            <a:r>
              <a:rPr lang="en-DE" dirty="0"/>
              <a:t>CMOS based high-speed cameras</a:t>
            </a:r>
          </a:p>
        </p:txBody>
      </p:sp>
      <p:pic>
        <p:nvPicPr>
          <p:cNvPr id="3074" name="Picture 2" descr="FASTCAM MINI AX - Photron">
            <a:extLst>
              <a:ext uri="{FF2B5EF4-FFF2-40B4-BE49-F238E27FC236}">
                <a16:creationId xmlns:a16="http://schemas.microsoft.com/office/drawing/2014/main" id="{F5D05916-3732-6F49-AA68-C29570CE5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1526"/>
            <a:ext cx="4833991" cy="362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FC20CFF-0868-5E44-81D3-C02F21F78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76333" y1="84186" x2="58667" y2="84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23" y="2399615"/>
            <a:ext cx="4833991" cy="346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1">
            <a:extLst>
              <a:ext uri="{FF2B5EF4-FFF2-40B4-BE49-F238E27FC236}">
                <a16:creationId xmlns:a16="http://schemas.microsoft.com/office/drawing/2014/main" id="{0AFBCB6C-DFBC-9042-854E-00D70184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964" y="2194086"/>
            <a:ext cx="2100237" cy="19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D904E0-94C3-2C48-B104-B9BB30F8D70B}"/>
              </a:ext>
            </a:extLst>
          </p:cNvPr>
          <p:cNvSpPr txBox="1"/>
          <p:nvPr/>
        </p:nvSpPr>
        <p:spPr>
          <a:xfrm>
            <a:off x="1212351" y="6030930"/>
            <a:ext cx="239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Photron Mini AX200:</a:t>
            </a:r>
          </a:p>
          <a:p>
            <a:r>
              <a:rPr lang="en-GB" dirty="0"/>
              <a:t>U</a:t>
            </a:r>
            <a:r>
              <a:rPr lang="en-DE" dirty="0"/>
              <a:t>p to 900,000 frames/s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5FA65-643D-7E43-A003-4A57E5368436}"/>
              </a:ext>
            </a:extLst>
          </p:cNvPr>
          <p:cNvSpPr txBox="1"/>
          <p:nvPr/>
        </p:nvSpPr>
        <p:spPr>
          <a:xfrm>
            <a:off x="6482993" y="6007813"/>
            <a:ext cx="255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Shimadzu HPV X-2</a:t>
            </a:r>
          </a:p>
          <a:p>
            <a:r>
              <a:rPr lang="en-DE" dirty="0"/>
              <a:t>Up to 10 million frames/s</a:t>
            </a:r>
          </a:p>
        </p:txBody>
      </p:sp>
    </p:spTree>
    <p:extLst>
      <p:ext uri="{BB962C8B-B14F-4D97-AF65-F5344CB8AC3E}">
        <p14:creationId xmlns:p14="http://schemas.microsoft.com/office/powerpoint/2010/main" val="101814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E484A-438D-ED41-BDAD-A1D3C3D43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" r="25303"/>
          <a:stretch/>
        </p:blipFill>
        <p:spPr>
          <a:xfrm>
            <a:off x="1613646" y="535268"/>
            <a:ext cx="8358691" cy="578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8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23AA-63E3-8F4C-8147-EAEA7B3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Shimadzu HPV X-2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F99B4-3847-1846-9748-08AAFDD6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9" y="1376979"/>
            <a:ext cx="11845581" cy="52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08FFE-F1ED-DA49-A93B-963345BF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73" y="1714850"/>
            <a:ext cx="6578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88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 Condensed</vt:lpstr>
      <vt:lpstr>Office Theme</vt:lpstr>
      <vt:lpstr>High-speed imaging</vt:lpstr>
      <vt:lpstr>CCD                 vs.         CMOS sensors</vt:lpstr>
      <vt:lpstr>Single CMOS pixels</vt:lpstr>
      <vt:lpstr>Full frame, CMOS and single image cameras</vt:lpstr>
      <vt:lpstr>CMOS based high-speed cameras</vt:lpstr>
      <vt:lpstr>PowerPoint Presentation</vt:lpstr>
      <vt:lpstr>Shimadzu HPV X-2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High-speed imaging</dc:title>
  <dc:creator>Claus-Dieter Ohl</dc:creator>
  <cp:lastModifiedBy>Claus-Dieter Ohl</cp:lastModifiedBy>
  <cp:revision>3</cp:revision>
  <dcterms:created xsi:type="dcterms:W3CDTF">2024-09-13T19:56:28Z</dcterms:created>
  <dcterms:modified xsi:type="dcterms:W3CDTF">2024-09-13T21:08:33Z</dcterms:modified>
</cp:coreProperties>
</file>