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0" r:id="rId3"/>
    <p:sldId id="257" r:id="rId4"/>
    <p:sldId id="261" r:id="rId5"/>
    <p:sldId id="266" r:id="rId6"/>
    <p:sldId id="267" r:id="rId7"/>
    <p:sldId id="256" r:id="rId8"/>
    <p:sldId id="262" r:id="rId9"/>
    <p:sldId id="264" r:id="rId10"/>
    <p:sldId id="265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  <p:cmAuthor id="2" name="Microsoft Office 用户" initials="Office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8"/>
  </p:normalViewPr>
  <p:slideViewPr>
    <p:cSldViewPr snapToGrid="0" snapToObjects="1">
      <p:cViewPr>
        <p:scale>
          <a:sx n="105" d="100"/>
          <a:sy n="105" d="100"/>
        </p:scale>
        <p:origin x="61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855" y="2703349"/>
            <a:ext cx="10364451" cy="1596177"/>
          </a:xfrm>
        </p:spPr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*寻路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4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82" y="1151474"/>
            <a:ext cx="5032680" cy="45763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97736" y="3439632"/>
            <a:ext cx="377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abs(x1-x2)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abs(y1-y2)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diag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min(dx,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dy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H=14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diag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(max(dx,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dy</a:t>
            </a:r>
            <a:r>
              <a:rPr kumimoji="1" lang="en-US" altLang="zh-CN" dirty="0" smtClean="0"/>
              <a:t>)-</a:t>
            </a:r>
            <a:r>
              <a:rPr kumimoji="1" lang="en-US" altLang="zh-CN" dirty="0" err="1" smtClean="0"/>
              <a:t>diag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04" y="600957"/>
            <a:ext cx="6243513" cy="56773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82" y="2642409"/>
            <a:ext cx="1141544" cy="1021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011" y="2361752"/>
            <a:ext cx="1689393" cy="15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702" y="2510613"/>
            <a:ext cx="10364451" cy="159617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r>
              <a:rPr kumimoji="1"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演示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34771" y="454193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87340" y="4688959"/>
            <a:ext cx="1491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 smtClean="0"/>
              <a:t>End</a:t>
            </a:r>
            <a:r>
              <a:rPr kumimoji="1" lang="zh-CN" altLang="en-US" sz="6600" dirty="0" smtClean="0"/>
              <a:t>！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2860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*寻路是什么？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768434"/>
          </a:xfrm>
        </p:spPr>
        <p:txBody>
          <a:bodyPr/>
          <a:lstStyle/>
          <a:p>
            <a:r>
              <a:rPr kumimoji="1" lang="zh-CN" altLang="en-US" dirty="0" smtClean="0"/>
              <a:t>核心公式</a:t>
            </a:r>
            <a:r>
              <a:rPr lang="mr-IN" altLang="zh-CN" dirty="0" err="1" smtClean="0"/>
              <a:t>F</a:t>
            </a:r>
            <a:r>
              <a:rPr lang="mr-IN" altLang="zh-CN" dirty="0" smtClean="0"/>
              <a:t> </a:t>
            </a:r>
            <a:r>
              <a:rPr lang="mr-IN" altLang="zh-CN" dirty="0"/>
              <a:t>= </a:t>
            </a:r>
            <a:r>
              <a:rPr lang="mr-IN" altLang="zh-CN" dirty="0" err="1"/>
              <a:t>G</a:t>
            </a:r>
            <a:r>
              <a:rPr lang="mr-IN" altLang="zh-CN" dirty="0"/>
              <a:t> + </a:t>
            </a:r>
            <a:r>
              <a:rPr lang="mr-IN" altLang="zh-CN" dirty="0" err="1" smtClean="0"/>
              <a:t>H</a:t>
            </a:r>
            <a:endParaRPr lang="zh-CN" altLang="en-US" dirty="0" smtClean="0"/>
          </a:p>
          <a:p>
            <a:r>
              <a:rPr lang="en-US" altLang="zh-CN" dirty="0"/>
              <a:t>G</a:t>
            </a:r>
            <a:r>
              <a:rPr lang="zh-CN" altLang="en-US" dirty="0"/>
              <a:t>＝从起点</a:t>
            </a:r>
            <a:r>
              <a:rPr lang="en-US" altLang="zh-CN" dirty="0"/>
              <a:t>A</a:t>
            </a:r>
            <a:r>
              <a:rPr lang="zh-CN" altLang="en-US" dirty="0"/>
              <a:t>沿着已生成的路径到一个给定方格的移动</a:t>
            </a:r>
            <a:r>
              <a:rPr lang="zh-CN" altLang="en-US" dirty="0" smtClean="0"/>
              <a:t>开销</a:t>
            </a:r>
          </a:p>
          <a:p>
            <a:r>
              <a:rPr lang="en-US" altLang="zh-CN" dirty="0"/>
              <a:t>H</a:t>
            </a:r>
            <a:r>
              <a:rPr lang="zh-CN" altLang="en-US" dirty="0"/>
              <a:t>＝从给定方格到目的方格的估计移动</a:t>
            </a:r>
            <a:r>
              <a:rPr lang="zh-CN" altLang="en-US" dirty="0" smtClean="0"/>
              <a:t>开销</a:t>
            </a:r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＝估算结果，从当前节点到目的地节点总开销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8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998165"/>
              </p:ext>
            </p:extLst>
          </p:nvPr>
        </p:nvGraphicFramePr>
        <p:xfrm>
          <a:off x="2823418" y="339049"/>
          <a:ext cx="6234701" cy="5667910"/>
        </p:xfrm>
        <a:graphic>
          <a:graphicData uri="http://schemas.openxmlformats.org/drawingml/2006/table">
            <a:tbl>
              <a:tblPr/>
              <a:tblGrid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  <a:gridCol w="566791"/>
              </a:tblGrid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（1, 3）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(7, 5)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6791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872" marR="7872" marT="78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17602" y="58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地图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8119" y="132907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起点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(1,3)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58119" y="187133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终点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(7,5)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58119" y="231909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黑色块为障碍物，不可通过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1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62" y="329608"/>
            <a:ext cx="6243513" cy="56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43" y="1141747"/>
            <a:ext cx="5055071" cy="4596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12" y="3270697"/>
            <a:ext cx="127000" cy="50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446" y="3257997"/>
            <a:ext cx="527050" cy="52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3413" y="5992850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straightCost</a:t>
            </a:r>
            <a:r>
              <a:rPr lang="en-US" altLang="zh-CN" dirty="0" smtClean="0"/>
              <a:t>=10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16078" y="599285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diagCost</a:t>
            </a:r>
            <a:r>
              <a:rPr lang="en-US" altLang="zh-CN" dirty="0" smtClean="0"/>
              <a:t>=14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77" y="1151475"/>
            <a:ext cx="5032680" cy="457631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9141" y="5837274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H=abs(x1-x2)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abs(y1-y2)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5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07" y="1151475"/>
            <a:ext cx="5032680" cy="45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019141" y="5837274"/>
                <a:ext cx="360265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H=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radPr>
                      <m:deg>
                        <m:r>
                          <a:rPr kumimoji="1" lang="mr-IN" altLang="zh-CN" i="1" smtClean="0">
                            <a:latin typeface="Cambria Math" charset="0"/>
                          </a:rPr>
                          <m:t>2</m:t>
                        </m:r>
                      </m:deg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is-I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1−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2)</m:t>
                            </m:r>
                          </m:e>
                          <m:sup>
                            <m:r>
                              <a:rPr kumimoji="1" lang="is-I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is-I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1−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2)</m:t>
                            </m:r>
                          </m:e>
                          <m:sup>
                            <m:r>
                              <a:rPr kumimoji="1" lang="is-I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zh-CN" altLang="en-US" dirty="0" smtClean="0"/>
                  <a:t> * </a:t>
                </a:r>
                <a:r>
                  <a:rPr kumimoji="1" lang="en-US" altLang="zh-CN" dirty="0" smtClean="0"/>
                  <a:t>10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41" y="5837274"/>
                <a:ext cx="3602653" cy="427746"/>
              </a:xfrm>
              <a:prstGeom prst="rect">
                <a:avLst/>
              </a:prstGeom>
              <a:blipFill rotWithShape="0">
                <a:blip r:embed="rId3"/>
                <a:stretch>
                  <a:fillRect l="-1354" r="-67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179</Words>
  <Application>Microsoft Macintosh PowerPoint</Application>
  <PresentationFormat>宽屏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Mangal</vt:lpstr>
      <vt:lpstr>Tw Cen MT</vt:lpstr>
      <vt:lpstr>宋体</vt:lpstr>
      <vt:lpstr>水滴</vt:lpstr>
      <vt:lpstr>A*寻路</vt:lpstr>
      <vt:lpstr>A*寻路是什么？</vt:lpstr>
      <vt:lpstr>PowerPoint 演示文稿</vt:lpstr>
      <vt:lpstr>PowerPoint 演示文稿</vt:lpstr>
      <vt:lpstr>G？</vt:lpstr>
      <vt:lpstr>PowerPoint 演示文稿</vt:lpstr>
      <vt:lpstr>H？</vt:lpstr>
      <vt:lpstr>PowerPoint 演示文稿</vt:lpstr>
      <vt:lpstr>PowerPoint 演示文稿</vt:lpstr>
      <vt:lpstr>PowerPoint 演示文稿</vt:lpstr>
      <vt:lpstr>PowerPoint 演示文稿</vt:lpstr>
      <vt:lpstr>DEMO演示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</cp:revision>
  <dcterms:created xsi:type="dcterms:W3CDTF">2017-03-03T02:26:12Z</dcterms:created>
  <dcterms:modified xsi:type="dcterms:W3CDTF">2017-03-06T02:14:04Z</dcterms:modified>
</cp:coreProperties>
</file>