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bfcbe0ea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bfcbe0ea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bfcbe0ea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bfcbe0ea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bfcbe0ea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bfcbe0ea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bfcbe0ea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bfcbe0ea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bfcbe0ea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bfcbe0ea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bfcbe0ea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bfcbe0ea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bfcbe0ea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bfcbe0ea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bfcbe0ea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bfcbe0ea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bfcbe0ea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bfcbe0ea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bfcbe0ea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bfcbe0ea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defne.oz@hisarschool.k12.t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8.png"/><Relationship Id="rId7" Type="http://schemas.openxmlformats.org/officeDocument/2006/relationships/image" Target="../media/image2.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800">
                <a:solidFill>
                  <a:srgbClr val="000000"/>
                </a:solidFill>
                <a:latin typeface="Times New Roman"/>
                <a:ea typeface="Times New Roman"/>
                <a:cs typeface="Times New Roman"/>
                <a:sym typeface="Times New Roman"/>
              </a:rPr>
              <a:t>a Modified Engineering Design Process(EDP) </a:t>
            </a:r>
            <a:endParaRPr sz="28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800">
                <a:solidFill>
                  <a:srgbClr val="000000"/>
                </a:solidFill>
                <a:latin typeface="Times New Roman"/>
                <a:ea typeface="Times New Roman"/>
                <a:cs typeface="Times New Roman"/>
                <a:sym typeface="Times New Roman"/>
              </a:rPr>
              <a:t>to Utilize Computer-Aided Design(CAD) in </a:t>
            </a:r>
            <a:endParaRPr sz="28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800">
                <a:solidFill>
                  <a:srgbClr val="000000"/>
                </a:solidFill>
                <a:latin typeface="Times New Roman"/>
                <a:ea typeface="Times New Roman"/>
                <a:cs typeface="Times New Roman"/>
                <a:sym typeface="Times New Roman"/>
              </a:rPr>
              <a:t>K-12 and University Level </a:t>
            </a:r>
            <a:endParaRPr sz="2800"/>
          </a:p>
        </p:txBody>
      </p:sp>
      <p:sp>
        <p:nvSpPr>
          <p:cNvPr id="87" name="Google Shape;87;p13"/>
          <p:cNvSpPr txBox="1"/>
          <p:nvPr>
            <p:ph idx="1" type="subTitle"/>
          </p:nvPr>
        </p:nvSpPr>
        <p:spPr>
          <a:xfrm>
            <a:off x="729625" y="3172900"/>
            <a:ext cx="7688100" cy="133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141414"/>
                </a:solidFill>
                <a:latin typeface="Times New Roman"/>
                <a:ea typeface="Times New Roman"/>
                <a:cs typeface="Times New Roman"/>
                <a:sym typeface="Times New Roman"/>
              </a:rPr>
              <a:t>Ceren, Dolu*</a:t>
            </a:r>
            <a:endParaRPr sz="1700">
              <a:solidFill>
                <a:srgbClr val="141414"/>
              </a:solidFill>
              <a:latin typeface="Times New Roman"/>
              <a:ea typeface="Times New Roman"/>
              <a:cs typeface="Times New Roman"/>
              <a:sym typeface="Times New Roman"/>
            </a:endParaRPr>
          </a:p>
          <a:p>
            <a:pPr indent="0" lvl="0" marL="0" rtl="0" algn="just">
              <a:lnSpc>
                <a:spcPct val="145454"/>
              </a:lnSpc>
              <a:spcBef>
                <a:spcPts val="300"/>
              </a:spcBef>
              <a:spcAft>
                <a:spcPts val="0"/>
              </a:spcAft>
              <a:buNone/>
            </a:pPr>
            <a:r>
              <a:rPr lang="en" sz="1300">
                <a:solidFill>
                  <a:srgbClr val="141414"/>
                </a:solidFill>
                <a:latin typeface="Times New Roman"/>
                <a:ea typeface="Times New Roman"/>
                <a:cs typeface="Times New Roman"/>
                <a:sym typeface="Times New Roman"/>
              </a:rPr>
              <a:t>Student, Hisar School IdeaLab Computer Science, ceren</a:t>
            </a:r>
            <a:r>
              <a:rPr lang="en" sz="1300">
                <a:solidFill>
                  <a:srgbClr val="141414"/>
                </a:solidFill>
                <a:uFill>
                  <a:noFill/>
                </a:uFill>
                <a:latin typeface="Times New Roman"/>
                <a:ea typeface="Times New Roman"/>
                <a:cs typeface="Times New Roman"/>
                <a:sym typeface="Times New Roman"/>
                <a:hlinkClick r:id="rId3">
                  <a:extLst>
                    <a:ext uri="{A12FA001-AC4F-418D-AE19-62706E023703}">
                      <ahyp:hlinkClr val="tx"/>
                    </a:ext>
                  </a:extLst>
                </a:hlinkClick>
              </a:rPr>
              <a:t>.dolu@hisarschool.k12.tr</a:t>
            </a:r>
            <a:r>
              <a:rPr lang="en" sz="1300">
                <a:solidFill>
                  <a:srgbClr val="141414"/>
                </a:solidFill>
                <a:latin typeface="Times New Roman"/>
                <a:ea typeface="Times New Roman"/>
                <a:cs typeface="Times New Roman"/>
                <a:sym typeface="Times New Roman"/>
              </a:rPr>
              <a:t> </a:t>
            </a:r>
            <a:endParaRPr sz="2000">
              <a:solidFill>
                <a:srgbClr val="141414"/>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p:nvPr/>
        </p:nvSpPr>
        <p:spPr>
          <a:xfrm>
            <a:off x="1800" y="0"/>
            <a:ext cx="9144000" cy="467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22"/>
          <p:cNvPicPr preferRelativeResize="0"/>
          <p:nvPr/>
        </p:nvPicPr>
        <p:blipFill rotWithShape="1">
          <a:blip r:embed="rId3">
            <a:alphaModFix/>
          </a:blip>
          <a:srcRect b="0" l="3365" r="2878" t="0"/>
          <a:stretch/>
        </p:blipFill>
        <p:spPr>
          <a:xfrm>
            <a:off x="204200" y="1118125"/>
            <a:ext cx="2839000" cy="3027949"/>
          </a:xfrm>
          <a:prstGeom prst="rect">
            <a:avLst/>
          </a:prstGeom>
          <a:noFill/>
          <a:ln>
            <a:noFill/>
          </a:ln>
        </p:spPr>
      </p:pic>
      <p:pic>
        <p:nvPicPr>
          <p:cNvPr id="149" name="Google Shape;149;p22"/>
          <p:cNvPicPr preferRelativeResize="0"/>
          <p:nvPr/>
        </p:nvPicPr>
        <p:blipFill>
          <a:blip r:embed="rId4">
            <a:alphaModFix/>
          </a:blip>
          <a:stretch>
            <a:fillRect/>
          </a:stretch>
        </p:blipFill>
        <p:spPr>
          <a:xfrm>
            <a:off x="3227975" y="1119588"/>
            <a:ext cx="2641950" cy="3025025"/>
          </a:xfrm>
          <a:prstGeom prst="rect">
            <a:avLst/>
          </a:prstGeom>
          <a:noFill/>
          <a:ln>
            <a:noFill/>
          </a:ln>
        </p:spPr>
      </p:pic>
      <p:pic>
        <p:nvPicPr>
          <p:cNvPr id="150" name="Google Shape;150;p22"/>
          <p:cNvPicPr preferRelativeResize="0"/>
          <p:nvPr/>
        </p:nvPicPr>
        <p:blipFill>
          <a:blip r:embed="rId5">
            <a:alphaModFix/>
          </a:blip>
          <a:stretch>
            <a:fillRect/>
          </a:stretch>
        </p:blipFill>
        <p:spPr>
          <a:xfrm>
            <a:off x="5946125" y="1145875"/>
            <a:ext cx="3027950" cy="2972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idx="1" type="body"/>
          </p:nvPr>
        </p:nvSpPr>
        <p:spPr>
          <a:xfrm>
            <a:off x="1226725" y="1707350"/>
            <a:ext cx="7500600" cy="2632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lang="en" sz="900">
                <a:solidFill>
                  <a:srgbClr val="000000"/>
                </a:solidFill>
                <a:latin typeface="Times New Roman"/>
                <a:ea typeface="Times New Roman"/>
                <a:cs typeface="Times New Roman"/>
                <a:sym typeface="Times New Roman"/>
              </a:rPr>
              <a:t>Hannah R., Joshi S., Summers J.D. (2012) </a:t>
            </a:r>
            <a:r>
              <a:rPr i="1" lang="en" sz="900">
                <a:solidFill>
                  <a:srgbClr val="000000"/>
                </a:solidFill>
                <a:latin typeface="Times New Roman"/>
                <a:ea typeface="Times New Roman"/>
                <a:cs typeface="Times New Roman"/>
                <a:sym typeface="Times New Roman"/>
              </a:rPr>
              <a:t>A user study of interpretability of engineering design representations</a:t>
            </a:r>
            <a:r>
              <a:rPr lang="en" sz="900">
                <a:solidFill>
                  <a:srgbClr val="000000"/>
                </a:solidFill>
                <a:latin typeface="Times New Roman"/>
                <a:ea typeface="Times New Roman"/>
                <a:cs typeface="Times New Roman"/>
                <a:sym typeface="Times New Roman"/>
              </a:rPr>
              <a:t>, Journal of Engineering Design, 23:6, 443-468, DOI:    10.1080/09544828.2011.615302</a:t>
            </a:r>
            <a:endParaRPr sz="9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rPr lang="en" sz="900">
                <a:solidFill>
                  <a:srgbClr val="000000"/>
                </a:solidFill>
                <a:latin typeface="Times New Roman"/>
                <a:ea typeface="Times New Roman"/>
                <a:cs typeface="Times New Roman"/>
                <a:sym typeface="Times New Roman"/>
              </a:rPr>
              <a:t>Wind, S.A., Alemdar, M., Lingle, J.A (2019) </a:t>
            </a:r>
            <a:r>
              <a:rPr i="1" lang="en" sz="900">
                <a:solidFill>
                  <a:srgbClr val="000000"/>
                </a:solidFill>
                <a:latin typeface="Times New Roman"/>
                <a:ea typeface="Times New Roman"/>
                <a:cs typeface="Times New Roman"/>
                <a:sym typeface="Times New Roman"/>
              </a:rPr>
              <a:t>Exploring student understanding of the engineering design process using distractor analysis</a:t>
            </a:r>
            <a:r>
              <a:rPr lang="en" sz="900">
                <a:solidFill>
                  <a:srgbClr val="000000"/>
                </a:solidFill>
                <a:latin typeface="Times New Roman"/>
                <a:ea typeface="Times New Roman"/>
                <a:cs typeface="Times New Roman"/>
                <a:sym typeface="Times New Roman"/>
              </a:rPr>
              <a:t>, IJ STEM Ed, 6:4, DOI: 10.1186/s40594-018-0156-x</a:t>
            </a:r>
            <a:endParaRPr sz="9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rPr lang="en" sz="900">
                <a:solidFill>
                  <a:srgbClr val="000000"/>
                </a:solidFill>
                <a:latin typeface="Times New Roman"/>
                <a:ea typeface="Times New Roman"/>
                <a:cs typeface="Times New Roman"/>
                <a:sym typeface="Times New Roman"/>
              </a:rPr>
              <a:t>Song T., Becker K., Gero J., et al. (2016) </a:t>
            </a:r>
            <a:r>
              <a:rPr i="1" lang="en" sz="900">
                <a:solidFill>
                  <a:srgbClr val="000000"/>
                </a:solidFill>
                <a:latin typeface="Times New Roman"/>
                <a:ea typeface="Times New Roman"/>
                <a:cs typeface="Times New Roman"/>
                <a:sym typeface="Times New Roman"/>
              </a:rPr>
              <a:t>Problem Decomposition and Recomposition in Engineering Design: a Comparison of Design Behavior Between Professional Engineers, Engineering Seniors, and Engineering Freshmen</a:t>
            </a:r>
            <a:r>
              <a:rPr lang="en" sz="900">
                <a:solidFill>
                  <a:srgbClr val="000000"/>
                </a:solidFill>
                <a:latin typeface="Times New Roman"/>
                <a:ea typeface="Times New Roman"/>
                <a:cs typeface="Times New Roman"/>
                <a:sym typeface="Times New Roman"/>
              </a:rPr>
              <a:t>, Virginia Tech Publishing, 27:2, DOI: 10.21061/jte.v27i2.a.3</a:t>
            </a:r>
            <a:endParaRPr sz="9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rPr lang="en" sz="900">
                <a:solidFill>
                  <a:srgbClr val="000000"/>
                </a:solidFill>
                <a:latin typeface="Times New Roman"/>
                <a:ea typeface="Times New Roman"/>
                <a:cs typeface="Times New Roman"/>
                <a:sym typeface="Times New Roman"/>
              </a:rPr>
              <a:t>Linder B.M. (1999) </a:t>
            </a:r>
            <a:r>
              <a:rPr i="1" lang="en" sz="900">
                <a:solidFill>
                  <a:srgbClr val="000000"/>
                </a:solidFill>
                <a:latin typeface="Times New Roman"/>
                <a:ea typeface="Times New Roman"/>
                <a:cs typeface="Times New Roman"/>
                <a:sym typeface="Times New Roman"/>
              </a:rPr>
              <a:t>Understanding Estimation and its Relation to Engineering Education</a:t>
            </a:r>
            <a:r>
              <a:rPr lang="en" sz="900">
                <a:solidFill>
                  <a:srgbClr val="000000"/>
                </a:solidFill>
                <a:latin typeface="Times New Roman"/>
                <a:ea typeface="Times New Roman"/>
                <a:cs typeface="Times New Roman"/>
                <a:sym typeface="Times New Roman"/>
              </a:rPr>
              <a:t>, Massachusetts Institute of Technology</a:t>
            </a:r>
            <a:endParaRPr sz="9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rPr lang="en" sz="900">
                <a:solidFill>
                  <a:srgbClr val="000000"/>
                </a:solidFill>
                <a:latin typeface="Times New Roman"/>
                <a:ea typeface="Times New Roman"/>
                <a:cs typeface="Times New Roman"/>
                <a:sym typeface="Times New Roman"/>
              </a:rPr>
              <a:t>Katehi L., Pearson G., Feder M. (2009) </a:t>
            </a:r>
            <a:r>
              <a:rPr i="1" lang="en" sz="900">
                <a:solidFill>
                  <a:srgbClr val="000000"/>
                </a:solidFill>
                <a:latin typeface="Times New Roman"/>
                <a:ea typeface="Times New Roman"/>
                <a:cs typeface="Times New Roman"/>
                <a:sym typeface="Times New Roman"/>
              </a:rPr>
              <a:t>Engineering in K-12 education: Understanding the status and improving the prospects</a:t>
            </a:r>
            <a:r>
              <a:rPr lang="en" sz="900">
                <a:solidFill>
                  <a:srgbClr val="000000"/>
                </a:solidFill>
                <a:latin typeface="Times New Roman"/>
                <a:ea typeface="Times New Roman"/>
                <a:cs typeface="Times New Roman"/>
                <a:sym typeface="Times New Roman"/>
              </a:rPr>
              <a:t>, Washington, DC: The National Academies Press. DOI: 10.17226/12635</a:t>
            </a:r>
            <a:endParaRPr sz="9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rPr lang="en" sz="900">
                <a:solidFill>
                  <a:srgbClr val="000000"/>
                </a:solidFill>
                <a:latin typeface="Times New Roman"/>
                <a:ea typeface="Times New Roman"/>
                <a:cs typeface="Times New Roman"/>
                <a:sym typeface="Times New Roman"/>
              </a:rPr>
              <a:t>Adams, J., Kaczmarczyk, S., Picton, P., et al. (2009) </a:t>
            </a:r>
            <a:r>
              <a:rPr i="1" lang="en" sz="900">
                <a:solidFill>
                  <a:srgbClr val="000000"/>
                </a:solidFill>
                <a:latin typeface="Times New Roman"/>
                <a:ea typeface="Times New Roman"/>
                <a:cs typeface="Times New Roman"/>
                <a:sym typeface="Times New Roman"/>
              </a:rPr>
              <a:t>Problem solving and creativity in Engineering: turning novices into professionals</a:t>
            </a:r>
            <a:r>
              <a:rPr lang="en" sz="900">
                <a:solidFill>
                  <a:srgbClr val="000000"/>
                </a:solidFill>
                <a:latin typeface="Times New Roman"/>
                <a:ea typeface="Times New Roman"/>
                <a:cs typeface="Times New Roman"/>
                <a:sym typeface="Times New Roman"/>
              </a:rPr>
              <a:t>, Enhancing the Learner Experience in Higher Education, 1:1, 4–18. DOI: 10.14234/elehe.v1i1.6</a:t>
            </a:r>
            <a:endParaRPr sz="9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rPr lang="en" sz="900">
                <a:solidFill>
                  <a:srgbClr val="000000"/>
                </a:solidFill>
                <a:latin typeface="Times New Roman"/>
                <a:ea typeface="Times New Roman"/>
                <a:cs typeface="Times New Roman"/>
                <a:sym typeface="Times New Roman"/>
              </a:rPr>
              <a:t>Ahmed S., Wallace K. M., Blessing L. (2003) </a:t>
            </a:r>
            <a:r>
              <a:rPr i="1" lang="en" sz="900">
                <a:solidFill>
                  <a:srgbClr val="000000"/>
                </a:solidFill>
                <a:latin typeface="Times New Roman"/>
                <a:ea typeface="Times New Roman"/>
                <a:cs typeface="Times New Roman"/>
                <a:sym typeface="Times New Roman"/>
              </a:rPr>
              <a:t>Understanding the differences between how novice and experienced designers approach design tasks</a:t>
            </a:r>
            <a:r>
              <a:rPr lang="en" sz="900">
                <a:solidFill>
                  <a:srgbClr val="000000"/>
                </a:solidFill>
                <a:latin typeface="Times New Roman"/>
                <a:ea typeface="Times New Roman"/>
                <a:cs typeface="Times New Roman"/>
                <a:sym typeface="Times New Roman"/>
              </a:rPr>
              <a:t>, Research in Engineering Design, 14, 1:11+. DOI: 10.1007/s00163-002-0023-z</a:t>
            </a:r>
            <a:endParaRPr sz="9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rPr lang="en" sz="900">
                <a:solidFill>
                  <a:srgbClr val="000000"/>
                </a:solidFill>
                <a:latin typeface="Times New Roman"/>
                <a:ea typeface="Times New Roman"/>
                <a:cs typeface="Times New Roman"/>
                <a:sym typeface="Times New Roman"/>
              </a:rPr>
              <a:t>Valentine A., Belski I., Hamilton M. (2016). </a:t>
            </a:r>
            <a:r>
              <a:rPr i="1" lang="en" sz="900">
                <a:solidFill>
                  <a:srgbClr val="000000"/>
                </a:solidFill>
                <a:latin typeface="Times New Roman"/>
                <a:ea typeface="Times New Roman"/>
                <a:cs typeface="Times New Roman"/>
                <a:sym typeface="Times New Roman"/>
              </a:rPr>
              <a:t>Engaging engineering students in creative problem solving tasks: How does it influence future performance</a:t>
            </a:r>
            <a:r>
              <a:rPr lang="en" sz="900">
                <a:solidFill>
                  <a:srgbClr val="000000"/>
                </a:solidFill>
                <a:latin typeface="Times New Roman"/>
                <a:ea typeface="Times New Roman"/>
                <a:cs typeface="Times New Roman"/>
                <a:sym typeface="Times New Roman"/>
              </a:rPr>
              <a:t>, 44th SEFI Conference, 12-15.</a:t>
            </a:r>
            <a:endParaRPr sz="9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rPr lang="en" sz="900">
                <a:solidFill>
                  <a:srgbClr val="000000"/>
                </a:solidFill>
                <a:latin typeface="Times New Roman"/>
                <a:ea typeface="Times New Roman"/>
                <a:cs typeface="Times New Roman"/>
                <a:sym typeface="Times New Roman"/>
              </a:rPr>
              <a:t>Stevens R., Johri A. O’Connor K. (2014) </a:t>
            </a:r>
            <a:r>
              <a:rPr i="1" lang="en" sz="900">
                <a:solidFill>
                  <a:srgbClr val="000000"/>
                </a:solidFill>
                <a:latin typeface="Times New Roman"/>
                <a:ea typeface="Times New Roman"/>
                <a:cs typeface="Times New Roman"/>
                <a:sym typeface="Times New Roman"/>
              </a:rPr>
              <a:t>Professional Engineering Work</a:t>
            </a:r>
            <a:r>
              <a:rPr lang="en" sz="900">
                <a:solidFill>
                  <a:srgbClr val="000000"/>
                </a:solidFill>
                <a:latin typeface="Times New Roman"/>
                <a:ea typeface="Times New Roman"/>
                <a:cs typeface="Times New Roman"/>
                <a:sym typeface="Times New Roman"/>
              </a:rPr>
              <a:t>, Cambridge handbook of engineering education research, 12:2, 119-137.</a:t>
            </a:r>
            <a:endParaRPr sz="1110"/>
          </a:p>
        </p:txBody>
      </p:sp>
      <p:sp>
        <p:nvSpPr>
          <p:cNvPr id="156" name="Google Shape;15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188">
                <a:latin typeface="Times New Roman"/>
                <a:ea typeface="Times New Roman"/>
                <a:cs typeface="Times New Roman"/>
                <a:sym typeface="Times New Roman"/>
              </a:rPr>
              <a:t>References</a:t>
            </a:r>
            <a:endParaRPr sz="1188">
              <a:latin typeface="Times New Roman"/>
              <a:ea typeface="Times New Roman"/>
              <a:cs typeface="Times New Roman"/>
              <a:sym typeface="Times New Roman"/>
            </a:endParaRPr>
          </a:p>
        </p:txBody>
      </p:sp>
      <p:sp>
        <p:nvSpPr>
          <p:cNvPr id="157" name="Google Shape;157;p23"/>
          <p:cNvSpPr txBox="1"/>
          <p:nvPr/>
        </p:nvSpPr>
        <p:spPr>
          <a:xfrm>
            <a:off x="858700" y="1707350"/>
            <a:ext cx="674700" cy="25050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0"/>
              </a:spcAft>
              <a:buNone/>
            </a:pPr>
            <a:r>
              <a:rPr b="1" lang="en" sz="900">
                <a:latin typeface="Times New Roman"/>
                <a:ea typeface="Times New Roman"/>
                <a:cs typeface="Times New Roman"/>
                <a:sym typeface="Times New Roman"/>
              </a:rPr>
              <a:t>[1]</a:t>
            </a: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lnSpc>
                <a:spcPct val="105000"/>
              </a:lnSpc>
              <a:spcBef>
                <a:spcPts val="0"/>
              </a:spcBef>
              <a:spcAft>
                <a:spcPts val="0"/>
              </a:spcAft>
              <a:buNone/>
            </a:pPr>
            <a:r>
              <a:t/>
            </a:r>
            <a:endParaRPr b="1" sz="900">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b="1" lang="en" sz="900">
                <a:latin typeface="Times New Roman"/>
                <a:ea typeface="Times New Roman"/>
                <a:cs typeface="Times New Roman"/>
                <a:sym typeface="Times New Roman"/>
              </a:rPr>
              <a:t>[2]</a:t>
            </a:r>
            <a:endParaRPr b="1" sz="900">
              <a:latin typeface="Times New Roman"/>
              <a:ea typeface="Times New Roman"/>
              <a:cs typeface="Times New Roman"/>
              <a:sym typeface="Times New Roman"/>
            </a:endParaRPr>
          </a:p>
          <a:p>
            <a:pPr indent="0" lvl="0" marL="0" rtl="0" algn="l">
              <a:lnSpc>
                <a:spcPct val="105000"/>
              </a:lnSpc>
              <a:spcBef>
                <a:spcPts val="0"/>
              </a:spcBef>
              <a:spcAft>
                <a:spcPts val="0"/>
              </a:spcAft>
              <a:buNone/>
            </a:pPr>
            <a:r>
              <a:t/>
            </a:r>
            <a:endParaRPr b="1" sz="900">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b="1" lang="en" sz="900">
                <a:latin typeface="Times New Roman"/>
                <a:ea typeface="Times New Roman"/>
                <a:cs typeface="Times New Roman"/>
                <a:sym typeface="Times New Roman"/>
              </a:rPr>
              <a:t>[3]</a:t>
            </a:r>
            <a:endParaRPr b="1" sz="900">
              <a:latin typeface="Times New Roman"/>
              <a:ea typeface="Times New Roman"/>
              <a:cs typeface="Times New Roman"/>
              <a:sym typeface="Times New Roman"/>
            </a:endParaRPr>
          </a:p>
          <a:p>
            <a:pPr indent="0" lvl="0" marL="0" rtl="0" algn="l">
              <a:lnSpc>
                <a:spcPct val="105000"/>
              </a:lnSpc>
              <a:spcBef>
                <a:spcPts val="0"/>
              </a:spcBef>
              <a:spcAft>
                <a:spcPts val="0"/>
              </a:spcAft>
              <a:buNone/>
            </a:pPr>
            <a:r>
              <a:t/>
            </a:r>
            <a:endParaRPr b="1" sz="900">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b="1" lang="en" sz="900">
                <a:latin typeface="Times New Roman"/>
                <a:ea typeface="Times New Roman"/>
                <a:cs typeface="Times New Roman"/>
                <a:sym typeface="Times New Roman"/>
              </a:rPr>
              <a:t>[4]</a:t>
            </a:r>
            <a:endParaRPr b="1" sz="900">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b="1" lang="en" sz="900">
                <a:latin typeface="Times New Roman"/>
                <a:ea typeface="Times New Roman"/>
                <a:cs typeface="Times New Roman"/>
                <a:sym typeface="Times New Roman"/>
              </a:rPr>
              <a:t>[5]</a:t>
            </a:r>
            <a:endParaRPr b="1" sz="900">
              <a:latin typeface="Times New Roman"/>
              <a:ea typeface="Times New Roman"/>
              <a:cs typeface="Times New Roman"/>
              <a:sym typeface="Times New Roman"/>
            </a:endParaRPr>
          </a:p>
          <a:p>
            <a:pPr indent="0" lvl="0" marL="0" rtl="0" algn="l">
              <a:lnSpc>
                <a:spcPct val="105000"/>
              </a:lnSpc>
              <a:spcBef>
                <a:spcPts val="0"/>
              </a:spcBef>
              <a:spcAft>
                <a:spcPts val="0"/>
              </a:spcAft>
              <a:buNone/>
            </a:pPr>
            <a:r>
              <a:t/>
            </a:r>
            <a:endParaRPr b="1" sz="900">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b="1" lang="en" sz="900">
                <a:latin typeface="Times New Roman"/>
                <a:ea typeface="Times New Roman"/>
                <a:cs typeface="Times New Roman"/>
                <a:sym typeface="Times New Roman"/>
              </a:rPr>
              <a:t>[6]</a:t>
            </a:r>
            <a:endParaRPr b="1" sz="900">
              <a:latin typeface="Times New Roman"/>
              <a:ea typeface="Times New Roman"/>
              <a:cs typeface="Times New Roman"/>
              <a:sym typeface="Times New Roman"/>
            </a:endParaRPr>
          </a:p>
          <a:p>
            <a:pPr indent="0" lvl="0" marL="0" rtl="0" algn="l">
              <a:lnSpc>
                <a:spcPct val="105000"/>
              </a:lnSpc>
              <a:spcBef>
                <a:spcPts val="0"/>
              </a:spcBef>
              <a:spcAft>
                <a:spcPts val="0"/>
              </a:spcAft>
              <a:buNone/>
            </a:pPr>
            <a:r>
              <a:t/>
            </a:r>
            <a:endParaRPr b="1" sz="900">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b="1" lang="en" sz="900">
                <a:latin typeface="Times New Roman"/>
                <a:ea typeface="Times New Roman"/>
                <a:cs typeface="Times New Roman"/>
                <a:sym typeface="Times New Roman"/>
              </a:rPr>
              <a:t>[7]</a:t>
            </a:r>
            <a:endParaRPr b="1" sz="900">
              <a:latin typeface="Times New Roman"/>
              <a:ea typeface="Times New Roman"/>
              <a:cs typeface="Times New Roman"/>
              <a:sym typeface="Times New Roman"/>
            </a:endParaRPr>
          </a:p>
          <a:p>
            <a:pPr indent="0" lvl="0" marL="0" rtl="0" algn="l">
              <a:lnSpc>
                <a:spcPct val="105000"/>
              </a:lnSpc>
              <a:spcBef>
                <a:spcPts val="0"/>
              </a:spcBef>
              <a:spcAft>
                <a:spcPts val="0"/>
              </a:spcAft>
              <a:buNone/>
            </a:pPr>
            <a:r>
              <a:t/>
            </a:r>
            <a:endParaRPr b="1" sz="900">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b="1" lang="en" sz="900">
                <a:latin typeface="Times New Roman"/>
                <a:ea typeface="Times New Roman"/>
                <a:cs typeface="Times New Roman"/>
                <a:sym typeface="Times New Roman"/>
              </a:rPr>
              <a:t>[8]</a:t>
            </a:r>
            <a:endParaRPr b="1" sz="900">
              <a:latin typeface="Times New Roman"/>
              <a:ea typeface="Times New Roman"/>
              <a:cs typeface="Times New Roman"/>
              <a:sym typeface="Times New Roman"/>
            </a:endParaRPr>
          </a:p>
          <a:p>
            <a:pPr indent="0" lvl="0" marL="0" rtl="0" algn="l">
              <a:lnSpc>
                <a:spcPct val="105000"/>
              </a:lnSpc>
              <a:spcBef>
                <a:spcPts val="0"/>
              </a:spcBef>
              <a:spcAft>
                <a:spcPts val="0"/>
              </a:spcAft>
              <a:buNone/>
            </a:pPr>
            <a:r>
              <a:t/>
            </a:r>
            <a:endParaRPr b="1" sz="900">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b="1" lang="en" sz="900">
                <a:latin typeface="Times New Roman"/>
                <a:ea typeface="Times New Roman"/>
                <a:cs typeface="Times New Roman"/>
                <a:sym typeface="Times New Roman"/>
              </a:rPr>
              <a:t>[9]</a:t>
            </a:r>
            <a:endParaRPr b="1" sz="9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8000">
                <a:latin typeface="Times New Roman"/>
                <a:ea typeface="Times New Roman"/>
                <a:cs typeface="Times New Roman"/>
                <a:sym typeface="Times New Roman"/>
              </a:rPr>
              <a:t>Problem</a:t>
            </a:r>
            <a:endParaRPr sz="8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547250"/>
            <a:ext cx="7688700" cy="25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940">
                <a:latin typeface="Times New Roman"/>
                <a:ea typeface="Times New Roman"/>
                <a:cs typeface="Times New Roman"/>
                <a:sym typeface="Times New Roman"/>
              </a:rPr>
              <a:t>“In order to save time and money, designers need to understand the utility of different engineering representations. To this end, designers often rely on past experience to decide which model to construct; yet students without this experience have no help.”</a:t>
            </a:r>
            <a:endParaRPr b="0" sz="1940">
              <a:latin typeface="Times New Roman"/>
              <a:ea typeface="Times New Roman"/>
              <a:cs typeface="Times New Roman"/>
              <a:sym typeface="Times New Roman"/>
            </a:endParaRPr>
          </a:p>
        </p:txBody>
      </p:sp>
      <p:sp>
        <p:nvSpPr>
          <p:cNvPr id="98" name="Google Shape;98;p15"/>
          <p:cNvSpPr txBox="1"/>
          <p:nvPr>
            <p:ph idx="1" type="body"/>
          </p:nvPr>
        </p:nvSpPr>
        <p:spPr>
          <a:xfrm>
            <a:off x="729450" y="3559000"/>
            <a:ext cx="7688700" cy="647100"/>
          </a:xfrm>
          <a:prstGeom prst="rect">
            <a:avLst/>
          </a:prstGeom>
        </p:spPr>
        <p:txBody>
          <a:bodyPr anchorCtr="0" anchor="t" bIns="91425" lIns="91425" spcFirstLastPara="1" rIns="91425" wrap="square" tIns="91425">
            <a:normAutofit/>
          </a:bodyPr>
          <a:lstStyle/>
          <a:p>
            <a:pPr indent="0" lvl="0" marL="0" rtl="0" algn="r">
              <a:lnSpc>
                <a:spcPct val="80000"/>
              </a:lnSpc>
              <a:spcBef>
                <a:spcPts val="0"/>
              </a:spcBef>
              <a:spcAft>
                <a:spcPts val="0"/>
              </a:spcAft>
              <a:buSzPts val="935"/>
              <a:buNone/>
            </a:pPr>
            <a:r>
              <a:rPr i="1" lang="en" sz="1710">
                <a:solidFill>
                  <a:schemeClr val="dk2"/>
                </a:solidFill>
                <a:latin typeface="Times New Roman"/>
                <a:ea typeface="Times New Roman"/>
                <a:cs typeface="Times New Roman"/>
                <a:sym typeface="Times New Roman"/>
              </a:rPr>
              <a:t>[1] (Hannah et al 2012)</a:t>
            </a:r>
            <a:endParaRPr i="1" sz="1710">
              <a:solidFill>
                <a:schemeClr val="dk2"/>
              </a:solidFill>
              <a:latin typeface="Times New Roman"/>
              <a:ea typeface="Times New Roman"/>
              <a:cs typeface="Times New Roman"/>
              <a:sym typeface="Times New Roman"/>
            </a:endParaRPr>
          </a:p>
          <a:p>
            <a:pPr indent="0" lvl="0" marL="0" rtl="0" algn="r">
              <a:lnSpc>
                <a:spcPct val="95000"/>
              </a:lnSpc>
              <a:spcBef>
                <a:spcPts val="0"/>
              </a:spcBef>
              <a:spcAft>
                <a:spcPts val="1200"/>
              </a:spcAft>
              <a:buSzPts val="935"/>
              <a:buNone/>
            </a:pPr>
            <a:r>
              <a:t/>
            </a:r>
            <a:endParaRPr sz="110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547250"/>
            <a:ext cx="7688700" cy="25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1940">
              <a:latin typeface="Times New Roman"/>
              <a:ea typeface="Times New Roman"/>
              <a:cs typeface="Times New Roman"/>
              <a:sym typeface="Times New Roman"/>
            </a:endParaRPr>
          </a:p>
          <a:p>
            <a:pPr indent="0" lvl="0" marL="0" rtl="0" algn="l">
              <a:spcBef>
                <a:spcPts val="0"/>
              </a:spcBef>
              <a:spcAft>
                <a:spcPts val="0"/>
              </a:spcAft>
              <a:buNone/>
            </a:pPr>
            <a:r>
              <a:rPr b="0" lang="en" sz="1940">
                <a:latin typeface="Times New Roman"/>
                <a:ea typeface="Times New Roman"/>
                <a:cs typeface="Times New Roman"/>
                <a:sym typeface="Times New Roman"/>
              </a:rPr>
              <a:t>“Students were found to have considerable difficulty making estimates for common engineering quantities, such as force and energy. Students were also found to have difficulty applying basic engineering concepts in rough estimation situations even at the senior level.”</a:t>
            </a:r>
            <a:endParaRPr b="0" sz="1940">
              <a:latin typeface="Times New Roman"/>
              <a:ea typeface="Times New Roman"/>
              <a:cs typeface="Times New Roman"/>
              <a:sym typeface="Times New Roman"/>
            </a:endParaRPr>
          </a:p>
          <a:p>
            <a:pPr indent="0" lvl="0" marL="0" rtl="0" algn="l">
              <a:spcBef>
                <a:spcPts val="0"/>
              </a:spcBef>
              <a:spcAft>
                <a:spcPts val="0"/>
              </a:spcAft>
              <a:buSzPts val="990"/>
              <a:buNone/>
            </a:pPr>
            <a:r>
              <a:t/>
            </a:r>
            <a:endParaRPr b="0" sz="1940">
              <a:latin typeface="Times New Roman"/>
              <a:ea typeface="Times New Roman"/>
              <a:cs typeface="Times New Roman"/>
              <a:sym typeface="Times New Roman"/>
            </a:endParaRPr>
          </a:p>
        </p:txBody>
      </p:sp>
      <p:sp>
        <p:nvSpPr>
          <p:cNvPr id="104" name="Google Shape;104;p16"/>
          <p:cNvSpPr txBox="1"/>
          <p:nvPr>
            <p:ph idx="1" type="body"/>
          </p:nvPr>
        </p:nvSpPr>
        <p:spPr>
          <a:xfrm>
            <a:off x="729450" y="3559000"/>
            <a:ext cx="7688700" cy="647100"/>
          </a:xfrm>
          <a:prstGeom prst="rect">
            <a:avLst/>
          </a:prstGeom>
        </p:spPr>
        <p:txBody>
          <a:bodyPr anchorCtr="0" anchor="t" bIns="91425" lIns="91425" spcFirstLastPara="1" rIns="91425" wrap="square" tIns="91425">
            <a:normAutofit/>
          </a:bodyPr>
          <a:lstStyle/>
          <a:p>
            <a:pPr indent="0" lvl="0" marL="0" rtl="0" algn="r">
              <a:lnSpc>
                <a:spcPct val="80000"/>
              </a:lnSpc>
              <a:spcBef>
                <a:spcPts val="0"/>
              </a:spcBef>
              <a:spcAft>
                <a:spcPts val="0"/>
              </a:spcAft>
              <a:buNone/>
            </a:pPr>
            <a:r>
              <a:rPr i="1" lang="en" sz="1710">
                <a:solidFill>
                  <a:schemeClr val="dk2"/>
                </a:solidFill>
                <a:latin typeface="Times New Roman"/>
                <a:ea typeface="Times New Roman"/>
                <a:cs typeface="Times New Roman"/>
                <a:sym typeface="Times New Roman"/>
              </a:rPr>
              <a:t>[4] (Linder 1999)</a:t>
            </a:r>
            <a:endParaRPr i="1" sz="1710">
              <a:solidFill>
                <a:schemeClr val="dk2"/>
              </a:solidFill>
              <a:latin typeface="Times New Roman"/>
              <a:ea typeface="Times New Roman"/>
              <a:cs typeface="Times New Roman"/>
              <a:sym typeface="Times New Roman"/>
            </a:endParaRPr>
          </a:p>
          <a:p>
            <a:pPr indent="0" lvl="0" marL="0" rtl="0" algn="r">
              <a:lnSpc>
                <a:spcPct val="95000"/>
              </a:lnSpc>
              <a:spcBef>
                <a:spcPts val="0"/>
              </a:spcBef>
              <a:spcAft>
                <a:spcPts val="1200"/>
              </a:spcAft>
              <a:buSzPts val="935"/>
              <a:buNone/>
            </a:pPr>
            <a:r>
              <a:t/>
            </a:r>
            <a:endParaRPr sz="110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558225" y="1204125"/>
            <a:ext cx="3621600" cy="97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Computer-Aided Design (CAD)</a:t>
            </a:r>
            <a:endParaRPr/>
          </a:p>
        </p:txBody>
      </p:sp>
      <p:sp>
        <p:nvSpPr>
          <p:cNvPr id="110" name="Google Shape;110;p17"/>
          <p:cNvSpPr txBox="1"/>
          <p:nvPr>
            <p:ph type="title"/>
          </p:nvPr>
        </p:nvSpPr>
        <p:spPr>
          <a:xfrm>
            <a:off x="5439066" y="1166325"/>
            <a:ext cx="3131400" cy="7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Computer-Aided Manufacturing (CAM)</a:t>
            </a:r>
            <a:endParaRPr sz="2300"/>
          </a:p>
        </p:txBody>
      </p:sp>
      <p:pic>
        <p:nvPicPr>
          <p:cNvPr id="111" name="Google Shape;111;p17"/>
          <p:cNvPicPr preferRelativeResize="0"/>
          <p:nvPr/>
        </p:nvPicPr>
        <p:blipFill>
          <a:blip r:embed="rId3">
            <a:alphaModFix/>
          </a:blip>
          <a:stretch>
            <a:fillRect/>
          </a:stretch>
        </p:blipFill>
        <p:spPr>
          <a:xfrm>
            <a:off x="5172425" y="2271225"/>
            <a:ext cx="3664676" cy="2242451"/>
          </a:xfrm>
          <a:prstGeom prst="rect">
            <a:avLst/>
          </a:prstGeom>
          <a:noFill/>
          <a:ln>
            <a:noFill/>
          </a:ln>
        </p:spPr>
      </p:pic>
      <p:pic>
        <p:nvPicPr>
          <p:cNvPr id="112" name="Google Shape;112;p17"/>
          <p:cNvPicPr preferRelativeResize="0"/>
          <p:nvPr/>
        </p:nvPicPr>
        <p:blipFill rotWithShape="1">
          <a:blip r:embed="rId4">
            <a:alphaModFix/>
          </a:blip>
          <a:srcRect b="13509" l="0" r="0" t="0"/>
          <a:stretch/>
        </p:blipFill>
        <p:spPr>
          <a:xfrm>
            <a:off x="844500" y="2271225"/>
            <a:ext cx="2638550" cy="2282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8000">
                <a:latin typeface="Times New Roman"/>
                <a:ea typeface="Times New Roman"/>
                <a:cs typeface="Times New Roman"/>
                <a:sym typeface="Times New Roman"/>
              </a:rPr>
              <a:t>Solution</a:t>
            </a:r>
            <a:endParaRPr sz="8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3774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Utilize CAD familiarity gained during covid</a:t>
            </a:r>
            <a:endParaRPr>
              <a:latin typeface="Arial"/>
              <a:ea typeface="Arial"/>
              <a:cs typeface="Arial"/>
              <a:sym typeface="Arial"/>
            </a:endParaRPr>
          </a:p>
        </p:txBody>
      </p:sp>
      <p:sp>
        <p:nvSpPr>
          <p:cNvPr id="123" name="Google Shape;123;p19"/>
          <p:cNvSpPr txBox="1"/>
          <p:nvPr>
            <p:ph idx="1" type="body"/>
          </p:nvPr>
        </p:nvSpPr>
        <p:spPr>
          <a:xfrm>
            <a:off x="729325" y="2337950"/>
            <a:ext cx="3774300" cy="200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t>
            </a:r>
            <a:r>
              <a:rPr lang="en">
                <a:latin typeface="Times New Roman"/>
                <a:ea typeface="Times New Roman"/>
                <a:cs typeface="Times New Roman"/>
                <a:sym typeface="Times New Roman"/>
              </a:rPr>
              <a:t>Four of the six novice designers observed expressed difficulty in visualising the design while working on the computer. They expressed the need to visualise in three dimensions (3-D) or to be able to see a physical model in order to understand better the component or assembly (categorised as visualise in 3-D).”</a:t>
            </a:r>
            <a:endParaRPr>
              <a:latin typeface="Times New Roman"/>
              <a:ea typeface="Times New Roman"/>
              <a:cs typeface="Times New Roman"/>
              <a:sym typeface="Times New Roman"/>
            </a:endParaRPr>
          </a:p>
          <a:p>
            <a:pPr indent="0" lvl="0" marL="0" rtl="0" algn="r">
              <a:spcBef>
                <a:spcPts val="1200"/>
              </a:spcBef>
              <a:spcAft>
                <a:spcPts val="1200"/>
              </a:spcAft>
              <a:buNone/>
            </a:pPr>
            <a:r>
              <a:rPr i="1" lang="en">
                <a:latin typeface="Times New Roman"/>
                <a:ea typeface="Times New Roman"/>
                <a:cs typeface="Times New Roman"/>
                <a:sym typeface="Times New Roman"/>
              </a:rPr>
              <a:t>[7](Ahmed, et al. 2003)</a:t>
            </a:r>
            <a:endParaRPr i="1">
              <a:latin typeface="Times New Roman"/>
              <a:ea typeface="Times New Roman"/>
              <a:cs typeface="Times New Roman"/>
              <a:sym typeface="Times New Roman"/>
            </a:endParaRPr>
          </a:p>
        </p:txBody>
      </p:sp>
      <p:sp>
        <p:nvSpPr>
          <p:cNvPr id="124" name="Google Shape;124;p19"/>
          <p:cNvSpPr txBox="1"/>
          <p:nvPr>
            <p:ph idx="2" type="body"/>
          </p:nvPr>
        </p:nvSpPr>
        <p:spPr>
          <a:xfrm>
            <a:off x="4643600" y="2338075"/>
            <a:ext cx="3774300" cy="200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“The results reveal that designers are more confident and correct in making conclusions about whether a design meets requirements when using high-fidelity representations and physical representations, specifically high-fidelity prototypes.”</a:t>
            </a:r>
            <a:endParaRPr>
              <a:latin typeface="Times New Roman"/>
              <a:ea typeface="Times New Roman"/>
              <a:cs typeface="Times New Roman"/>
              <a:sym typeface="Times New Roman"/>
            </a:endParaRPr>
          </a:p>
          <a:p>
            <a:pPr indent="0" lvl="0" marL="0" rtl="0" algn="r">
              <a:spcBef>
                <a:spcPts val="1200"/>
              </a:spcBef>
              <a:spcAft>
                <a:spcPts val="1200"/>
              </a:spcAft>
              <a:buNone/>
            </a:pPr>
            <a:r>
              <a:rPr i="1" lang="en">
                <a:latin typeface="Times New Roman"/>
                <a:ea typeface="Times New Roman"/>
                <a:cs typeface="Times New Roman"/>
                <a:sym typeface="Times New Roman"/>
              </a:rPr>
              <a:t>[1](Hannah et al. 2012)</a:t>
            </a:r>
            <a:endParaRPr i="1">
              <a:latin typeface="Times New Roman"/>
              <a:ea typeface="Times New Roman"/>
              <a:cs typeface="Times New Roman"/>
              <a:sym typeface="Times New Roman"/>
            </a:endParaRPr>
          </a:p>
        </p:txBody>
      </p:sp>
      <p:sp>
        <p:nvSpPr>
          <p:cNvPr id="125" name="Google Shape;125;p19"/>
          <p:cNvSpPr txBox="1"/>
          <p:nvPr>
            <p:ph type="title"/>
          </p:nvPr>
        </p:nvSpPr>
        <p:spPr>
          <a:xfrm>
            <a:off x="4643600" y="1318650"/>
            <a:ext cx="3774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High-fidelity prototypes at student level</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547250"/>
            <a:ext cx="7688700" cy="25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1940">
              <a:latin typeface="Times New Roman"/>
              <a:ea typeface="Times New Roman"/>
              <a:cs typeface="Times New Roman"/>
              <a:sym typeface="Times New Roman"/>
            </a:endParaRPr>
          </a:p>
          <a:p>
            <a:pPr indent="0" lvl="0" marL="0" rtl="0" algn="l">
              <a:spcBef>
                <a:spcPts val="0"/>
              </a:spcBef>
              <a:spcAft>
                <a:spcPts val="0"/>
              </a:spcAft>
              <a:buNone/>
            </a:pPr>
            <a:r>
              <a:rPr b="0" lang="en" sz="1940">
                <a:latin typeface="Times New Roman"/>
                <a:ea typeface="Times New Roman"/>
                <a:cs typeface="Times New Roman"/>
                <a:sym typeface="Times New Roman"/>
              </a:rPr>
              <a:t>“</a:t>
            </a:r>
            <a:r>
              <a:rPr b="0" lang="en" sz="1940">
                <a:latin typeface="Times New Roman"/>
                <a:ea typeface="Times New Roman"/>
                <a:cs typeface="Times New Roman"/>
                <a:sym typeface="Times New Roman"/>
              </a:rPr>
              <a:t>Students seldom used estimates to determine the feasibility of an idea or to justify material or component selections, even when give explicit instructions to do so. Many students in the senior design course were found to need considerable help with their estimates to be successful.”</a:t>
            </a:r>
            <a:endParaRPr b="0" sz="1940">
              <a:latin typeface="Times New Roman"/>
              <a:ea typeface="Times New Roman"/>
              <a:cs typeface="Times New Roman"/>
              <a:sym typeface="Times New Roman"/>
            </a:endParaRPr>
          </a:p>
          <a:p>
            <a:pPr indent="0" lvl="0" marL="0" rtl="0" algn="l">
              <a:spcBef>
                <a:spcPts val="0"/>
              </a:spcBef>
              <a:spcAft>
                <a:spcPts val="0"/>
              </a:spcAft>
              <a:buSzPts val="990"/>
              <a:buNone/>
            </a:pPr>
            <a:r>
              <a:t/>
            </a:r>
            <a:endParaRPr b="0" sz="1940">
              <a:latin typeface="Times New Roman"/>
              <a:ea typeface="Times New Roman"/>
              <a:cs typeface="Times New Roman"/>
              <a:sym typeface="Times New Roman"/>
            </a:endParaRPr>
          </a:p>
        </p:txBody>
      </p:sp>
      <p:sp>
        <p:nvSpPr>
          <p:cNvPr id="131" name="Google Shape;131;p20"/>
          <p:cNvSpPr txBox="1"/>
          <p:nvPr>
            <p:ph idx="1" type="body"/>
          </p:nvPr>
        </p:nvSpPr>
        <p:spPr>
          <a:xfrm>
            <a:off x="729450" y="3559000"/>
            <a:ext cx="7688700" cy="647100"/>
          </a:xfrm>
          <a:prstGeom prst="rect">
            <a:avLst/>
          </a:prstGeom>
        </p:spPr>
        <p:txBody>
          <a:bodyPr anchorCtr="0" anchor="t" bIns="91425" lIns="91425" spcFirstLastPara="1" rIns="91425" wrap="square" tIns="91425">
            <a:normAutofit/>
          </a:bodyPr>
          <a:lstStyle/>
          <a:p>
            <a:pPr indent="0" lvl="0" marL="0" rtl="0" algn="r">
              <a:lnSpc>
                <a:spcPct val="80000"/>
              </a:lnSpc>
              <a:spcBef>
                <a:spcPts val="0"/>
              </a:spcBef>
              <a:spcAft>
                <a:spcPts val="0"/>
              </a:spcAft>
              <a:buNone/>
            </a:pPr>
            <a:r>
              <a:rPr i="1" lang="en" sz="1710">
                <a:solidFill>
                  <a:schemeClr val="dk2"/>
                </a:solidFill>
                <a:latin typeface="Times New Roman"/>
                <a:ea typeface="Times New Roman"/>
                <a:cs typeface="Times New Roman"/>
                <a:sym typeface="Times New Roman"/>
              </a:rPr>
              <a:t>[4] (Linder 1999)</a:t>
            </a:r>
            <a:endParaRPr i="1" sz="1710">
              <a:solidFill>
                <a:schemeClr val="dk2"/>
              </a:solidFill>
              <a:latin typeface="Times New Roman"/>
              <a:ea typeface="Times New Roman"/>
              <a:cs typeface="Times New Roman"/>
              <a:sym typeface="Times New Roman"/>
            </a:endParaRPr>
          </a:p>
          <a:p>
            <a:pPr indent="0" lvl="0" marL="0" rtl="0" algn="r">
              <a:lnSpc>
                <a:spcPct val="95000"/>
              </a:lnSpc>
              <a:spcBef>
                <a:spcPts val="0"/>
              </a:spcBef>
              <a:spcAft>
                <a:spcPts val="1200"/>
              </a:spcAft>
              <a:buSzPts val="935"/>
              <a:buNone/>
            </a:pPr>
            <a:r>
              <a:t/>
            </a:r>
            <a:endParaRPr sz="110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p:nvPr/>
        </p:nvSpPr>
        <p:spPr>
          <a:xfrm>
            <a:off x="1800" y="0"/>
            <a:ext cx="9144000" cy="467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21"/>
          <p:cNvPicPr preferRelativeResize="0"/>
          <p:nvPr/>
        </p:nvPicPr>
        <p:blipFill>
          <a:blip r:embed="rId3">
            <a:alphaModFix/>
          </a:blip>
          <a:stretch>
            <a:fillRect/>
          </a:stretch>
        </p:blipFill>
        <p:spPr>
          <a:xfrm>
            <a:off x="247825" y="238400"/>
            <a:ext cx="2166476" cy="2011225"/>
          </a:xfrm>
          <a:prstGeom prst="rect">
            <a:avLst/>
          </a:prstGeom>
          <a:noFill/>
          <a:ln>
            <a:noFill/>
          </a:ln>
        </p:spPr>
      </p:pic>
      <p:pic>
        <p:nvPicPr>
          <p:cNvPr id="138" name="Google Shape;138;p21"/>
          <p:cNvPicPr preferRelativeResize="0"/>
          <p:nvPr/>
        </p:nvPicPr>
        <p:blipFill>
          <a:blip r:embed="rId4">
            <a:alphaModFix/>
          </a:blip>
          <a:stretch>
            <a:fillRect/>
          </a:stretch>
        </p:blipFill>
        <p:spPr>
          <a:xfrm>
            <a:off x="6185663" y="238400"/>
            <a:ext cx="2619400" cy="2059433"/>
          </a:xfrm>
          <a:prstGeom prst="rect">
            <a:avLst/>
          </a:prstGeom>
          <a:noFill/>
          <a:ln>
            <a:noFill/>
          </a:ln>
        </p:spPr>
      </p:pic>
      <p:pic>
        <p:nvPicPr>
          <p:cNvPr id="139" name="Google Shape;139;p21"/>
          <p:cNvPicPr preferRelativeResize="0"/>
          <p:nvPr/>
        </p:nvPicPr>
        <p:blipFill>
          <a:blip r:embed="rId5">
            <a:alphaModFix/>
          </a:blip>
          <a:stretch>
            <a:fillRect/>
          </a:stretch>
        </p:blipFill>
        <p:spPr>
          <a:xfrm>
            <a:off x="2634650" y="238400"/>
            <a:ext cx="3330673" cy="2011224"/>
          </a:xfrm>
          <a:prstGeom prst="rect">
            <a:avLst/>
          </a:prstGeom>
          <a:noFill/>
          <a:ln>
            <a:noFill/>
          </a:ln>
        </p:spPr>
      </p:pic>
      <p:pic>
        <p:nvPicPr>
          <p:cNvPr id="140" name="Google Shape;140;p21"/>
          <p:cNvPicPr preferRelativeResize="0"/>
          <p:nvPr/>
        </p:nvPicPr>
        <p:blipFill rotWithShape="1">
          <a:blip r:embed="rId6">
            <a:alphaModFix/>
          </a:blip>
          <a:srcRect b="3818" l="0" r="0" t="0"/>
          <a:stretch/>
        </p:blipFill>
        <p:spPr>
          <a:xfrm>
            <a:off x="468300" y="2409525"/>
            <a:ext cx="2485439" cy="2390599"/>
          </a:xfrm>
          <a:prstGeom prst="rect">
            <a:avLst/>
          </a:prstGeom>
          <a:noFill/>
          <a:ln>
            <a:noFill/>
          </a:ln>
        </p:spPr>
      </p:pic>
      <p:pic>
        <p:nvPicPr>
          <p:cNvPr id="141" name="Google Shape;141;p21"/>
          <p:cNvPicPr preferRelativeResize="0"/>
          <p:nvPr/>
        </p:nvPicPr>
        <p:blipFill>
          <a:blip r:embed="rId7">
            <a:alphaModFix/>
          </a:blip>
          <a:stretch>
            <a:fillRect/>
          </a:stretch>
        </p:blipFill>
        <p:spPr>
          <a:xfrm>
            <a:off x="3195309" y="2755475"/>
            <a:ext cx="2970424" cy="1698700"/>
          </a:xfrm>
          <a:prstGeom prst="rect">
            <a:avLst/>
          </a:prstGeom>
          <a:noFill/>
          <a:ln>
            <a:noFill/>
          </a:ln>
        </p:spPr>
      </p:pic>
      <p:pic>
        <p:nvPicPr>
          <p:cNvPr id="142" name="Google Shape;142;p21"/>
          <p:cNvPicPr preferRelativeResize="0"/>
          <p:nvPr/>
        </p:nvPicPr>
        <p:blipFill>
          <a:blip r:embed="rId8">
            <a:alphaModFix/>
          </a:blip>
          <a:stretch>
            <a:fillRect/>
          </a:stretch>
        </p:blipFill>
        <p:spPr>
          <a:xfrm>
            <a:off x="6407300" y="2874562"/>
            <a:ext cx="2485449" cy="1762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