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90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11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243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08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03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04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085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666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23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18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7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768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45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7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E893FCA-3BD2-4CD3-BC38-46B3BC8A81EE}" type="datetimeFigureOut">
              <a:rPr lang="es-ES" smtClean="0"/>
              <a:t>28/11/2024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0ECF79-B884-4CCB-A437-CEE8620809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867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klocwork.com/2024/en-us/reference/cert.conc.mutex.destroy_while_locked.htm" TargetMode="External"/><Relationship Id="rId7" Type="http://schemas.openxmlformats.org/officeDocument/2006/relationships/hyperlink" Target="https://www.ibm.com/docs/en/zos/2.4.0?topic=processing-pragma-omp-critical" TargetMode="External"/><Relationship Id="rId2" Type="http://schemas.openxmlformats.org/officeDocument/2006/relationships/hyperlink" Target="https://wiki.sei.cmu.edu/confluence/display/c/CON31-C.+Do+not+destroy+a+mutex+while+it+is+lock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docs/it/aix/7.1?topic=programming-using-mutexes" TargetMode="External"/><Relationship Id="rId5" Type="http://schemas.openxmlformats.org/officeDocument/2006/relationships/hyperlink" Target="https://cwe.mitre.org/data/definitions/667.html" TargetMode="External"/><Relationship Id="rId4" Type="http://schemas.openxmlformats.org/officeDocument/2006/relationships/hyperlink" Target="https://cwe.mitre.org/data/definitions/413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7C4BC-87E0-B10E-DCC3-98390A1C8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CON31-C: </a:t>
            </a:r>
            <a:r>
              <a:rPr lang="en-US" dirty="0"/>
              <a:t>Do not destroy a mutex while it is locked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43C2E8-7A18-5051-D0A4-78DF48D6E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Carlos Domínguez Martínez</a:t>
            </a:r>
          </a:p>
        </p:txBody>
      </p:sp>
    </p:spTree>
    <p:extLst>
      <p:ext uri="{BB962C8B-B14F-4D97-AF65-F5344CB8AC3E}">
        <p14:creationId xmlns:p14="http://schemas.microsoft.com/office/powerpoint/2010/main" val="210721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F509-D519-BEE7-21BE-D050CB44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7B532-4167-E614-4EAE-971CFAC3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https://wiki.sei.cmu.edu/confluence/display/c/CON31-C.+Do+not+destroy+a+mutex+while+it+is+locked</a:t>
            </a:r>
            <a:endParaRPr lang="es-ES" dirty="0"/>
          </a:p>
          <a:p>
            <a:r>
              <a:rPr lang="es-ES" dirty="0">
                <a:hlinkClick r:id="rId3"/>
              </a:rPr>
              <a:t>https://help.klocwork.com/2024/en-us/reference/cert.conc.mutex.destroy_while_locked.htm</a:t>
            </a:r>
            <a:endParaRPr lang="es-ES" dirty="0"/>
          </a:p>
          <a:p>
            <a:r>
              <a:rPr lang="es-ES" dirty="0">
                <a:hlinkClick r:id="rId4"/>
              </a:rPr>
              <a:t>https://cwe.mitre.org/data/definitions/413.html</a:t>
            </a:r>
            <a:endParaRPr lang="es-ES" dirty="0"/>
          </a:p>
          <a:p>
            <a:r>
              <a:rPr lang="es-ES" dirty="0">
                <a:hlinkClick r:id="rId5"/>
              </a:rPr>
              <a:t>https://cwe.mitre.org/data/definitions/667.html</a:t>
            </a:r>
            <a:endParaRPr lang="es-ES" dirty="0"/>
          </a:p>
          <a:p>
            <a:r>
              <a:rPr lang="es-ES" dirty="0">
                <a:hlinkClick r:id="rId6"/>
              </a:rPr>
              <a:t>https://www.ibm.com/docs/it/aix/7.1?topic=programming-using-mutexes</a:t>
            </a:r>
            <a:endParaRPr lang="es-ES" dirty="0"/>
          </a:p>
          <a:p>
            <a:r>
              <a:rPr lang="es-ES" dirty="0">
                <a:hlinkClick r:id="rId7"/>
              </a:rPr>
              <a:t>https://www.ibm.com/docs/en/zos/2.4.0?topic=processing-pragma-omp-critical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804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9E5D2-C307-A34E-453D-01C66E35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2C00B-59F4-662A-DC72-BB616B81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threads.h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mutex_create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mutex_lock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s-E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Intrucciones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ejecutadas de forma secuencial*/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mutex_unlock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s-E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mutex_destroy</a:t>
            </a: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30" name="Picture 6" descr="Padlock - Free security icons">
            <a:extLst>
              <a:ext uri="{FF2B5EF4-FFF2-40B4-BE49-F238E27FC236}">
                <a16:creationId xmlns:a16="http://schemas.microsoft.com/office/drawing/2014/main" id="{B61ABC3B-FF5A-06AB-9E5C-468CC730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51" y="2380496"/>
            <a:ext cx="2762655" cy="276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51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7804E-8F8B-A3EF-F047-6BAA815F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Erróneo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B42CFA-E647-E8E4-5A5C-0ACD9BFDE252}"/>
              </a:ext>
            </a:extLst>
          </p:cNvPr>
          <p:cNvSpPr txBox="1"/>
          <p:nvPr/>
        </p:nvSpPr>
        <p:spPr>
          <a:xfrm>
            <a:off x="413766" y="1841150"/>
            <a:ext cx="60944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do_work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El primer hilo (id más bajo) crea el </a:t>
            </a:r>
            <a:r>
              <a:rPr lang="es-E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mutex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/* Manejar error */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"Hilo 0 crea </a:t>
            </a:r>
            <a:r>
              <a:rPr lang="es-E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s-E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max_threads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Hilos intermedios acceden a la sección crítica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Bloquear acceso a un solo hilo "reteniendo" el </a:t>
            </a:r>
            <a:r>
              <a:rPr lang="es-E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lock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/* Manejar error */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Acceso secuencial protegido por el </a:t>
            </a:r>
            <a:r>
              <a:rPr lang="es-E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Acceder a una estructura de datos compartida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"Hilo 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consigue la </a:t>
            </a:r>
            <a:r>
              <a:rPr lang="es-E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seccion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criticca</a:t>
            </a:r>
            <a:r>
              <a:rPr lang="es-E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Liberar acceso para que entre el siguiente hilo que está esperando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/* Manejar error */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El último hilo (id más alto) destruye el </a:t>
            </a:r>
            <a:r>
              <a:rPr lang="es-E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mutex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"Hilo 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destruye </a:t>
            </a:r>
            <a:r>
              <a:rPr lang="es-E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s-E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DAF595-C938-F6C5-CED8-E242A0493920}"/>
              </a:ext>
            </a:extLst>
          </p:cNvPr>
          <p:cNvSpPr txBox="1"/>
          <p:nvPr/>
        </p:nvSpPr>
        <p:spPr>
          <a:xfrm>
            <a:off x="7020306" y="2379758"/>
            <a:ext cx="609447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max_threads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"Creando hilos...</a:t>
            </a:r>
            <a:r>
              <a:rPr lang="es-E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//Crear y asignar una tarea a cada hilo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max_threads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do_work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/* Manejar error */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Esperamos a que los hilos acaben sus respectivas ejecuciones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max_threads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/* Manejar error */</a:t>
            </a:r>
            <a:endParaRPr lang="es-E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"Tareas terminadas por todos los hilos</a:t>
            </a:r>
            <a:r>
              <a:rPr lang="es-ES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67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04F4C-6099-65DB-6837-33E3F4C8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 de la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5686E-70FB-15BA-F011-1538B6DC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Según el C Standard destruir un </a:t>
            </a:r>
            <a:r>
              <a:rPr lang="es-ES" dirty="0" err="1"/>
              <a:t>mutex</a:t>
            </a:r>
            <a:r>
              <a:rPr lang="es-ES" dirty="0"/>
              <a:t> cuando un hilo está dentro de la sección crítica, producirá un comportamiento indefinido.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Uno de los posibles escenarios es que se destruya el </a:t>
            </a:r>
            <a:r>
              <a:rPr lang="es-ES" dirty="0" err="1"/>
              <a:t>mutex</a:t>
            </a:r>
            <a:r>
              <a:rPr lang="es-ES" dirty="0"/>
              <a:t> mientras un hilo está bloqueado en él, lo cual nos puede llevar a que este hilo se quede infinitamente bloqueado dentro de la sección crítica en la que estaba. También se podrían llegar a liberar recursos internos del sistema que nos conduzcan hacia accesos a memoria no válidos.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otro lado, los hilos que están esperando para conseguir el acceso a la región crítica pueden quedarse esperando infinitamente, o bien, conseguir un acceso ilegal, ya que se intentará manipular un recurso (el </a:t>
            </a:r>
            <a:r>
              <a:rPr lang="es-ES" dirty="0" err="1"/>
              <a:t>mutex</a:t>
            </a:r>
            <a:r>
              <a:rPr lang="es-ES" dirty="0"/>
              <a:t>) que no ha sido asignado. También es posible que estos hilos sean capaces de acceder sin sincronización al recurso que debería estar protegido por el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87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99C1B-E90D-925B-19A5-5539A55D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FBC4A-1411-FADE-82AF-9AA20040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CWE-413: </a:t>
            </a:r>
            <a:r>
              <a:rPr lang="es-ES" dirty="0" err="1"/>
              <a:t>Improper</a:t>
            </a:r>
            <a:r>
              <a:rPr lang="es-ES" dirty="0"/>
              <a:t> </a:t>
            </a:r>
            <a:r>
              <a:rPr lang="es-ES" dirty="0" err="1"/>
              <a:t>Resource</a:t>
            </a:r>
            <a:r>
              <a:rPr lang="es-ES" dirty="0"/>
              <a:t> </a:t>
            </a:r>
            <a:r>
              <a:rPr lang="es-ES" dirty="0" err="1"/>
              <a:t>Locking</a:t>
            </a:r>
            <a:endParaRPr lang="es-ES" dirty="0"/>
          </a:p>
          <a:p>
            <a:pPr algn="just"/>
            <a:r>
              <a:rPr lang="es-ES" dirty="0"/>
              <a:t>Un atacante puede aprovechar los comportamientos indefinidos al no tener en cuenta este problema para modificar sin permiso la estructura de datos que debería proteger el </a:t>
            </a:r>
            <a:r>
              <a:rPr lang="es-ES" dirty="0" err="1"/>
              <a:t>mutex</a:t>
            </a:r>
            <a:r>
              <a:rPr lang="es-ES" dirty="0"/>
              <a:t>. No ser respeta el acceso exclusivo al recurso.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CWE-667: </a:t>
            </a:r>
            <a:r>
              <a:rPr lang="es-ES" dirty="0" err="1"/>
              <a:t>Improper</a:t>
            </a:r>
            <a:r>
              <a:rPr lang="es-ES" dirty="0"/>
              <a:t> </a:t>
            </a:r>
            <a:r>
              <a:rPr lang="es-ES" dirty="0" err="1"/>
              <a:t>Locking</a:t>
            </a:r>
            <a:endParaRPr lang="es-ES" dirty="0"/>
          </a:p>
          <a:p>
            <a:pPr algn="just"/>
            <a:r>
              <a:rPr lang="es-ES" dirty="0"/>
              <a:t>El mal uso de un </a:t>
            </a:r>
            <a:r>
              <a:rPr lang="es-ES" dirty="0" err="1"/>
              <a:t>mutex</a:t>
            </a:r>
            <a:r>
              <a:rPr lang="es-ES" dirty="0"/>
              <a:t> puede llevar a una modificación no prevista e invisible para el proceso original de los recursos protegidos. Además, puede llegar a causar bucles infinitos u otros problemas de bloqueo de recursos.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Estos problemas pueden acabar en una violación de la integridad de los datos compartidos, corrupción de memoria o incluso en una denegación de servicios (recursos bloqueados).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71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E9B96-98FD-6CF7-40CF-8DF74176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Corregido SEI CERT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16D84C-28CE-B8AA-9121-0282BF9CF56B}"/>
              </a:ext>
            </a:extLst>
          </p:cNvPr>
          <p:cNvSpPr txBox="1"/>
          <p:nvPr/>
        </p:nvSpPr>
        <p:spPr>
          <a:xfrm>
            <a:off x="794923" y="2688044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do_work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mtx_lock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Manejar error */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"Hilo 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consigue la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seccion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criticca</a:t>
            </a:r>
            <a:r>
              <a:rPr lang="es-E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mtx_unlock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Manejar error */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2F8A65-DDF6-1614-1ED0-DCA9BE899F8D}"/>
              </a:ext>
            </a:extLst>
          </p:cNvPr>
          <p:cNvSpPr txBox="1"/>
          <p:nvPr/>
        </p:nvSpPr>
        <p:spPr>
          <a:xfrm>
            <a:off x="5688340" y="1580049"/>
            <a:ext cx="60944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thrd_t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max_threads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"Creando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 hilos...</a:t>
            </a:r>
            <a:r>
              <a:rPr lang="es-E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mtx_init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mtx_plain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Manejar error */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max_threads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thrd_create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do_work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/* Manejar error */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max_threads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thrd_success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thrd_join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s-E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/* Manejar error */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mtx_destroy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"Tareas terminadas por todos los hilos y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destruido</a:t>
            </a:r>
            <a:r>
              <a:rPr lang="es-E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0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02BA-3332-BA18-C602-5DAC58A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Corregido </a:t>
            </a:r>
            <a:r>
              <a:rPr lang="es-ES" dirty="0" err="1"/>
              <a:t>OpenMP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2F626E-8601-3725-9EB9-8EC190875FD9}"/>
              </a:ext>
            </a:extLst>
          </p:cNvPr>
          <p:cNvSpPr txBox="1"/>
          <p:nvPr/>
        </p:nvSpPr>
        <p:spPr>
          <a:xfrm>
            <a:off x="3043438" y="1588228"/>
            <a:ext cx="609447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do_work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Una sección critica de </a:t>
            </a:r>
            <a:r>
              <a:rPr lang="es-E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OpenMP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es equivalente a un área protegida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por un </a:t>
            </a:r>
            <a:r>
              <a:rPr lang="es-E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Solo un hilo permanecerá dentro a la vez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s-E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s-E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critical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 Acceso estructuras de datos </a:t>
            </a:r>
            <a:r>
              <a:rPr lang="es-E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comparidas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"Hilo </a:t>
            </a:r>
            <a:r>
              <a:rPr lang="es-E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consigue la </a:t>
            </a:r>
            <a:r>
              <a:rPr lang="es-E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seccion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criticca</a:t>
            </a:r>
            <a:r>
              <a:rPr lang="es-E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DB9039-5434-4372-242D-22F5065FD898}"/>
              </a:ext>
            </a:extLst>
          </p:cNvPr>
          <p:cNvSpPr txBox="1"/>
          <p:nvPr/>
        </p:nvSpPr>
        <p:spPr>
          <a:xfrm>
            <a:off x="3043438" y="3197600"/>
            <a:ext cx="64533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"Creando </a:t>
            </a:r>
            <a:r>
              <a:rPr lang="es-E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 hilos...</a:t>
            </a:r>
            <a:r>
              <a:rPr lang="es-E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 inicia una sección paralela de </a:t>
            </a:r>
            <a:r>
              <a:rPr lang="es-E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OpenMP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lo que hace que cada hilo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ejecute el código de su interior de forma independiente. 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 esta forma se están intentando usar MAX_THREADS hilos, aunque en caso 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 no tener tantos </a:t>
            </a:r>
            <a:r>
              <a:rPr lang="es-E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cores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disponibles solo se usarán los que sí lo estén.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Todas las variables externas usadas dentro de esta sección paralela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por defecto serán compartidas, mientras que las creadas dentro por defecto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serán privadas de cada hilo.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s-E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s-E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s-E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s-E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(MAX_THREADS)</a:t>
            </a:r>
            <a:endParaRPr lang="es-E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omp_get_thread_num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do_work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"Tareas terminadas por todos los hilos y </a:t>
            </a:r>
            <a:r>
              <a:rPr lang="es-E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destruido</a:t>
            </a:r>
            <a:r>
              <a:rPr lang="es-E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E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08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26797-B9D6-2954-8FA8-8594AC21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Salidas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1A8E69-583B-E611-FA17-8CC64E950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20" y="1580050"/>
            <a:ext cx="9030511" cy="45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B4418-DA4E-FD79-E2D6-8DC540B5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8F4C9-C3F8-F7B4-F68C-0A977094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Asegurarnos de crear y destruir las herramientas de bloqueo de hilos o recursos compartidos cuando es debido.</a:t>
            </a:r>
          </a:p>
          <a:p>
            <a:pPr algn="just"/>
            <a:endParaRPr lang="es-ES" sz="2800" dirty="0"/>
          </a:p>
          <a:p>
            <a:pPr algn="just"/>
            <a:r>
              <a:rPr lang="es-ES" sz="2800" dirty="0"/>
              <a:t>Intentar utilizar herramientas que gestionen estos recursos de una forma más automática siempre que sea posible (por ejemplo, </a:t>
            </a:r>
            <a:r>
              <a:rPr lang="es-ES" sz="2800" dirty="0" err="1"/>
              <a:t>OpenMP</a:t>
            </a:r>
            <a:r>
              <a:rPr lang="es-ES" sz="2800" dirty="0"/>
              <a:t> o MPI). Esto nos permite abstraernos de problemas de bajo nivel como la gestión de los </a:t>
            </a:r>
            <a:r>
              <a:rPr lang="es-ES" sz="2800" dirty="0" err="1"/>
              <a:t>mutex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313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382</TotalTime>
  <Words>1450</Words>
  <Application>Microsoft Office PowerPoint</Application>
  <PresentationFormat>Panorámica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Consolas</vt:lpstr>
      <vt:lpstr>Wingdings 2</vt:lpstr>
      <vt:lpstr>Pizarra</vt:lpstr>
      <vt:lpstr>CON31-C: Do not destroy a mutex while it is locked</vt:lpstr>
      <vt:lpstr>Mutex</vt:lpstr>
      <vt:lpstr>Código Erróneo</vt:lpstr>
      <vt:lpstr>Motivación de la Propuesta</vt:lpstr>
      <vt:lpstr>Vulnerabilidades</vt:lpstr>
      <vt:lpstr>Código Corregido SEI CERT</vt:lpstr>
      <vt:lpstr>Código Corregido OpenMP</vt:lpstr>
      <vt:lpstr>Salidas 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CON31-C</dc:title>
  <dc:creator>Carlos Domínguez Martínez</dc:creator>
  <cp:lastModifiedBy>Carlos Domínguez Martínez</cp:lastModifiedBy>
  <cp:revision>18</cp:revision>
  <dcterms:created xsi:type="dcterms:W3CDTF">2024-11-28T10:52:09Z</dcterms:created>
  <dcterms:modified xsi:type="dcterms:W3CDTF">2024-11-28T17:14:41Z</dcterms:modified>
</cp:coreProperties>
</file>