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4" r:id="rId3"/>
    <p:sldId id="361" r:id="rId4"/>
    <p:sldId id="374" r:id="rId5"/>
    <p:sldId id="375" r:id="rId6"/>
    <p:sldId id="376" r:id="rId7"/>
    <p:sldId id="357" r:id="rId8"/>
    <p:sldId id="377" r:id="rId9"/>
    <p:sldId id="328" r:id="rId10"/>
    <p:sldId id="378" r:id="rId11"/>
    <p:sldId id="333" r:id="rId12"/>
    <p:sldId id="379" r:id="rId13"/>
    <p:sldId id="380" r:id="rId14"/>
    <p:sldId id="353" r:id="rId15"/>
    <p:sldId id="337" r:id="rId16"/>
    <p:sldId id="372" r:id="rId17"/>
    <p:sldId id="373" r:id="rId18"/>
    <p:sldId id="354" r:id="rId19"/>
    <p:sldId id="385" r:id="rId20"/>
    <p:sldId id="384" r:id="rId21"/>
    <p:sldId id="381" r:id="rId22"/>
    <p:sldId id="336" r:id="rId23"/>
    <p:sldId id="352" r:id="rId24"/>
    <p:sldId id="382" r:id="rId25"/>
    <p:sldId id="383" r:id="rId26"/>
    <p:sldId id="371" r:id="rId27"/>
    <p:sldId id="318" r:id="rId28"/>
    <p:sldId id="31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2861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9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8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5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UPDATE statement is used to update a row(s) already inserted into the table</a:t>
            </a:r>
          </a:p>
          <a:p>
            <a:endParaRPr lang="en-US" sz="2200" dirty="0"/>
          </a:p>
          <a:p>
            <a:r>
              <a:rPr lang="en-US" sz="2200" dirty="0"/>
              <a:t>UPDATE statement inputs:</a:t>
            </a:r>
          </a:p>
          <a:p>
            <a:pPr lvl="1"/>
            <a:r>
              <a:rPr lang="en-US" sz="2000" dirty="0"/>
              <a:t>What table you will be updating values in</a:t>
            </a:r>
          </a:p>
          <a:p>
            <a:pPr lvl="1"/>
            <a:r>
              <a:rPr lang="en-US" sz="2000" dirty="0"/>
              <a:t>What columns you will be updating</a:t>
            </a:r>
          </a:p>
          <a:p>
            <a:pPr lvl="1"/>
            <a:r>
              <a:rPr lang="en-US" sz="2000" dirty="0"/>
              <a:t>What new values you will be updating</a:t>
            </a:r>
          </a:p>
          <a:p>
            <a:pPr lvl="1"/>
            <a:r>
              <a:rPr lang="en-US" sz="2000" dirty="0"/>
              <a:t>A WHERE clause that specifies which row(s) to update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update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DELETE statement is used to delete rows from a table</a:t>
            </a:r>
          </a:p>
          <a:p>
            <a:endParaRPr lang="en-US" sz="2200" dirty="0"/>
          </a:p>
          <a:p>
            <a:r>
              <a:rPr lang="en-US" sz="2200" dirty="0"/>
              <a:t>DELETE statement inputs:</a:t>
            </a:r>
          </a:p>
          <a:p>
            <a:pPr lvl="1"/>
            <a:r>
              <a:rPr lang="en-US" sz="2000" dirty="0"/>
              <a:t>What table you will be deleting rows from</a:t>
            </a:r>
          </a:p>
          <a:p>
            <a:pPr lvl="1"/>
            <a:r>
              <a:rPr lang="en-US" sz="2000" dirty="0"/>
              <a:t>A WHERE clause that specifies which row(s) to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delete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5.4</a:t>
            </a:r>
          </a:p>
        </p:txBody>
      </p:sp>
    </p:spTree>
    <p:extLst>
      <p:ext uri="{BB962C8B-B14F-4D97-AF65-F5344CB8AC3E}">
        <p14:creationId xmlns:p14="http://schemas.microsoft.com/office/powerpoint/2010/main" val="247604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DESCRIBE statement returns information on each field in a table</a:t>
            </a:r>
          </a:p>
          <a:p>
            <a:endParaRPr lang="en-US" sz="2200" dirty="0"/>
          </a:p>
          <a:p>
            <a:r>
              <a:rPr lang="en-US" sz="2200" dirty="0"/>
              <a:t>DESCRIBE Output</a:t>
            </a:r>
          </a:p>
          <a:p>
            <a:pPr lvl="1"/>
            <a:r>
              <a:rPr lang="en-US" sz="1800" dirty="0"/>
              <a:t>Field:  Field name</a:t>
            </a:r>
          </a:p>
          <a:p>
            <a:pPr lvl="1"/>
            <a:r>
              <a:rPr lang="en-US" sz="1800" dirty="0"/>
              <a:t>Type: Data type of field</a:t>
            </a:r>
          </a:p>
          <a:p>
            <a:pPr lvl="1"/>
            <a:r>
              <a:rPr lang="en-US" sz="1800" dirty="0"/>
              <a:t>Null:  Whether or not the field can be null</a:t>
            </a:r>
          </a:p>
          <a:p>
            <a:pPr lvl="1"/>
            <a:r>
              <a:rPr lang="en-US" sz="1800" dirty="0"/>
              <a:t>Key: Indicates whether or not the field is a key of some kind</a:t>
            </a:r>
          </a:p>
          <a:p>
            <a:pPr lvl="1"/>
            <a:r>
              <a:rPr lang="en-US" sz="1800" dirty="0"/>
              <a:t>Default:  Default value of a field (if available)</a:t>
            </a:r>
          </a:p>
          <a:p>
            <a:pPr lvl="1"/>
            <a:r>
              <a:rPr lang="en-US" sz="1800" dirty="0"/>
              <a:t>Extra:  Any extra information the engineer included on the field</a:t>
            </a:r>
          </a:p>
          <a:p>
            <a:pPr lvl="1"/>
            <a:endParaRPr lang="en-US" sz="1800" dirty="0"/>
          </a:p>
          <a:p>
            <a:r>
              <a:rPr lang="en-US" sz="2000" dirty="0"/>
              <a:t>Information found using DESCRIBE is set in the CREATE statement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5.5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information schema includes views containing the metadata (data about data) of the database</a:t>
            </a:r>
          </a:p>
          <a:p>
            <a:endParaRPr lang="en-US" sz="2200" dirty="0"/>
          </a:p>
          <a:p>
            <a:r>
              <a:rPr lang="en-US" sz="2200" dirty="0"/>
              <a:t>Includes a </a:t>
            </a:r>
            <a:r>
              <a:rPr lang="en-US" sz="2200" i="1" dirty="0"/>
              <a:t>tables </a:t>
            </a:r>
            <a:r>
              <a:rPr lang="en-US" sz="2200" dirty="0"/>
              <a:t>view, a </a:t>
            </a:r>
            <a:r>
              <a:rPr lang="en-US" sz="2200" i="1" dirty="0"/>
              <a:t>columns</a:t>
            </a:r>
            <a:r>
              <a:rPr lang="en-US" sz="2200" dirty="0"/>
              <a:t> view, a </a:t>
            </a:r>
            <a:r>
              <a:rPr lang="en-US" sz="2200" i="1" dirty="0"/>
              <a:t>constraints</a:t>
            </a:r>
            <a:r>
              <a:rPr lang="en-US" sz="2200" dirty="0"/>
              <a:t> view, a </a:t>
            </a:r>
            <a:r>
              <a:rPr lang="en-US" sz="2200" i="1" dirty="0"/>
              <a:t>views </a:t>
            </a:r>
            <a:r>
              <a:rPr lang="en-US" sz="2200" dirty="0"/>
              <a:t>view and many more</a:t>
            </a:r>
          </a:p>
          <a:p>
            <a:pPr lvl="1"/>
            <a:r>
              <a:rPr lang="en-US" sz="2000" dirty="0"/>
              <a:t>These are views because this schema can only be referenced and not directly updated</a:t>
            </a:r>
          </a:p>
          <a:p>
            <a:endParaRPr lang="en-US" sz="2200" dirty="0"/>
          </a:p>
          <a:p>
            <a:r>
              <a:rPr lang="en-US" sz="2200" dirty="0"/>
              <a:t>For our purposes, common uses of the information schema would be searching for a column or table within a database</a:t>
            </a:r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1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5.6</a:t>
            </a:r>
          </a:p>
        </p:txBody>
      </p:sp>
    </p:spTree>
    <p:extLst>
      <p:ext uri="{BB962C8B-B14F-4D97-AF65-F5344CB8AC3E}">
        <p14:creationId xmlns:p14="http://schemas.microsoft.com/office/powerpoint/2010/main" val="41053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view is essentially a saved SELECT statement (a query)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When a view is created no data is stored, but underlying code is saved to that view name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function quite similarly to 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saved view is referenced in the FROM clause of a query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94986" cy="5449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Views can easily store data from many sources in one place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replace/abbreviate a complicated or long query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function as a security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Give users access to pieces of data found in the view without access to underlying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Common for a user to have access to a view without having access to every table that contributed to that view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50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Discuss Final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 Concepts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Trouble Shooting Techniques 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5.7</a:t>
            </a:r>
          </a:p>
        </p:txBody>
      </p:sp>
    </p:spTree>
    <p:extLst>
      <p:ext uri="{BB962C8B-B14F-4D97-AF65-F5344CB8AC3E}">
        <p14:creationId xmlns:p14="http://schemas.microsoft.com/office/powerpoint/2010/main" val="161648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Trouble Shooting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8961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74" y="1392221"/>
            <a:ext cx="9736666" cy="5232099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Sub Queries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FROM / JOINS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Aggregate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HAVING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SELECT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DISTINCT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UNION / INTERSECT / EXCEPT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LIMIT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930400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Put more selective conditions first in WHERE clause</a:t>
            </a:r>
          </a:p>
          <a:p>
            <a:pPr lvl="1"/>
            <a:r>
              <a:rPr lang="en-US" sz="2200" dirty="0"/>
              <a:t>While checking for subsequent conditions, server will have fewer rows to parse through</a:t>
            </a:r>
          </a:p>
          <a:p>
            <a:pPr lvl="1"/>
            <a:endParaRPr lang="en-US" sz="2200" dirty="0"/>
          </a:p>
          <a:p>
            <a:r>
              <a:rPr lang="en-US" sz="2400" dirty="0"/>
              <a:t>Filter before joining!</a:t>
            </a:r>
          </a:p>
          <a:p>
            <a:pPr lvl="1"/>
            <a:r>
              <a:rPr lang="en-US" sz="2200" dirty="0"/>
              <a:t>Joins can be very computationally taxing so filtering before as opposed to after joining can decrease run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using SELECT DISTINCT</a:t>
            </a:r>
          </a:p>
          <a:p>
            <a:pPr lvl="1"/>
            <a:r>
              <a:rPr lang="en-US" sz="2200" dirty="0"/>
              <a:t>DISTINCT requires parsing through every single row and checking against every other row to see if there is an equivalent</a:t>
            </a:r>
          </a:p>
          <a:p>
            <a:pPr lvl="1"/>
            <a:r>
              <a:rPr lang="en-US" sz="2200" dirty="0"/>
              <a:t>If you are dealing with duplicates there is most likely something you could change earlier in your code to eliminate them</a:t>
            </a:r>
          </a:p>
          <a:p>
            <a:pPr lvl="1"/>
            <a:r>
              <a:rPr lang="en-US" sz="2200" dirty="0"/>
              <a:t>Try to understand why your code is generating duplicates as opposed to leaning on a DISTINCT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UNION ALL instead of UNION whenever possible</a:t>
            </a:r>
          </a:p>
          <a:p>
            <a:pPr lvl="1"/>
            <a:r>
              <a:rPr lang="en-US" sz="2200" dirty="0"/>
              <a:t>Like DISTINCT, UNION checks for duplicates and must parse every row for comparison in each set in your query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0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56" y="184443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calculations in your WHERE clause</a:t>
            </a:r>
          </a:p>
          <a:p>
            <a:pPr lvl="1"/>
            <a:r>
              <a:rPr lang="en-US" sz="2200" dirty="0"/>
              <a:t>If a condition includes a calculated value the value will need to be recalculated and compared for every row in the table</a:t>
            </a:r>
          </a:p>
          <a:p>
            <a:pPr lvl="1"/>
            <a:r>
              <a:rPr lang="en-US" sz="2200" dirty="0"/>
              <a:t>Example:  WHERE CONCAT(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)) = ‘</a:t>
            </a:r>
            <a:r>
              <a:rPr lang="en-US" sz="2200" dirty="0" err="1"/>
              <a:t>SeanScott</a:t>
            </a:r>
            <a:r>
              <a:rPr lang="en-US" sz="22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Avoid ORDER BY</a:t>
            </a:r>
          </a:p>
          <a:p>
            <a:pPr lvl="1"/>
            <a:r>
              <a:rPr lang="en-US" sz="2200" dirty="0"/>
              <a:t>Like DISTINCT, sorting rows requires parsing through each row and then comparing it to every other row to determine its place in the order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89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4 Questions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Posted Tomorrow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Due by Midnight on October 14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Structure similar to recent labs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2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Database Concepts </a:t>
            </a:r>
          </a:p>
        </p:txBody>
      </p:sp>
    </p:spTree>
    <p:extLst>
      <p:ext uri="{BB962C8B-B14F-4D97-AF65-F5344CB8AC3E}">
        <p14:creationId xmlns:p14="http://schemas.microsoft.com/office/powerpoint/2010/main" val="32789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All of the code we have covered so far concerns querying data from a database</a:t>
            </a:r>
          </a:p>
          <a:p>
            <a:endParaRPr lang="en-US" sz="2200" dirty="0"/>
          </a:p>
          <a:p>
            <a:r>
              <a:rPr lang="en-US" sz="2200" dirty="0"/>
              <a:t>SQL is also used to create, populate, and edit the contents of a database</a:t>
            </a:r>
          </a:p>
          <a:p>
            <a:pPr lvl="1"/>
            <a:r>
              <a:rPr lang="en-US" sz="2000" dirty="0"/>
              <a:t>CREATE, INSERT, UPDATE,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These types of statements are generally used by database engineers and database administrators </a:t>
            </a:r>
          </a:p>
          <a:p>
            <a:pPr lvl="1"/>
            <a:r>
              <a:rPr lang="en-US" sz="2000" dirty="0"/>
              <a:t>Data scientists/analysts generally do not have “write” permissions to a database meaning they can’t run these statements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7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614746" cy="49882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CREATE statement is used to create a new empty table</a:t>
            </a:r>
          </a:p>
          <a:p>
            <a:endParaRPr lang="en-US" sz="2200" dirty="0"/>
          </a:p>
          <a:p>
            <a:r>
              <a:rPr lang="en-US" sz="2200" dirty="0"/>
              <a:t>For each column you must specify the header, data type, and length</a:t>
            </a:r>
          </a:p>
          <a:p>
            <a:endParaRPr lang="en-US" sz="2200" dirty="0"/>
          </a:p>
          <a:p>
            <a:r>
              <a:rPr lang="en-US" sz="2200" dirty="0"/>
              <a:t>In addition to column details, you also specify “constraints” within a CREATE statement</a:t>
            </a:r>
          </a:p>
          <a:p>
            <a:endParaRPr lang="en-US" sz="2200" dirty="0"/>
          </a:p>
          <a:p>
            <a:r>
              <a:rPr lang="en-US" sz="2200" dirty="0"/>
              <a:t>What can be customized in constraints?</a:t>
            </a:r>
          </a:p>
          <a:p>
            <a:pPr lvl="1"/>
            <a:r>
              <a:rPr lang="en-US" sz="1800" dirty="0"/>
              <a:t>Which columns are primary/foreign keys</a:t>
            </a:r>
          </a:p>
          <a:p>
            <a:pPr lvl="1"/>
            <a:r>
              <a:rPr lang="en-US" sz="1800" dirty="0"/>
              <a:t>What values are allowed for a column </a:t>
            </a:r>
          </a:p>
          <a:p>
            <a:pPr lvl="1"/>
            <a:r>
              <a:rPr lang="en-US" sz="1800" dirty="0"/>
              <a:t>Are null values allowed for a column</a:t>
            </a:r>
          </a:p>
          <a:p>
            <a:pPr lvl="1"/>
            <a:r>
              <a:rPr lang="en-US" sz="1800" dirty="0"/>
              <a:t>And more!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0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361741"/>
            <a:ext cx="8903546" cy="53032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INSERT statement is used to insert new data into a table</a:t>
            </a:r>
          </a:p>
          <a:p>
            <a:endParaRPr lang="en-US" sz="2200" dirty="0"/>
          </a:p>
          <a:p>
            <a:r>
              <a:rPr lang="en-US" sz="2400" dirty="0"/>
              <a:t>INSERT statement inputs:</a:t>
            </a:r>
          </a:p>
          <a:p>
            <a:pPr lvl="1"/>
            <a:r>
              <a:rPr lang="en-US" sz="2000" dirty="0"/>
              <a:t>What table you will be inserting values into</a:t>
            </a:r>
          </a:p>
          <a:p>
            <a:pPr lvl="1"/>
            <a:r>
              <a:rPr lang="en-US" sz="2000" dirty="0"/>
              <a:t>What columns you will be populating</a:t>
            </a:r>
          </a:p>
          <a:p>
            <a:pPr lvl="1"/>
            <a:r>
              <a:rPr lang="en-US" sz="2000" dirty="0"/>
              <a:t>What values you will be inserting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If no value is specified for a column the value will be null</a:t>
            </a:r>
          </a:p>
          <a:p>
            <a:endParaRPr lang="en-US" sz="2200" dirty="0"/>
          </a:p>
          <a:p>
            <a:r>
              <a:rPr lang="en-US" sz="2400" dirty="0"/>
              <a:t>More than one row can be inserted in one INSERT statement</a:t>
            </a:r>
          </a:p>
          <a:p>
            <a:endParaRPr lang="en-US" sz="2200" dirty="0"/>
          </a:p>
          <a:p>
            <a:r>
              <a:rPr lang="en-US" sz="2400" dirty="0"/>
              <a:t>Statement will return an error if input values are not consistent with constraints set in CREATE statement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1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26643</TotalTime>
  <Words>1093</Words>
  <Application>Microsoft Office PowerPoint</Application>
  <PresentationFormat>Widescreen</PresentationFormat>
  <Paragraphs>185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Final Exam!</vt:lpstr>
      <vt:lpstr>Database Concepts </vt:lpstr>
      <vt:lpstr>Creating and Populating a Database</vt:lpstr>
      <vt:lpstr>CREATE Statement</vt:lpstr>
      <vt:lpstr>Demo Set 5.1</vt:lpstr>
      <vt:lpstr>INSERT Statement</vt:lpstr>
      <vt:lpstr>Demo Set 5.2</vt:lpstr>
      <vt:lpstr>UPDATE Statement</vt:lpstr>
      <vt:lpstr>Demo Set 5.3</vt:lpstr>
      <vt:lpstr>DELETE Statement</vt:lpstr>
      <vt:lpstr>Demo Set 5.4</vt:lpstr>
      <vt:lpstr>DESCRIBE Statement</vt:lpstr>
      <vt:lpstr>Demo Set 5.5</vt:lpstr>
      <vt:lpstr>Information Schema</vt:lpstr>
      <vt:lpstr>Demo Set 5.6</vt:lpstr>
      <vt:lpstr>Views</vt:lpstr>
      <vt:lpstr>Why Use Views?</vt:lpstr>
      <vt:lpstr>Demo Set 5.7</vt:lpstr>
      <vt:lpstr>Trouble Shooting Techniques</vt:lpstr>
      <vt:lpstr>Query Execution Order </vt:lpstr>
      <vt:lpstr>Tips for Faster Running Queries</vt:lpstr>
      <vt:lpstr>Tips for Faster Running Queries Cont.</vt:lpstr>
      <vt:lpstr>Tips for Faster Running Queries Cont.</vt:lpstr>
      <vt:lpstr>Review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90</cp:revision>
  <dcterms:created xsi:type="dcterms:W3CDTF">2022-05-16T22:13:08Z</dcterms:created>
  <dcterms:modified xsi:type="dcterms:W3CDTF">2023-09-28T21:23:24Z</dcterms:modified>
</cp:coreProperties>
</file>