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63" r:id="rId5"/>
  </p:sldIdLst>
  <p:sldSz cx="43891200" cy="32918400"/>
  <p:notesSz cx="31954788" cy="50149125"/>
  <p:embeddedFontLst>
    <p:embeddedFont>
      <p:font typeface="Libre Baskerville" panose="02000000000000000000" pitchFamily="2" charset="0"/>
      <p:regular r:id="rId8"/>
      <p:bold r:id="rId9"/>
      <p:italic r:id="rId10"/>
    </p:embeddedFont>
    <p:embeddedFont>
      <p:font typeface="Montserrat Light" panose="00000400000000000000" pitchFamily="2" charset="0"/>
      <p:regular r:id="rId11"/>
      <p:italic r:id="rId12"/>
    </p:embeddedFont>
  </p:embeddedFontLst>
  <p:custDataLst>
    <p:tags r:id="rId13"/>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93B02-3B93-FB1D-0C3A-409E832AC1CF}" v="87" dt="2025-05-07T18:12:47.818"/>
    <p1510:client id="{853C9F58-43FB-2B3F-33C5-D156CC46C250}" v="4" dt="2025-05-07T18:34:20.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notesViewPr>
    <p:cSldViewPr snapToGrid="0">
      <p:cViewPr>
        <p:scale>
          <a:sx n="1" d="2"/>
          <a:sy n="1" d="2"/>
        </p:scale>
        <p:origin x="0" y="0"/>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70000">
              <a:schemeClr val="accent3">
                <a:lumMod val="60000"/>
                <a:lumOff val="4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1385519"/>
            <a:ext cx="36576000" cy="1510082"/>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a:latin typeface="Libre Baskerville" panose="02000000000000000000" pitchFamily="2" charset="0"/>
              </a:rPr>
              <a:t>Health Status Predictors of Cost and Deaths</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3141449"/>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b="1" err="1">
                <a:solidFill>
                  <a:schemeClr val="bg1">
                    <a:lumMod val="50000"/>
                  </a:schemeClr>
                </a:solidFill>
                <a:latin typeface="Montserrat Light" panose="00000400000000000000" pitchFamily="50" charset="0"/>
              </a:rPr>
              <a:t>AArete</a:t>
            </a:r>
            <a:r>
              <a:rPr lang="en-US" sz="5600" b="1">
                <a:solidFill>
                  <a:schemeClr val="bg1">
                    <a:lumMod val="50000"/>
                  </a:schemeClr>
                </a:solidFill>
                <a:latin typeface="Montserrat Light" panose="00000400000000000000" pitchFamily="50" charset="0"/>
              </a:rPr>
              <a:t> Group 2</a:t>
            </a:r>
          </a:p>
          <a:p>
            <a:pPr algn="ctr"/>
            <a:r>
              <a:rPr lang="en-US" sz="5600" b="1">
                <a:solidFill>
                  <a:schemeClr val="bg1">
                    <a:lumMod val="50000"/>
                  </a:schemeClr>
                </a:solidFill>
                <a:latin typeface="Montserrat Light" panose="00000400000000000000" pitchFamily="50" charset="0"/>
              </a:rPr>
              <a:t>Charlie Doubet, Eddie Martin, Nathan Bers, Robert Mullan, Seth Barker</a:t>
            </a:r>
          </a:p>
        </p:txBody>
      </p:sp>
      <p:sp>
        <p:nvSpPr>
          <p:cNvPr id="46" name="Rectangle 45">
            <a:extLst>
              <a:ext uri="{FF2B5EF4-FFF2-40B4-BE49-F238E27FC236}">
                <a16:creationId xmlns:a16="http://schemas.microsoft.com/office/drawing/2014/main" id="{2C718E78-BDD8-4BAD-851F-D423AE935B0D}"/>
              </a:ext>
            </a:extLst>
          </p:cNvPr>
          <p:cNvSpPr/>
          <p:nvPr/>
        </p:nvSpPr>
        <p:spPr>
          <a:xfrm>
            <a:off x="886297" y="6604760"/>
            <a:ext cx="10058399" cy="11825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555200" y="6429664"/>
            <a:ext cx="10058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8" name="Rectangle 47">
            <a:extLst>
              <a:ext uri="{FF2B5EF4-FFF2-40B4-BE49-F238E27FC236}">
                <a16:creationId xmlns:a16="http://schemas.microsoft.com/office/drawing/2014/main" id="{3E6D1C9C-2516-4738-BC80-673A19ECE5BD}"/>
              </a:ext>
            </a:extLst>
          </p:cNvPr>
          <p:cNvSpPr/>
          <p:nvPr/>
        </p:nvSpPr>
        <p:spPr>
          <a:xfrm>
            <a:off x="33205366" y="19093298"/>
            <a:ext cx="10058400" cy="924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944663" y="19241843"/>
            <a:ext cx="9883303" cy="12834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739663" y="6415809"/>
            <a:ext cx="9708206" cy="24493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ctr"/>
            <a:endParaRPr lang="en-US" sz="9600"/>
          </a:p>
          <a:p>
            <a:pPr algn="ctr"/>
            <a:endParaRPr lang="en-US" sz="9600"/>
          </a:p>
        </p:txBody>
      </p:sp>
      <p:sp>
        <p:nvSpPr>
          <p:cNvPr id="52" name="Rectangle 51">
            <a:extLst>
              <a:ext uri="{FF2B5EF4-FFF2-40B4-BE49-F238E27FC236}">
                <a16:creationId xmlns:a16="http://schemas.microsoft.com/office/drawing/2014/main" id="{F6D8A1CF-B987-4F36-8586-4BEDACCCAB04}"/>
              </a:ext>
            </a:extLst>
          </p:cNvPr>
          <p:cNvSpPr/>
          <p:nvPr/>
        </p:nvSpPr>
        <p:spPr>
          <a:xfrm>
            <a:off x="33263734" y="6428360"/>
            <a:ext cx="10058400" cy="12229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4" name="TextBox 53">
            <a:extLst>
              <a:ext uri="{FF2B5EF4-FFF2-40B4-BE49-F238E27FC236}">
                <a16:creationId xmlns:a16="http://schemas.microsoft.com/office/drawing/2014/main" id="{E4864E4E-50A2-403F-84B8-E4F7E820612B}"/>
              </a:ext>
            </a:extLst>
          </p:cNvPr>
          <p:cNvSpPr txBox="1"/>
          <p:nvPr/>
        </p:nvSpPr>
        <p:spPr>
          <a:xfrm>
            <a:off x="1147864" y="6851521"/>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latin typeface="Libre Baskerville"/>
              </a:rPr>
              <a:t>Abstract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425457" y="19400196"/>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solidFill>
                  <a:srgbClr val="000000"/>
                </a:solidFill>
                <a:latin typeface="Libre Baskerville"/>
              </a:rPr>
              <a:t>Conclusion</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492332" y="6632725"/>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latin typeface="Libre Baskerville"/>
              </a:rPr>
              <a:t>Recommendations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1081388" y="19406291"/>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latin typeface="Libre Baskerville"/>
              </a:rPr>
              <a:t>Introduction</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93166" y="6603460"/>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latin typeface="Libre Baskerville"/>
              </a:rPr>
              <a:t>Methodology</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780155" y="6584681"/>
            <a:ext cx="9601200" cy="646331"/>
          </a:xfrm>
          <a:prstGeom prst="rect">
            <a:avLst/>
          </a:prstGeom>
          <a:solidFill>
            <a:schemeClr val="accent3">
              <a:lumMod val="20000"/>
              <a:lumOff val="80000"/>
            </a:schemeClr>
          </a:solidFill>
        </p:spPr>
        <p:txBody>
          <a:bodyPr wrap="square" lIns="91440" tIns="45720" rIns="91440" bIns="45720" rtlCol="0" anchor="t">
            <a:spAutoFit/>
          </a:bodyPr>
          <a:lstStyle>
            <a:defPPr>
              <a:defRPr kern="1200"/>
            </a:defPPr>
          </a:lstStyle>
          <a:p>
            <a:r>
              <a:rPr lang="en-US" sz="3600" b="1">
                <a:latin typeface="Libre Baskerville"/>
              </a:rPr>
              <a:t>Results</a:t>
            </a:r>
          </a:p>
        </p:txBody>
      </p:sp>
      <p:pic>
        <p:nvPicPr>
          <p:cNvPr id="2" name="Picture 1" descr="Aarete Named to World's Best Consulting Firms for Third Year — Allison  Sagraves">
            <a:extLst>
              <a:ext uri="{FF2B5EF4-FFF2-40B4-BE49-F238E27FC236}">
                <a16:creationId xmlns:a16="http://schemas.microsoft.com/office/drawing/2014/main" id="{1EBB26E4-56E0-0F1F-626D-CE90678D4587}"/>
              </a:ext>
            </a:extLst>
          </p:cNvPr>
          <p:cNvPicPr>
            <a:picLocks noChangeAspect="1"/>
          </p:cNvPicPr>
          <p:nvPr/>
        </p:nvPicPr>
        <p:blipFill>
          <a:blip r:embed="rId3"/>
          <a:stretch>
            <a:fillRect/>
          </a:stretch>
        </p:blipFill>
        <p:spPr>
          <a:xfrm>
            <a:off x="37185600" y="0"/>
            <a:ext cx="6019800" cy="6019800"/>
          </a:xfrm>
          <a:prstGeom prst="rect">
            <a:avLst/>
          </a:prstGeom>
        </p:spPr>
      </p:pic>
      <p:sp>
        <p:nvSpPr>
          <p:cNvPr id="3" name="TextBox 2">
            <a:extLst>
              <a:ext uri="{FF2B5EF4-FFF2-40B4-BE49-F238E27FC236}">
                <a16:creationId xmlns:a16="http://schemas.microsoft.com/office/drawing/2014/main" id="{D52909AB-281B-FC55-7004-482C98214E4D}"/>
              </a:ext>
            </a:extLst>
          </p:cNvPr>
          <p:cNvSpPr txBox="1"/>
          <p:nvPr/>
        </p:nvSpPr>
        <p:spPr>
          <a:xfrm>
            <a:off x="1105555" y="7657950"/>
            <a:ext cx="9614727" cy="8894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Times New Roman"/>
                <a:cs typeface="Times New Roman"/>
              </a:rPr>
              <a:t>Our project aims to identify key health indicators that most significantly impact healthcare spending and mortality rates across U.S. states. By analyzing publicly available data, we explore whether higher healthcare spending correlates with better health outcomes or more severe health challenges. Through statistical modeling and critical analysis, we determine which health factors are strongest in predicting costs and death rates, providing insights that can help guide smarter investment and policy decisions in healthcare.</a:t>
            </a:r>
            <a:endParaRPr lang="en-US" sz="4400">
              <a:latin typeface="Times New Roman"/>
            </a:endParaRPr>
          </a:p>
        </p:txBody>
      </p:sp>
      <p:sp>
        <p:nvSpPr>
          <p:cNvPr id="4" name="TextBox 3">
            <a:extLst>
              <a:ext uri="{FF2B5EF4-FFF2-40B4-BE49-F238E27FC236}">
                <a16:creationId xmlns:a16="http://schemas.microsoft.com/office/drawing/2014/main" id="{32940B42-A5D6-4908-FB86-6326F9AA9ACE}"/>
              </a:ext>
            </a:extLst>
          </p:cNvPr>
          <p:cNvSpPr txBox="1"/>
          <p:nvPr/>
        </p:nvSpPr>
        <p:spPr>
          <a:xfrm>
            <a:off x="11815882" y="7339174"/>
            <a:ext cx="9342870" cy="219803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rPr>
              <a:t>Master Dataset:</a:t>
            </a:r>
            <a:endParaRPr lang="en-US" sz="4000" b="1"/>
          </a:p>
          <a:p>
            <a:r>
              <a:rPr lang="en-US" sz="4000">
                <a:latin typeface="Times New Roman"/>
              </a:rPr>
              <a:t>We combined data from the  following sources:</a:t>
            </a:r>
            <a:endParaRPr lang="en-US" sz="4000"/>
          </a:p>
          <a:p>
            <a:pPr marL="285750" indent="-285750">
              <a:lnSpc>
                <a:spcPct val="90000"/>
              </a:lnSpc>
              <a:spcBef>
                <a:spcPts val="1200"/>
              </a:spcBef>
              <a:spcAft>
                <a:spcPts val="200"/>
              </a:spcAft>
              <a:buFont typeface="Arial"/>
              <a:buChar char="•"/>
            </a:pPr>
            <a:r>
              <a:rPr lang="en-US" sz="4000">
                <a:latin typeface="Times New Roman"/>
              </a:rPr>
              <a:t>KFF Health Data</a:t>
            </a:r>
          </a:p>
          <a:p>
            <a:pPr marL="285750" indent="-285750">
              <a:lnSpc>
                <a:spcPct val="90000"/>
              </a:lnSpc>
              <a:spcBef>
                <a:spcPts val="1200"/>
              </a:spcBef>
              <a:spcAft>
                <a:spcPts val="200"/>
              </a:spcAft>
              <a:buFont typeface="Arial"/>
              <a:buChar char="•"/>
            </a:pPr>
            <a:r>
              <a:rPr lang="en-US" sz="4000">
                <a:latin typeface="Times New Roman"/>
              </a:rPr>
              <a:t>CDC (NCHS)</a:t>
            </a:r>
          </a:p>
          <a:p>
            <a:pPr marL="285750" indent="-285750">
              <a:lnSpc>
                <a:spcPct val="90000"/>
              </a:lnSpc>
              <a:spcBef>
                <a:spcPts val="1200"/>
              </a:spcBef>
              <a:spcAft>
                <a:spcPts val="200"/>
              </a:spcAft>
              <a:buFont typeface="Arial"/>
              <a:buChar char="•"/>
            </a:pPr>
            <a:r>
              <a:rPr lang="en-US" sz="4000">
                <a:latin typeface="Times New Roman"/>
              </a:rPr>
              <a:t>Healthdata.gov</a:t>
            </a:r>
          </a:p>
          <a:p>
            <a:pPr marL="285750" indent="-285750">
              <a:lnSpc>
                <a:spcPct val="90000"/>
              </a:lnSpc>
              <a:spcBef>
                <a:spcPts val="1200"/>
              </a:spcBef>
              <a:spcAft>
                <a:spcPts val="200"/>
              </a:spcAft>
              <a:buFont typeface="Arial"/>
              <a:buChar char="•"/>
            </a:pPr>
            <a:r>
              <a:rPr lang="en-US" sz="4000">
                <a:latin typeface="Times New Roman"/>
              </a:rPr>
              <a:t>Data.gov</a:t>
            </a:r>
          </a:p>
          <a:p>
            <a:pPr marL="285750" indent="-285750">
              <a:lnSpc>
                <a:spcPct val="90000"/>
              </a:lnSpc>
              <a:spcBef>
                <a:spcPts val="1200"/>
              </a:spcBef>
              <a:spcAft>
                <a:spcPts val="200"/>
              </a:spcAft>
              <a:buFont typeface="Arial"/>
              <a:buChar char="•"/>
            </a:pPr>
            <a:r>
              <a:rPr lang="en-US" sz="4000">
                <a:latin typeface="Times New Roman"/>
              </a:rPr>
              <a:t>County Health Rankings</a:t>
            </a:r>
          </a:p>
          <a:p>
            <a:endParaRPr lang="en-US" sz="4000"/>
          </a:p>
          <a:p>
            <a:endParaRPr lang="en-US" sz="4000"/>
          </a:p>
          <a:p>
            <a:r>
              <a:rPr lang="en-US" sz="4000" b="1">
                <a:latin typeface="Times New Roman"/>
              </a:rPr>
              <a:t>Exploratory Data Analysis:</a:t>
            </a:r>
            <a:endParaRPr lang="en-US" sz="4000" b="1"/>
          </a:p>
          <a:p>
            <a:r>
              <a:rPr lang="en-US" sz="4000">
                <a:latin typeface="Times New Roman"/>
              </a:rPr>
              <a:t>Tableau and Excel were used to make visualizations for the purpose of understanding our data better.</a:t>
            </a:r>
            <a:endParaRPr lang="en-US" sz="4000"/>
          </a:p>
          <a:p>
            <a:endParaRPr lang="en-US" sz="4000"/>
          </a:p>
          <a:p>
            <a:endParaRPr lang="en-US" sz="4000"/>
          </a:p>
          <a:p>
            <a:endParaRPr lang="en-US" sz="4000"/>
          </a:p>
          <a:p>
            <a:endParaRPr lang="en-US" sz="4000"/>
          </a:p>
          <a:p>
            <a:endParaRPr lang="en-US" sz="4000">
              <a:latin typeface="Times New Roman"/>
            </a:endParaRPr>
          </a:p>
          <a:p>
            <a:endParaRPr lang="en-US" sz="4000">
              <a:latin typeface="Times New Roman"/>
            </a:endParaRPr>
          </a:p>
          <a:p>
            <a:endParaRPr lang="en-US" sz="4000">
              <a:latin typeface="Times New Roman"/>
            </a:endParaRPr>
          </a:p>
          <a:p>
            <a:endParaRPr lang="en-US" sz="4000">
              <a:latin typeface="Times New Roman"/>
            </a:endParaRPr>
          </a:p>
          <a:p>
            <a:endParaRPr lang="en-US" sz="4000" b="1">
              <a:latin typeface="Times New Roman"/>
            </a:endParaRPr>
          </a:p>
          <a:p>
            <a:endParaRPr lang="en-US" sz="4000" b="1">
              <a:latin typeface="Times New Roman"/>
            </a:endParaRPr>
          </a:p>
          <a:p>
            <a:endParaRPr lang="en-US" sz="4000" b="1">
              <a:latin typeface="Times New Roman"/>
            </a:endParaRPr>
          </a:p>
          <a:p>
            <a:endParaRPr lang="en-US" sz="4000" b="1">
              <a:latin typeface="Times New Roman"/>
            </a:endParaRPr>
          </a:p>
          <a:p>
            <a:endParaRPr lang="en-US" sz="4000" b="1">
              <a:latin typeface="Times New Roman"/>
            </a:endParaRPr>
          </a:p>
          <a:p>
            <a:endParaRPr lang="en-US" sz="4000" b="1">
              <a:latin typeface="Times New Roman"/>
            </a:endParaRPr>
          </a:p>
          <a:p>
            <a:r>
              <a:rPr lang="en-US" sz="4000" b="1">
                <a:latin typeface="Times New Roman"/>
              </a:rPr>
              <a:t>Decision Trees:</a:t>
            </a:r>
            <a:endParaRPr lang="en-US" sz="4000" b="1"/>
          </a:p>
          <a:p>
            <a:r>
              <a:rPr lang="en-US" sz="4000">
                <a:latin typeface="Times New Roman"/>
              </a:rPr>
              <a:t>We wanted to find out which health factors had the biggest impact on healthcare spending and death rate. </a:t>
            </a:r>
          </a:p>
          <a:p>
            <a:r>
              <a:rPr lang="en-US" sz="4000">
                <a:latin typeface="Times New Roman"/>
              </a:rPr>
              <a:t>We split up our models by region as well as by healthcare spending and death rate.</a:t>
            </a:r>
            <a:endParaRPr lang="en-US" sz="4000" b="1">
              <a:latin typeface="Times New Roman"/>
            </a:endParaRPr>
          </a:p>
          <a:p>
            <a:endParaRPr lang="en-US"/>
          </a:p>
        </p:txBody>
      </p:sp>
      <p:pic>
        <p:nvPicPr>
          <p:cNvPr id="5" name="Picture 4" descr="A map of the united states with a red and yellow state&#10;&#10;AI-generated content may be incorrect.">
            <a:extLst>
              <a:ext uri="{FF2B5EF4-FFF2-40B4-BE49-F238E27FC236}">
                <a16:creationId xmlns:a16="http://schemas.microsoft.com/office/drawing/2014/main" id="{6613C02D-143A-7430-5A6D-7873CD3A0EBA}"/>
              </a:ext>
            </a:extLst>
          </p:cNvPr>
          <p:cNvPicPr>
            <a:picLocks noChangeAspect="1"/>
          </p:cNvPicPr>
          <p:nvPr/>
        </p:nvPicPr>
        <p:blipFill>
          <a:blip r:embed="rId4"/>
          <a:stretch>
            <a:fillRect/>
          </a:stretch>
        </p:blipFill>
        <p:spPr>
          <a:xfrm>
            <a:off x="13462979" y="16468139"/>
            <a:ext cx="6067425" cy="3581400"/>
          </a:xfrm>
          <a:prstGeom prst="rect">
            <a:avLst/>
          </a:prstGeom>
        </p:spPr>
      </p:pic>
      <p:sp>
        <p:nvSpPr>
          <p:cNvPr id="6" name="TextBox 5">
            <a:extLst>
              <a:ext uri="{FF2B5EF4-FFF2-40B4-BE49-F238E27FC236}">
                <a16:creationId xmlns:a16="http://schemas.microsoft.com/office/drawing/2014/main" id="{D0C54D38-29F2-106A-1C0E-B22158A8FEC8}"/>
              </a:ext>
            </a:extLst>
          </p:cNvPr>
          <p:cNvSpPr txBox="1"/>
          <p:nvPr/>
        </p:nvSpPr>
        <p:spPr>
          <a:xfrm>
            <a:off x="1124278" y="20543337"/>
            <a:ext cx="9353546" cy="10248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Times New Roman"/>
                <a:cs typeface="Times New Roman"/>
              </a:rPr>
              <a:t>The U.S. healthcare system faces rising costs and varying health outcomes across different states. Understanding the underlying health factors that contribute to these trends is critical for improving care and managing expenses. This project focuses on identifying specific health indicators that influence both healthcare spending and mortality rates. By analyzing large-scale public datasets, we aim to highlight patterns and provide insights that can inform better decision-making in the healthcare industry.</a:t>
            </a:r>
          </a:p>
          <a:p>
            <a:endParaRPr lang="en-US" sz="4400">
              <a:latin typeface="Times New Roman"/>
              <a:cs typeface="Times New Roman"/>
            </a:endParaRPr>
          </a:p>
        </p:txBody>
      </p:sp>
      <p:pic>
        <p:nvPicPr>
          <p:cNvPr id="8" name="Picture 7">
            <a:extLst>
              <a:ext uri="{FF2B5EF4-FFF2-40B4-BE49-F238E27FC236}">
                <a16:creationId xmlns:a16="http://schemas.microsoft.com/office/drawing/2014/main" id="{172ED170-89A5-84A3-B5A9-3AEE9A97D339}"/>
              </a:ext>
            </a:extLst>
          </p:cNvPr>
          <p:cNvPicPr>
            <a:picLocks noChangeAspect="1"/>
          </p:cNvPicPr>
          <p:nvPr/>
        </p:nvPicPr>
        <p:blipFill>
          <a:blip r:embed="rId5"/>
          <a:stretch>
            <a:fillRect/>
          </a:stretch>
        </p:blipFill>
        <p:spPr>
          <a:xfrm>
            <a:off x="13117910" y="20054379"/>
            <a:ext cx="6957524" cy="4257348"/>
          </a:xfrm>
          <a:prstGeom prst="rect">
            <a:avLst/>
          </a:prstGeom>
        </p:spPr>
      </p:pic>
      <p:sp>
        <p:nvSpPr>
          <p:cNvPr id="9" name="TextBox 8">
            <a:extLst>
              <a:ext uri="{FF2B5EF4-FFF2-40B4-BE49-F238E27FC236}">
                <a16:creationId xmlns:a16="http://schemas.microsoft.com/office/drawing/2014/main" id="{73F61E0A-A1E0-DFBB-5B3A-F0C82E8A9B88}"/>
              </a:ext>
            </a:extLst>
          </p:cNvPr>
          <p:cNvSpPr txBox="1"/>
          <p:nvPr/>
        </p:nvSpPr>
        <p:spPr>
          <a:xfrm>
            <a:off x="22857388" y="7344341"/>
            <a:ext cx="8993071" cy="370870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rPr>
              <a:t>The Southeast had significantly different results compared to the rest of the country.</a:t>
            </a:r>
          </a:p>
          <a:p>
            <a:endParaRPr lang="en-US" sz="4400"/>
          </a:p>
          <a:p>
            <a:r>
              <a:rPr lang="en-US" sz="4400" b="1" dirty="0">
                <a:latin typeface="Times New Roman"/>
              </a:rPr>
              <a:t>Paraphrased results</a:t>
            </a:r>
            <a:r>
              <a:rPr lang="en-US" sz="4400" dirty="0">
                <a:latin typeface="Times New Roman"/>
              </a:rPr>
              <a:t>:</a:t>
            </a:r>
            <a:endParaRPr lang="en-US" sz="4400" dirty="0"/>
          </a:p>
          <a:p>
            <a:endParaRPr lang="en-US" sz="4400">
              <a:latin typeface="Times New Roman"/>
            </a:endParaRPr>
          </a:p>
          <a:p>
            <a:r>
              <a:rPr lang="en-US" sz="4400" dirty="0">
                <a:latin typeface="Times New Roman"/>
              </a:rPr>
              <a:t>Most impactful drivers of healthcare spending for the entire country:</a:t>
            </a:r>
            <a:endParaRPr lang="en-US" sz="4400" dirty="0"/>
          </a:p>
          <a:p>
            <a:endParaRPr lang="en-US" sz="4400">
              <a:latin typeface="Times New Roman"/>
            </a:endParaRPr>
          </a:p>
          <a:p>
            <a:pPr marL="1143000" lvl="1" indent="-685800">
              <a:buFont typeface="Courier New"/>
              <a:buChar char="o"/>
            </a:pPr>
            <a:r>
              <a:rPr lang="en-US" sz="4400" dirty="0">
                <a:latin typeface="Times New Roman"/>
              </a:rPr>
              <a:t>Heart disease</a:t>
            </a:r>
            <a:endParaRPr lang="en-US" sz="4400" dirty="0"/>
          </a:p>
          <a:p>
            <a:pPr marL="1143000" lvl="1" indent="-685800">
              <a:buFont typeface="Courier New"/>
              <a:buChar char="o"/>
            </a:pPr>
            <a:r>
              <a:rPr lang="en-US" sz="4400" dirty="0">
                <a:latin typeface="Times New Roman"/>
              </a:rPr>
              <a:t>Smoking rate</a:t>
            </a:r>
          </a:p>
          <a:p>
            <a:pPr marL="1143000" lvl="1" indent="-685800">
              <a:buFont typeface="Courier New"/>
              <a:buChar char="o"/>
            </a:pPr>
            <a:r>
              <a:rPr lang="en-US" sz="4400" dirty="0">
                <a:latin typeface="Times New Roman"/>
              </a:rPr>
              <a:t>Obesity rates</a:t>
            </a:r>
            <a:endParaRPr lang="en-US" sz="4400" dirty="0"/>
          </a:p>
          <a:p>
            <a:endParaRPr lang="en-US" sz="5400"/>
          </a:p>
          <a:p>
            <a:r>
              <a:rPr lang="en-US" sz="4400" dirty="0">
                <a:latin typeface="Times New Roman"/>
                <a:cs typeface="Times New Roman"/>
              </a:rPr>
              <a:t>Most impactful drivers of healthcare spending for the Southeast:</a:t>
            </a:r>
          </a:p>
          <a:p>
            <a:endParaRPr lang="en-US" sz="4400">
              <a:latin typeface="Times New Roman"/>
              <a:cs typeface="Times New Roman"/>
            </a:endParaRPr>
          </a:p>
          <a:p>
            <a:pPr marL="1143000" lvl="1" indent="-685800">
              <a:buFont typeface="Courier New"/>
              <a:buChar char="o"/>
            </a:pPr>
            <a:r>
              <a:rPr lang="en-US" sz="4400" dirty="0">
                <a:latin typeface="Times New Roman"/>
                <a:cs typeface="Times New Roman"/>
              </a:rPr>
              <a:t>Obesity rates</a:t>
            </a:r>
          </a:p>
          <a:p>
            <a:pPr marL="1143000" lvl="1" indent="-685800">
              <a:buFont typeface="Courier New"/>
              <a:buChar char="o"/>
            </a:pPr>
            <a:r>
              <a:rPr lang="en-US" sz="4400" dirty="0">
                <a:latin typeface="Times New Roman"/>
                <a:cs typeface="Times New Roman"/>
              </a:rPr>
              <a:t>Smoking rate</a:t>
            </a:r>
          </a:p>
          <a:p>
            <a:pPr marL="1143000" lvl="1" indent="-685800">
              <a:buFont typeface="Courier New"/>
              <a:buChar char="o"/>
            </a:pPr>
            <a:r>
              <a:rPr lang="en-US" sz="4400" dirty="0">
                <a:latin typeface="Times New Roman"/>
                <a:cs typeface="Times New Roman"/>
              </a:rPr>
              <a:t>Alzheimer's Disease Deaths</a:t>
            </a:r>
            <a:endParaRPr lang="en-US" sz="4400" dirty="0" err="1">
              <a:cs typeface="Times New Roman"/>
            </a:endParaRPr>
          </a:p>
          <a:p>
            <a:endParaRPr lang="en-US" sz="4400">
              <a:cs typeface="Times New Roman"/>
            </a:endParaRPr>
          </a:p>
          <a:p>
            <a:r>
              <a:rPr lang="en-US" sz="4400" dirty="0">
                <a:latin typeface="Times New Roman"/>
                <a:cs typeface="Times New Roman"/>
              </a:rPr>
              <a:t>Most impactful drivers of death rate per 100,000 for the entire country</a:t>
            </a:r>
            <a:endParaRPr lang="en-US" sz="4400" dirty="0">
              <a:cs typeface="Times New Roman"/>
            </a:endParaRPr>
          </a:p>
          <a:p>
            <a:endParaRPr lang="en-US" sz="4400">
              <a:latin typeface="Times New Roman"/>
              <a:cs typeface="Times New Roman"/>
            </a:endParaRPr>
          </a:p>
          <a:p>
            <a:pPr marL="1028700" lvl="1" indent="-571500">
              <a:buFont typeface="Courier New"/>
              <a:buChar char="o"/>
            </a:pPr>
            <a:r>
              <a:rPr lang="en-US" sz="4400" dirty="0">
                <a:latin typeface="Times New Roman"/>
                <a:cs typeface="Times New Roman"/>
              </a:rPr>
              <a:t>Obesity rate</a:t>
            </a:r>
            <a:endParaRPr lang="en-US" sz="4400" dirty="0">
              <a:cs typeface="Times New Roman"/>
            </a:endParaRPr>
          </a:p>
          <a:p>
            <a:pPr marL="1028700" lvl="1" indent="-571500">
              <a:buFont typeface="Courier New"/>
              <a:buChar char="o"/>
            </a:pPr>
            <a:r>
              <a:rPr lang="en-US" sz="4400" dirty="0">
                <a:latin typeface="Times New Roman"/>
                <a:cs typeface="Times New Roman"/>
              </a:rPr>
              <a:t>Healthcare spending per capita</a:t>
            </a:r>
            <a:endParaRPr lang="en-US" sz="4400" dirty="0">
              <a:cs typeface="Times New Roman"/>
            </a:endParaRPr>
          </a:p>
          <a:p>
            <a:pPr marL="1028700" lvl="1" indent="-571500">
              <a:buFont typeface="Courier New"/>
              <a:buChar char="o"/>
            </a:pPr>
            <a:r>
              <a:rPr lang="en-US" sz="4400" dirty="0">
                <a:latin typeface="Times New Roman"/>
                <a:cs typeface="Times New Roman"/>
              </a:rPr>
              <a:t>Smoking rate</a:t>
            </a:r>
            <a:endParaRPr lang="en-US" sz="4400" dirty="0">
              <a:cs typeface="Times New Roman"/>
            </a:endParaRPr>
          </a:p>
          <a:p>
            <a:pPr marL="571500" indent="-571500">
              <a:buFont typeface="Calibri"/>
              <a:buChar char="-"/>
            </a:pPr>
            <a:endParaRPr lang="en-US" sz="4400">
              <a:cs typeface="Times New Roman"/>
            </a:endParaRPr>
          </a:p>
          <a:p>
            <a:r>
              <a:rPr lang="en-US" sz="4400" dirty="0">
                <a:latin typeface="Times New Roman"/>
                <a:cs typeface="Times New Roman"/>
              </a:rPr>
              <a:t>Most impactful drivers of death rate per 100,000 for the Southeast:</a:t>
            </a:r>
            <a:endParaRPr lang="en-US" dirty="0">
              <a:latin typeface="Times New Roman"/>
            </a:endParaRPr>
          </a:p>
          <a:p>
            <a:endParaRPr lang="en-US" sz="4400">
              <a:latin typeface="Times New Roman"/>
              <a:cs typeface="Times New Roman"/>
            </a:endParaRPr>
          </a:p>
          <a:p>
            <a:pPr marL="1028700" lvl="1" indent="-571500">
              <a:buFont typeface="Courier New"/>
              <a:buChar char="o"/>
            </a:pPr>
            <a:r>
              <a:rPr lang="en-US" sz="4400" dirty="0">
                <a:latin typeface="Times New Roman"/>
                <a:cs typeface="Times New Roman"/>
              </a:rPr>
              <a:t>Healthcare spending per capita</a:t>
            </a:r>
          </a:p>
          <a:p>
            <a:pPr marL="1028700" lvl="1" indent="-571500">
              <a:buFont typeface="Courier New"/>
              <a:buChar char="o"/>
            </a:pPr>
            <a:r>
              <a:rPr lang="en-US" sz="4400" dirty="0">
                <a:latin typeface="Times New Roman"/>
                <a:cs typeface="Times New Roman"/>
              </a:rPr>
              <a:t>Household income</a:t>
            </a:r>
            <a:endParaRPr lang="en-US" sz="4400" dirty="0">
              <a:cs typeface="Times New Roman"/>
            </a:endParaRPr>
          </a:p>
          <a:p>
            <a:endParaRPr lang="en-US" sz="4400">
              <a:cs typeface="Times New Roman"/>
            </a:endParaRPr>
          </a:p>
          <a:p>
            <a:endParaRPr lang="en-US" sz="4400">
              <a:cs typeface="Times New Roman"/>
            </a:endParaRPr>
          </a:p>
          <a:p>
            <a:endParaRPr lang="en-US" sz="4400">
              <a:cs typeface="Times New Roman"/>
            </a:endParaRPr>
          </a:p>
          <a:p>
            <a:endParaRPr lang="en-US" sz="4400">
              <a:cs typeface="Times New Roman"/>
            </a:endParaRPr>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a:p>
            <a:endParaRPr lang="en-US" sz="5400"/>
          </a:p>
        </p:txBody>
      </p:sp>
      <p:sp>
        <p:nvSpPr>
          <p:cNvPr id="10" name="TextBox 9">
            <a:extLst>
              <a:ext uri="{FF2B5EF4-FFF2-40B4-BE49-F238E27FC236}">
                <a16:creationId xmlns:a16="http://schemas.microsoft.com/office/drawing/2014/main" id="{35C2D5F0-095E-C9A9-9FBC-9DA1E421E19C}"/>
              </a:ext>
            </a:extLst>
          </p:cNvPr>
          <p:cNvSpPr txBox="1"/>
          <p:nvPr/>
        </p:nvSpPr>
        <p:spPr>
          <a:xfrm>
            <a:off x="33491955" y="7231854"/>
            <a:ext cx="9440484" cy="11295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b="1">
                <a:latin typeface="Times New Roman"/>
                <a:cs typeface="Times New Roman"/>
              </a:rPr>
              <a:t>Target preventable chronic conditions</a:t>
            </a:r>
            <a:r>
              <a:rPr lang="en-US" sz="4400">
                <a:latin typeface="Times New Roman"/>
                <a:cs typeface="Times New Roman"/>
              </a:rPr>
              <a:t> by investing in programs like free diabetes screenings, heart health awareness campaigns, and subsidized smoking cessation services.</a:t>
            </a:r>
            <a:endParaRPr lang="en-US" sz="4400">
              <a:latin typeface="Times New Roman"/>
            </a:endParaRPr>
          </a:p>
          <a:p>
            <a:pPr marL="285750" indent="-285750">
              <a:buFont typeface="Arial"/>
              <a:buChar char="•"/>
            </a:pPr>
            <a:r>
              <a:rPr lang="en-US" sz="4400" b="1">
                <a:latin typeface="Times New Roman"/>
                <a:cs typeface="Times New Roman"/>
              </a:rPr>
              <a:t>Reduce smoking prevalence</a:t>
            </a:r>
            <a:r>
              <a:rPr lang="en-US" sz="4400">
                <a:latin typeface="Times New Roman"/>
                <a:cs typeface="Times New Roman"/>
              </a:rPr>
              <a:t> through public policies similar to Minnesota’s Freedom to Breathe Act, which bans indoor workplace smoking and has helped lower cancer and heart disease death rates.</a:t>
            </a:r>
            <a:endParaRPr lang="en-US" sz="4400">
              <a:latin typeface="Times New Roman"/>
            </a:endParaRPr>
          </a:p>
          <a:p>
            <a:pPr marL="285750" indent="-285750">
              <a:buFont typeface="Arial"/>
              <a:buChar char="•"/>
            </a:pPr>
            <a:r>
              <a:rPr lang="en-US" sz="4400" b="1">
                <a:latin typeface="Times New Roman"/>
                <a:cs typeface="Times New Roman"/>
              </a:rPr>
              <a:t>Promote healthier eating habits</a:t>
            </a:r>
            <a:r>
              <a:rPr lang="en-US" sz="4400">
                <a:latin typeface="Times New Roman"/>
                <a:cs typeface="Times New Roman"/>
              </a:rPr>
              <a:t> by supporting initiatives like the Healthy, Hunger-Free Kids Act, which improves the nutritional quality of school meals to reduce childhood obesity.</a:t>
            </a:r>
            <a:endParaRPr lang="en-US" sz="4400">
              <a:latin typeface="Times New Roman"/>
            </a:endParaRPr>
          </a:p>
          <a:p>
            <a:pPr algn="l"/>
            <a:endParaRPr lang="en-US"/>
          </a:p>
        </p:txBody>
      </p:sp>
      <p:sp>
        <p:nvSpPr>
          <p:cNvPr id="11" name="TextBox 10">
            <a:extLst>
              <a:ext uri="{FF2B5EF4-FFF2-40B4-BE49-F238E27FC236}">
                <a16:creationId xmlns:a16="http://schemas.microsoft.com/office/drawing/2014/main" id="{9C3C7614-8E71-E268-CAF7-81EE44777309}"/>
              </a:ext>
            </a:extLst>
          </p:cNvPr>
          <p:cNvSpPr txBox="1"/>
          <p:nvPr/>
        </p:nvSpPr>
        <p:spPr>
          <a:xfrm>
            <a:off x="33649073" y="20384294"/>
            <a:ext cx="914295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Times New Roman"/>
                <a:cs typeface="Times New Roman"/>
              </a:rPr>
              <a:t>Spending helps—but only when it addresses the *right* issues.</a:t>
            </a:r>
            <a:endParaRPr lang="en-US"/>
          </a:p>
          <a:p>
            <a:endParaRPr lang="en-US" sz="4400">
              <a:latin typeface="Times New Roman"/>
              <a:cs typeface="Times New Roman"/>
            </a:endParaRPr>
          </a:p>
          <a:p>
            <a:r>
              <a:rPr lang="en-US" sz="4400">
                <a:latin typeface="Times New Roman"/>
                <a:cs typeface="Times New Roman"/>
              </a:rPr>
              <a:t>Higher healthcare spending does not  always equate a healthier state</a:t>
            </a:r>
            <a:endParaRPr lang="en-US"/>
          </a:p>
          <a:p>
            <a:endParaRPr lang="en-US" sz="4400"/>
          </a:p>
          <a:p>
            <a:r>
              <a:rPr lang="en-US" sz="4400">
                <a:latin typeface="Times New Roman"/>
                <a:cs typeface="Times New Roman"/>
              </a:rPr>
              <a:t>Lots of important data is private and we couldn’t access it so there is always more work that can be done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9DE2EBDAD05A47A99F39B8319081FC" ma:contentTypeVersion="4" ma:contentTypeDescription="Create a new document." ma:contentTypeScope="" ma:versionID="df6ec456b4c3ced20250bedc4c7c8099">
  <xsd:schema xmlns:xsd="http://www.w3.org/2001/XMLSchema" xmlns:xs="http://www.w3.org/2001/XMLSchema" xmlns:p="http://schemas.microsoft.com/office/2006/metadata/properties" xmlns:ns2="3564ef8f-abcc-4d74-98c9-d128c47bc87b" targetNamespace="http://schemas.microsoft.com/office/2006/metadata/properties" ma:root="true" ma:fieldsID="a73dd6392b95bec0d978e5d0f48dc4f9" ns2:_="">
    <xsd:import namespace="3564ef8f-abcc-4d74-98c9-d128c47bc87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4ef8f-abcc-4d74-98c9-d128c47bc8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86C0EB-E970-4CA1-A976-E3623BD1CFC3}">
  <ds:schemaRefs>
    <ds:schemaRef ds:uri="http://schemas.microsoft.com/sharepoint/v3/contenttype/forms"/>
  </ds:schemaRefs>
</ds:datastoreItem>
</file>

<file path=customXml/itemProps2.xml><?xml version="1.0" encoding="utf-8"?>
<ds:datastoreItem xmlns:ds="http://schemas.openxmlformats.org/officeDocument/2006/customXml" ds:itemID="{1C106E6A-4CAC-4466-8899-7590468AE530}">
  <ds:schemaRefs>
    <ds:schemaRef ds:uri="3564ef8f-abcc-4d74-98c9-d128c47bc8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E012537-6B2B-4FC2-9272-996FD80B914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revision>10</cp:revision>
  <cp:lastPrinted>2006-11-15T16:04:57Z</cp:lastPrinted>
  <dcterms:modified xsi:type="dcterms:W3CDTF">2025-05-07T18:34:27Z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0x010100C89DE2EBDAD05A47A99F39B8319081FC</vt:lpwstr>
  </property>
</Properties>
</file>