
<file path=[Content_Types].xml><?xml version="1.0" encoding="utf-8"?>
<Types xmlns="http://schemas.openxmlformats.org/package/2006/content-types">
  <Default Extension="xml" ContentType="application/xml"/>
  <Default Extension="docx" ContentType="application/vnd.openxmlformats-officedocument.wordprocessingml.document"/>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9" r:id="rId3"/>
    <p:sldId id="260" r:id="rId4"/>
    <p:sldId id="261" r:id="rId5"/>
    <p:sldId id="262" r:id="rId6"/>
    <p:sldId id="265" r:id="rId7"/>
    <p:sldId id="266" r:id="rId8"/>
    <p:sldId id="258" r:id="rId9"/>
    <p:sldId id="263" r:id="rId10"/>
    <p:sldId id="267" r:id="rId11"/>
    <p:sldId id="264"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DE"/>
    <a:srgbClr val="002776"/>
    <a:srgbClr val="81B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65858" autoAdjust="0"/>
  </p:normalViewPr>
  <p:slideViewPr>
    <p:cSldViewPr snapToGrid="0" snapToObjects="1">
      <p:cViewPr>
        <p:scale>
          <a:sx n="59" d="100"/>
          <a:sy n="59" d="100"/>
        </p:scale>
        <p:origin x="-2400"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aniketpatel:Downloads:Deloitte%20Case%20com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aniketpatel:Downloads:Deloitte%20Case%20com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i="0" dirty="0" smtClean="0"/>
              <a:t>Project 21.5%</a:t>
            </a:r>
            <a:r>
              <a:rPr lang="en-US" sz="2000" b="1" i="0" baseline="0" dirty="0" smtClean="0"/>
              <a:t> Increase by December 2021</a:t>
            </a:r>
          </a:p>
        </c:rich>
      </c:tx>
      <c:layout/>
      <c:overlay val="0"/>
      <c:spPr>
        <a:noFill/>
        <a:ln>
          <a:noFill/>
        </a:ln>
        <a:effectLst/>
      </c:spPr>
    </c:title>
    <c:autoTitleDeleted val="0"/>
    <c:plotArea>
      <c:layout/>
      <c:doughnutChart>
        <c:varyColors val="1"/>
        <c:ser>
          <c:idx val="0"/>
          <c:order val="0"/>
          <c:tx>
            <c:strRef>
              <c:f>'Total added Rev'!$C$4</c:f>
              <c:strCache>
                <c:ptCount val="1"/>
                <c:pt idx="0">
                  <c:v>Revenue Growth Streams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dLbl>
              <c:idx val="0"/>
              <c:layout>
                <c:manualLayout>
                  <c:x val="0.000622399236225294"/>
                  <c:y val="0.0112994588813128"/>
                </c:manualLayout>
              </c:layout>
              <c:showLegendKey val="0"/>
              <c:showVal val="1"/>
              <c:showCatName val="0"/>
              <c:showSerName val="0"/>
              <c:showPercent val="0"/>
              <c:showBubbleSize val="0"/>
            </c:dLbl>
            <c:dLbl>
              <c:idx val="2"/>
              <c:layout>
                <c:manualLayout>
                  <c:x val="-0.00403219040363371"/>
                  <c:y val="0.0"/>
                </c:manualLayout>
              </c:layout>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'Total added Rev'!$B$5:$B$7</c:f>
              <c:strCache>
                <c:ptCount val="3"/>
                <c:pt idx="0">
                  <c:v>Opening New Stores</c:v>
                </c:pt>
                <c:pt idx="1">
                  <c:v>New Product Offerings</c:v>
                </c:pt>
                <c:pt idx="2">
                  <c:v>Online Presence/Distribution</c:v>
                </c:pt>
              </c:strCache>
            </c:strRef>
          </c:cat>
          <c:val>
            <c:numRef>
              <c:f>'Total added Rev'!$C$5:$C$7</c:f>
              <c:numCache>
                <c:formatCode>0.0%</c:formatCode>
                <c:ptCount val="3"/>
                <c:pt idx="0" formatCode="0.00%">
                  <c:v>0.047</c:v>
                </c:pt>
                <c:pt idx="1">
                  <c:v>0.132</c:v>
                </c:pt>
                <c:pt idx="2" formatCode="0.00%">
                  <c:v>0.0355</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Projected Revenues</a:t>
            </a:r>
            <a:r>
              <a:rPr lang="en-US" baseline="0"/>
              <a:t> From 2015 to December 2021 (In Millions) </a:t>
            </a:r>
            <a:endParaRPr lang="en-U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'Total added Rev'!$M$4</c:f>
              <c:strCache>
                <c:ptCount val="1"/>
                <c:pt idx="0">
                  <c:v>Current Revenue</c:v>
                </c:pt>
              </c:strCache>
            </c:strRef>
          </c:tx>
          <c:spPr>
            <a:solidFill>
              <a:srgbClr val="002776"/>
            </a:solidFill>
          </c:spPr>
          <c:invertIfNegative val="0"/>
          <c:dLbls>
            <c:dLbl>
              <c:idx val="0"/>
              <c:layout/>
              <c:spPr/>
              <c:txPr>
                <a:bodyPr/>
                <a:lstStyle/>
                <a:p>
                  <a:pPr>
                    <a:defRPr>
                      <a:solidFill>
                        <a:schemeClr val="bg1"/>
                      </a:solidFill>
                    </a:defRPr>
                  </a:pPr>
                  <a:endParaRPr lang="en-US"/>
                </a:p>
              </c:txPr>
              <c:showLegendKey val="0"/>
              <c:showVal val="1"/>
              <c:showCatName val="0"/>
              <c:showSerName val="0"/>
              <c:showPercent val="0"/>
              <c:showBubbleSize val="0"/>
            </c:dLbl>
            <c:dLbl>
              <c:idx val="1"/>
              <c:layout/>
              <c:tx>
                <c:rich>
                  <a:bodyPr/>
                  <a:lstStyle/>
                  <a:p>
                    <a:r>
                      <a:rPr lang="en-US" dirty="0">
                        <a:solidFill>
                          <a:schemeClr val="bg1"/>
                        </a:solidFill>
                      </a:rPr>
                      <a:t> $595.00 </a:t>
                    </a:r>
                  </a:p>
                </c:rich>
              </c:tx>
              <c:showLegendKey val="0"/>
              <c:showVal val="1"/>
              <c:showCatName val="0"/>
              <c:showSerName val="1"/>
              <c:showPercent val="0"/>
              <c:showBubbleSize val="0"/>
            </c:dLbl>
            <c:showLegendKey val="0"/>
            <c:showVal val="0"/>
            <c:showCatName val="0"/>
            <c:showSerName val="0"/>
            <c:showPercent val="0"/>
            <c:showBubbleSize val="0"/>
          </c:dLbls>
          <c:cat>
            <c:strRef>
              <c:f>'Total added Rev'!$M$4:$M$5</c:f>
              <c:strCache>
                <c:ptCount val="2"/>
                <c:pt idx="0">
                  <c:v>Current Revenue</c:v>
                </c:pt>
                <c:pt idx="1">
                  <c:v>Projected Dec. 2021 Revenue</c:v>
                </c:pt>
              </c:strCache>
            </c:strRef>
          </c:cat>
          <c:val>
            <c:numRef>
              <c:f>'Total added Rev'!$N$4:$O$4</c:f>
              <c:numCache>
                <c:formatCode>_("$"* #,##0.00_);_("$"* \(#,##0.00\);_("$"* "-"??_);_(@_)</c:formatCode>
                <c:ptCount val="2"/>
                <c:pt idx="0">
                  <c:v>595.0</c:v>
                </c:pt>
                <c:pt idx="1">
                  <c:v>595.0</c:v>
                </c:pt>
              </c:numCache>
            </c:numRef>
          </c:val>
        </c:ser>
        <c:ser>
          <c:idx val="1"/>
          <c:order val="1"/>
          <c:tx>
            <c:strRef>
              <c:f>'Total added Rev'!$M$5</c:f>
              <c:strCache>
                <c:ptCount val="1"/>
                <c:pt idx="0">
                  <c:v>Projected Dec. 2021 Revenue</c:v>
                </c:pt>
              </c:strCache>
            </c:strRef>
          </c:tx>
          <c:spPr>
            <a:solidFill>
              <a:srgbClr val="81BC00"/>
            </a:solidFill>
          </c:spPr>
          <c:invertIfNegative val="0"/>
          <c:dLbls>
            <c:dLbl>
              <c:idx val="1"/>
              <c:layout/>
              <c:tx>
                <c:rich>
                  <a:bodyPr/>
                  <a:lstStyle/>
                  <a:p>
                    <a:r>
                      <a:rPr lang="en-US"/>
                      <a:t>$127.69 </a:t>
                    </a:r>
                  </a:p>
                </c:rich>
              </c:tx>
              <c:showLegendKey val="0"/>
              <c:showVal val="1"/>
              <c:showCatName val="0"/>
              <c:showSerName val="1"/>
              <c:showPercent val="0"/>
              <c:showBubbleSize val="0"/>
            </c:dLbl>
            <c:showLegendKey val="0"/>
            <c:showVal val="0"/>
            <c:showCatName val="0"/>
            <c:showSerName val="0"/>
            <c:showPercent val="0"/>
            <c:showBubbleSize val="0"/>
          </c:dLbls>
          <c:cat>
            <c:strRef>
              <c:f>'Total added Rev'!$M$4:$M$5</c:f>
              <c:strCache>
                <c:ptCount val="2"/>
                <c:pt idx="0">
                  <c:v>Current Revenue</c:v>
                </c:pt>
                <c:pt idx="1">
                  <c:v>Projected Dec. 2021 Revenue</c:v>
                </c:pt>
              </c:strCache>
            </c:strRef>
          </c:cat>
          <c:val>
            <c:numRef>
              <c:f>'Total added Rev'!$N$5:$O$5</c:f>
              <c:numCache>
                <c:formatCode>_("$"* #,##0.00_);_("$"* \(#,##0.00\);_("$"* "-"??_);_(@_)</c:formatCode>
                <c:ptCount val="2"/>
                <c:pt idx="1">
                  <c:v>127.69</c:v>
                </c:pt>
              </c:numCache>
            </c:numRef>
          </c:val>
        </c:ser>
        <c:dLbls>
          <c:showLegendKey val="0"/>
          <c:showVal val="0"/>
          <c:showCatName val="0"/>
          <c:showSerName val="0"/>
          <c:showPercent val="0"/>
          <c:showBubbleSize val="0"/>
        </c:dLbls>
        <c:gapWidth val="55"/>
        <c:gapDepth val="55"/>
        <c:shape val="box"/>
        <c:axId val="2128479960"/>
        <c:axId val="2128483080"/>
        <c:axId val="0"/>
      </c:bar3DChart>
      <c:catAx>
        <c:axId val="2128479960"/>
        <c:scaling>
          <c:orientation val="minMax"/>
        </c:scaling>
        <c:delete val="0"/>
        <c:axPos val="b"/>
        <c:majorTickMark val="none"/>
        <c:minorTickMark val="none"/>
        <c:tickLblPos val="nextTo"/>
        <c:crossAx val="2128483080"/>
        <c:crosses val="autoZero"/>
        <c:auto val="1"/>
        <c:lblAlgn val="ctr"/>
        <c:lblOffset val="100"/>
        <c:noMultiLvlLbl val="0"/>
      </c:catAx>
      <c:valAx>
        <c:axId val="2128483080"/>
        <c:scaling>
          <c:orientation val="minMax"/>
        </c:scaling>
        <c:delete val="0"/>
        <c:axPos val="l"/>
        <c:majorGridlines/>
        <c:title>
          <c:tx>
            <c:rich>
              <a:bodyPr/>
              <a:lstStyle/>
              <a:p>
                <a:pPr>
                  <a:defRPr/>
                </a:pPr>
                <a:r>
                  <a:rPr lang="en-US"/>
                  <a:t>Revenue (In Millions)</a:t>
                </a:r>
              </a:p>
            </c:rich>
          </c:tx>
          <c:layout/>
          <c:overlay val="0"/>
        </c:title>
        <c:numFmt formatCode="_(&quot;$&quot;* #,##0.00_);_(&quot;$&quot;* \(#,##0.00\);_(&quot;$&quot;* &quot;-&quot;??_);_(@_)" sourceLinked="1"/>
        <c:majorTickMark val="none"/>
        <c:minorTickMark val="none"/>
        <c:tickLblPos val="nextTo"/>
        <c:crossAx val="2128479960"/>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8D90D-EB36-4937-B044-AFA7B4B3FDA3}"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en-US"/>
        </a:p>
      </dgm:t>
    </dgm:pt>
    <dgm:pt modelId="{C199CD0A-EB60-46CA-917C-278DC9901890}">
      <dgm:prSet phldrT="[Text]" custT="1"/>
      <dgm:spPr/>
      <dgm:t>
        <a:bodyPr/>
        <a:lstStyle/>
        <a:p>
          <a:r>
            <a:rPr lang="en-US" sz="1100"/>
            <a:t>CEO</a:t>
          </a:r>
        </a:p>
        <a:p>
          <a:r>
            <a:rPr lang="en-US" sz="1100"/>
            <a:t>Peter Westdale</a:t>
          </a:r>
        </a:p>
      </dgm:t>
    </dgm:pt>
    <dgm:pt modelId="{76BBECAE-17DD-47B1-A48C-9913AE79B525}" type="parTrans" cxnId="{9E7B1FD9-3CB5-4318-BCF6-842E546A9143}">
      <dgm:prSet/>
      <dgm:spPr/>
      <dgm:t>
        <a:bodyPr/>
        <a:lstStyle/>
        <a:p>
          <a:endParaRPr lang="en-US"/>
        </a:p>
      </dgm:t>
    </dgm:pt>
    <dgm:pt modelId="{9C5D253C-D596-4EFD-AB9D-7A7436550169}" type="sibTrans" cxnId="{9E7B1FD9-3CB5-4318-BCF6-842E546A9143}">
      <dgm:prSet/>
      <dgm:spPr/>
      <dgm:t>
        <a:bodyPr/>
        <a:lstStyle/>
        <a:p>
          <a:endParaRPr lang="en-US"/>
        </a:p>
      </dgm:t>
    </dgm:pt>
    <dgm:pt modelId="{73F2F28D-4498-4F6C-AADD-E1468ADF4B5B}">
      <dgm:prSet phldrT="[Text]" custT="1"/>
      <dgm:spPr/>
      <dgm:t>
        <a:bodyPr/>
        <a:lstStyle/>
        <a:p>
          <a:r>
            <a:rPr lang="en-US" sz="1100"/>
            <a:t>COO</a:t>
          </a:r>
          <a:endParaRPr lang="en-US" sz="1200"/>
        </a:p>
        <a:p>
          <a:r>
            <a:rPr lang="en-US" sz="1200"/>
            <a:t>Jason </a:t>
          </a:r>
          <a:r>
            <a:rPr lang="en-US" sz="1100"/>
            <a:t>Nakamura</a:t>
          </a:r>
          <a:endParaRPr lang="en-US" sz="1200"/>
        </a:p>
      </dgm:t>
    </dgm:pt>
    <dgm:pt modelId="{33B0AF6A-D191-4570-A1DD-7680860B1D55}" type="parTrans" cxnId="{044A365A-800F-49DA-BE70-ABC7C57C39F3}">
      <dgm:prSet/>
      <dgm:spPr/>
      <dgm:t>
        <a:bodyPr/>
        <a:lstStyle/>
        <a:p>
          <a:endParaRPr lang="en-US"/>
        </a:p>
      </dgm:t>
    </dgm:pt>
    <dgm:pt modelId="{459BE01E-71E0-4DA6-ACCB-FDAF55742D75}" type="sibTrans" cxnId="{044A365A-800F-49DA-BE70-ABC7C57C39F3}">
      <dgm:prSet/>
      <dgm:spPr/>
      <dgm:t>
        <a:bodyPr/>
        <a:lstStyle/>
        <a:p>
          <a:endParaRPr lang="en-US"/>
        </a:p>
      </dgm:t>
    </dgm:pt>
    <dgm:pt modelId="{78CF0E52-7827-4143-A32B-4D2F254BE746}">
      <dgm:prSet phldrT="[Text]" custT="1"/>
      <dgm:spPr/>
      <dgm:t>
        <a:bodyPr/>
        <a:lstStyle/>
        <a:p>
          <a:r>
            <a:rPr lang="en-US" sz="1100"/>
            <a:t>CFO</a:t>
          </a:r>
        </a:p>
        <a:p>
          <a:r>
            <a:rPr lang="en-US" sz="1100"/>
            <a:t>Mark Colfer</a:t>
          </a:r>
        </a:p>
      </dgm:t>
    </dgm:pt>
    <dgm:pt modelId="{3E96EC33-D57F-4751-938D-F57A9483C9EB}" type="parTrans" cxnId="{23039BC7-C820-4A1C-B5B2-DA8F91E8DF10}">
      <dgm:prSet/>
      <dgm:spPr/>
      <dgm:t>
        <a:bodyPr/>
        <a:lstStyle/>
        <a:p>
          <a:endParaRPr lang="en-US"/>
        </a:p>
      </dgm:t>
    </dgm:pt>
    <dgm:pt modelId="{3E458D7E-7BDA-433D-957E-01E56DB88EE1}" type="sibTrans" cxnId="{23039BC7-C820-4A1C-B5B2-DA8F91E8DF10}">
      <dgm:prSet/>
      <dgm:spPr/>
      <dgm:t>
        <a:bodyPr/>
        <a:lstStyle/>
        <a:p>
          <a:endParaRPr lang="en-US"/>
        </a:p>
      </dgm:t>
    </dgm:pt>
    <dgm:pt modelId="{901CE687-8AB2-4536-A03D-F50165E6713A}">
      <dgm:prSet phldrT="[Text]" custT="1"/>
      <dgm:spPr/>
      <dgm:t>
        <a:bodyPr/>
        <a:lstStyle/>
        <a:p>
          <a:r>
            <a:rPr lang="en-US" sz="1100"/>
            <a:t>President </a:t>
          </a:r>
        </a:p>
        <a:p>
          <a:r>
            <a:rPr lang="en-US" sz="1100"/>
            <a:t>Alison Boyd</a:t>
          </a:r>
        </a:p>
      </dgm:t>
    </dgm:pt>
    <dgm:pt modelId="{DF73695A-4D8E-4F45-AC33-AAA7264BA5DF}" type="parTrans" cxnId="{9D9AA3E2-60C0-4A4B-8DCC-6D04BF466FDB}">
      <dgm:prSet/>
      <dgm:spPr/>
      <dgm:t>
        <a:bodyPr/>
        <a:lstStyle/>
        <a:p>
          <a:endParaRPr lang="en-US"/>
        </a:p>
      </dgm:t>
    </dgm:pt>
    <dgm:pt modelId="{9F264533-9B8B-4AD2-AA85-C4AA51AFE78A}" type="sibTrans" cxnId="{9D9AA3E2-60C0-4A4B-8DCC-6D04BF466FDB}">
      <dgm:prSet/>
      <dgm:spPr/>
      <dgm:t>
        <a:bodyPr/>
        <a:lstStyle/>
        <a:p>
          <a:endParaRPr lang="en-US"/>
        </a:p>
      </dgm:t>
    </dgm:pt>
    <dgm:pt modelId="{686032CC-665A-45EB-946F-04B3475229DD}">
      <dgm:prSet phldrT="[Text]" custT="1"/>
      <dgm:spPr>
        <a:solidFill>
          <a:srgbClr val="81BC00"/>
        </a:solidFill>
      </dgm:spPr>
      <dgm:t>
        <a:bodyPr/>
        <a:lstStyle/>
        <a:p>
          <a:r>
            <a:rPr lang="en-US" sz="1000" smtClean="0"/>
            <a:t>Director of Strategy for </a:t>
          </a:r>
          <a:r>
            <a:rPr lang="en-US" sz="1000" b="1" u="sng" smtClean="0">
              <a:solidFill>
                <a:schemeClr val="tx1"/>
              </a:solidFill>
            </a:rPr>
            <a:t>Classics</a:t>
          </a:r>
        </a:p>
        <a:p>
          <a:r>
            <a:rPr lang="en-US" sz="1000" smtClean="0"/>
            <a:t>Jonathan Khil</a:t>
          </a:r>
          <a:endParaRPr lang="en-US" sz="1000" dirty="0"/>
        </a:p>
      </dgm:t>
    </dgm:pt>
    <dgm:pt modelId="{4F8B74B0-68A7-41A2-945F-52826E4FABA8}" type="parTrans" cxnId="{1B392954-D6B0-421D-8C97-A64617E1824D}">
      <dgm:prSet/>
      <dgm:spPr/>
      <dgm:t>
        <a:bodyPr/>
        <a:lstStyle/>
        <a:p>
          <a:endParaRPr lang="en-US"/>
        </a:p>
      </dgm:t>
    </dgm:pt>
    <dgm:pt modelId="{D85DA4EA-0B37-4307-A33F-9E598F1BA3F7}" type="sibTrans" cxnId="{1B392954-D6B0-421D-8C97-A64617E1824D}">
      <dgm:prSet/>
      <dgm:spPr/>
      <dgm:t>
        <a:bodyPr/>
        <a:lstStyle/>
        <a:p>
          <a:endParaRPr lang="en-US"/>
        </a:p>
      </dgm:t>
    </dgm:pt>
    <dgm:pt modelId="{925CFB9C-FFD4-411F-A6F5-6C27CC8761A5}">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002776"/>
        </a:solidFill>
        <a:ln/>
      </dgm:spPr>
      <dgm:t>
        <a:bodyPr/>
        <a:lstStyle/>
        <a:p>
          <a:r>
            <a:rPr lang="en-US" sz="900" dirty="0"/>
            <a:t> Director of Strategy for </a:t>
          </a:r>
          <a:r>
            <a:rPr lang="en-US" sz="900" b="1" u="sng" dirty="0"/>
            <a:t>2.0</a:t>
          </a:r>
        </a:p>
        <a:p>
          <a:r>
            <a:rPr lang="en-US" sz="900" dirty="0"/>
            <a:t>Peter </a:t>
          </a:r>
          <a:r>
            <a:rPr lang="en-US" sz="900" dirty="0" err="1"/>
            <a:t>Westdale</a:t>
          </a:r>
          <a:r>
            <a:rPr lang="en-US" sz="900" dirty="0"/>
            <a:t> (Heather Sanchez) </a:t>
          </a:r>
        </a:p>
      </dgm:t>
    </dgm:pt>
    <dgm:pt modelId="{357440C1-0916-4985-8E63-4F06C49B0AF2}" type="parTrans" cxnId="{683DCE89-B7CA-4387-950B-4EE22F7372BB}">
      <dgm:prSet/>
      <dgm:spPr/>
      <dgm:t>
        <a:bodyPr/>
        <a:lstStyle/>
        <a:p>
          <a:endParaRPr lang="en-US"/>
        </a:p>
      </dgm:t>
    </dgm:pt>
    <dgm:pt modelId="{C12AE8DD-9322-4B45-A835-D344CDDB0237}" type="sibTrans" cxnId="{683DCE89-B7CA-4387-950B-4EE22F7372BB}">
      <dgm:prSet/>
      <dgm:spPr/>
      <dgm:t>
        <a:bodyPr/>
        <a:lstStyle/>
        <a:p>
          <a:endParaRPr lang="en-US"/>
        </a:p>
      </dgm:t>
    </dgm:pt>
    <dgm:pt modelId="{218AC823-3500-46E5-AE07-139CBE30EF3C}">
      <dgm:prSet phldrT="[Text]" custT="1"/>
      <dgm:spPr/>
      <dgm:t>
        <a:bodyPr/>
        <a:lstStyle/>
        <a:p>
          <a:r>
            <a:rPr lang="en-US" sz="1050"/>
            <a:t>Director of HR</a:t>
          </a:r>
        </a:p>
        <a:p>
          <a:r>
            <a:rPr lang="en-US" sz="1050"/>
            <a:t>Julia Feinberg</a:t>
          </a:r>
        </a:p>
      </dgm:t>
    </dgm:pt>
    <dgm:pt modelId="{EA602E63-914C-4DBB-B276-C16D1BCC6C02}" type="parTrans" cxnId="{D7623ED4-E7D0-4D17-B324-8A8DAE2BC822}">
      <dgm:prSet/>
      <dgm:spPr>
        <a:ln>
          <a:noFill/>
        </a:ln>
      </dgm:spPr>
      <dgm:t>
        <a:bodyPr/>
        <a:lstStyle/>
        <a:p>
          <a:endParaRPr lang="en-US"/>
        </a:p>
      </dgm:t>
    </dgm:pt>
    <dgm:pt modelId="{2AB34E16-F2BC-4053-AA3C-D22F01A19FEA}" type="sibTrans" cxnId="{D7623ED4-E7D0-4D17-B324-8A8DAE2BC822}">
      <dgm:prSet/>
      <dgm:spPr/>
      <dgm:t>
        <a:bodyPr/>
        <a:lstStyle/>
        <a:p>
          <a:endParaRPr lang="en-US"/>
        </a:p>
      </dgm:t>
    </dgm:pt>
    <dgm:pt modelId="{399C623A-4E1A-4671-B164-249F4AF38D6E}">
      <dgm:prSet phldrT="[Text]" custT="1"/>
      <dgm:spPr/>
      <dgm:t>
        <a:bodyPr/>
        <a:lstStyle/>
        <a:p>
          <a:r>
            <a:rPr lang="en-US" sz="1050"/>
            <a:t>Director of Technology</a:t>
          </a:r>
        </a:p>
        <a:p>
          <a:r>
            <a:rPr lang="en-US" sz="1050"/>
            <a:t>Thomas Stuart</a:t>
          </a:r>
        </a:p>
      </dgm:t>
    </dgm:pt>
    <dgm:pt modelId="{D5C73C78-5013-4C7A-A80B-2F2A7198113F}" type="parTrans" cxnId="{12352079-BBDE-4B14-986C-3544FB3E43AE}">
      <dgm:prSet/>
      <dgm:spPr>
        <a:ln>
          <a:noFill/>
        </a:ln>
      </dgm:spPr>
      <dgm:t>
        <a:bodyPr/>
        <a:lstStyle/>
        <a:p>
          <a:endParaRPr lang="en-US"/>
        </a:p>
      </dgm:t>
    </dgm:pt>
    <dgm:pt modelId="{E4E75449-C7C8-4257-AD2A-395B6C4F1F62}" type="sibTrans" cxnId="{12352079-BBDE-4B14-986C-3544FB3E43AE}">
      <dgm:prSet/>
      <dgm:spPr/>
      <dgm:t>
        <a:bodyPr/>
        <a:lstStyle/>
        <a:p>
          <a:endParaRPr lang="en-US"/>
        </a:p>
      </dgm:t>
    </dgm:pt>
    <dgm:pt modelId="{582F53B2-E279-4F4E-A0D6-2FA065BCD50E}">
      <dgm:prSet phldrT="[Text]" custT="1"/>
      <dgm:spPr>
        <a:solidFill>
          <a:srgbClr val="81BC00"/>
        </a:solidFill>
      </dgm:spPr>
      <dgm:t>
        <a:bodyPr/>
        <a:lstStyle/>
        <a:p>
          <a:r>
            <a:rPr lang="en-US" sz="1000"/>
            <a:t>President, Contacts &amp; Eyeglasses Division </a:t>
          </a:r>
        </a:p>
        <a:p>
          <a:endParaRPr lang="en-US" sz="200"/>
        </a:p>
        <a:p>
          <a:r>
            <a:rPr lang="en-US" sz="1000"/>
            <a:t>Benjamin O'Leary</a:t>
          </a:r>
        </a:p>
      </dgm:t>
    </dgm:pt>
    <dgm:pt modelId="{B3DBD273-EE4D-4CDC-8828-584BE794A7C7}" type="parTrans" cxnId="{A0289244-C5B0-4F43-B790-50AF2C358A58}">
      <dgm:prSet/>
      <dgm:spPr>
        <a:ln>
          <a:noFill/>
        </a:ln>
      </dgm:spPr>
      <dgm:t>
        <a:bodyPr/>
        <a:lstStyle/>
        <a:p>
          <a:endParaRPr lang="en-US"/>
        </a:p>
      </dgm:t>
    </dgm:pt>
    <dgm:pt modelId="{523DB291-A669-499A-B159-34759378C471}" type="sibTrans" cxnId="{A0289244-C5B0-4F43-B790-50AF2C358A58}">
      <dgm:prSet/>
      <dgm:spPr/>
      <dgm:t>
        <a:bodyPr/>
        <a:lstStyle/>
        <a:p>
          <a:endParaRPr lang="en-US"/>
        </a:p>
      </dgm:t>
    </dgm:pt>
    <dgm:pt modelId="{E7DADC63-7932-4810-97E3-F18800454A18}">
      <dgm:prSet phldrT="[Text]" custT="1"/>
      <dgm:spPr>
        <a:solidFill>
          <a:srgbClr val="81BC00"/>
        </a:solidFill>
      </dgm:spPr>
      <dgm:t>
        <a:bodyPr/>
        <a:lstStyle/>
        <a:p>
          <a:r>
            <a:rPr lang="en-US" sz="1050"/>
            <a:t>President, Sunglasses Division</a:t>
          </a:r>
        </a:p>
        <a:p>
          <a:r>
            <a:rPr lang="en-US" sz="1050"/>
            <a:t>Amy Powell</a:t>
          </a:r>
        </a:p>
      </dgm:t>
    </dgm:pt>
    <dgm:pt modelId="{3F93F064-9EFC-488C-85F0-1941627E724A}" type="sibTrans" cxnId="{CEBE6290-BC46-42C6-A2EF-C8EAB4DDFA35}">
      <dgm:prSet/>
      <dgm:spPr/>
      <dgm:t>
        <a:bodyPr/>
        <a:lstStyle/>
        <a:p>
          <a:endParaRPr lang="en-US"/>
        </a:p>
      </dgm:t>
    </dgm:pt>
    <dgm:pt modelId="{4F530A5F-184C-4252-ABE0-AC6F0665DA21}" type="parTrans" cxnId="{CEBE6290-BC46-42C6-A2EF-C8EAB4DDFA35}">
      <dgm:prSet/>
      <dgm:spPr>
        <a:ln>
          <a:noFill/>
        </a:ln>
      </dgm:spPr>
      <dgm:t>
        <a:bodyPr/>
        <a:lstStyle/>
        <a:p>
          <a:endParaRPr lang="en-US"/>
        </a:p>
      </dgm:t>
    </dgm:pt>
    <dgm:pt modelId="{F756CEC2-EB42-47F7-B281-343FBB0B66D0}">
      <dgm:prSet phldrT="[Text]">
        <dgm:style>
          <a:lnRef idx="2">
            <a:schemeClr val="accent1">
              <a:shade val="50000"/>
            </a:schemeClr>
          </a:lnRef>
          <a:fillRef idx="1">
            <a:schemeClr val="accent1"/>
          </a:fillRef>
          <a:effectRef idx="0">
            <a:schemeClr val="accent1"/>
          </a:effectRef>
          <a:fontRef idx="minor">
            <a:schemeClr val="lt1"/>
          </a:fontRef>
        </dgm:style>
      </dgm:prSet>
      <dgm:spPr>
        <a:solidFill>
          <a:srgbClr val="002776"/>
        </a:solidFill>
        <a:ln/>
      </dgm:spPr>
      <dgm:t>
        <a:bodyPr/>
        <a:lstStyle/>
        <a:p>
          <a:r>
            <a:rPr lang="en-US" dirty="0"/>
            <a:t>Director of Marketing &amp; </a:t>
          </a:r>
          <a:r>
            <a:rPr lang="en-US" dirty="0" err="1"/>
            <a:t>Comm</a:t>
          </a:r>
          <a:endParaRPr lang="en-US" dirty="0"/>
        </a:p>
        <a:p>
          <a:r>
            <a:rPr lang="en-US" dirty="0"/>
            <a:t>Heather Sanchez </a:t>
          </a:r>
          <a:r>
            <a:rPr lang="en-US" dirty="0" smtClean="0"/>
            <a:t>(Internal Promotion)</a:t>
          </a:r>
          <a:endParaRPr lang="en-US" dirty="0"/>
        </a:p>
      </dgm:t>
    </dgm:pt>
    <dgm:pt modelId="{7A4E1B4F-8C29-4DC4-AA82-46E04BB99935}" type="parTrans" cxnId="{66C56452-E705-45E8-A387-5F008A8CA12A}">
      <dgm:prSet/>
      <dgm:spPr>
        <a:ln>
          <a:noFill/>
        </a:ln>
      </dgm:spPr>
      <dgm:t>
        <a:bodyPr/>
        <a:lstStyle/>
        <a:p>
          <a:endParaRPr lang="en-US"/>
        </a:p>
      </dgm:t>
    </dgm:pt>
    <dgm:pt modelId="{AA818645-606E-4601-BE97-F3ED4EE03EAF}" type="sibTrans" cxnId="{66C56452-E705-45E8-A387-5F008A8CA12A}">
      <dgm:prSet/>
      <dgm:spPr/>
      <dgm:t>
        <a:bodyPr/>
        <a:lstStyle/>
        <a:p>
          <a:endParaRPr lang="en-US"/>
        </a:p>
      </dgm:t>
    </dgm:pt>
    <dgm:pt modelId="{142BBAD0-70D5-4E83-83FA-08ABB27A03A6}">
      <dgm:prSet phldrT="[Text]">
        <dgm:style>
          <a:lnRef idx="2">
            <a:schemeClr val="accent1">
              <a:shade val="50000"/>
            </a:schemeClr>
          </a:lnRef>
          <a:fillRef idx="1">
            <a:schemeClr val="accent1"/>
          </a:fillRef>
          <a:effectRef idx="0">
            <a:schemeClr val="accent1"/>
          </a:effectRef>
          <a:fontRef idx="minor">
            <a:schemeClr val="lt1"/>
          </a:fontRef>
        </dgm:style>
      </dgm:prSet>
      <dgm:spPr>
        <a:solidFill>
          <a:srgbClr val="002776"/>
        </a:solidFill>
        <a:ln/>
      </dgm:spPr>
      <dgm:t>
        <a:bodyPr/>
        <a:lstStyle/>
        <a:p>
          <a:r>
            <a:rPr lang="en-US" dirty="0" smtClean="0"/>
            <a:t>New Hires</a:t>
          </a:r>
        </a:p>
        <a:p>
          <a:r>
            <a:rPr lang="en-US" dirty="0" smtClean="0"/>
            <a:t>&amp; Internal Prom.</a:t>
          </a:r>
          <a:endParaRPr lang="en-US" dirty="0"/>
        </a:p>
      </dgm:t>
    </dgm:pt>
    <dgm:pt modelId="{A2E17669-DEBF-42E8-95D8-180DA9076ABF}" type="parTrans" cxnId="{2F471755-D887-4F46-9B2E-36DCBECE11B8}">
      <dgm:prSet/>
      <dgm:spPr>
        <a:ln>
          <a:noFill/>
        </a:ln>
      </dgm:spPr>
      <dgm:t>
        <a:bodyPr/>
        <a:lstStyle/>
        <a:p>
          <a:endParaRPr lang="en-US"/>
        </a:p>
      </dgm:t>
    </dgm:pt>
    <dgm:pt modelId="{D68CDC8C-EC96-4881-A344-21ECCF3D73D1}" type="sibTrans" cxnId="{2F471755-D887-4F46-9B2E-36DCBECE11B8}">
      <dgm:prSet/>
      <dgm:spPr/>
      <dgm:t>
        <a:bodyPr/>
        <a:lstStyle/>
        <a:p>
          <a:endParaRPr lang="en-US"/>
        </a:p>
      </dgm:t>
    </dgm:pt>
    <dgm:pt modelId="{7ADA6026-EE14-4518-A235-AE304EA4E3BF}" type="pres">
      <dgm:prSet presAssocID="{7E98D90D-EB36-4937-B044-AFA7B4B3FDA3}" presName="hierChild1" presStyleCnt="0">
        <dgm:presLayoutVars>
          <dgm:orgChart val="1"/>
          <dgm:chPref val="1"/>
          <dgm:dir/>
          <dgm:animOne val="branch"/>
          <dgm:animLvl val="lvl"/>
          <dgm:resizeHandles/>
        </dgm:presLayoutVars>
      </dgm:prSet>
      <dgm:spPr/>
      <dgm:t>
        <a:bodyPr/>
        <a:lstStyle/>
        <a:p>
          <a:endParaRPr lang="en-US"/>
        </a:p>
      </dgm:t>
    </dgm:pt>
    <dgm:pt modelId="{AB09FC41-BB80-4130-B279-361C09AF51CE}" type="pres">
      <dgm:prSet presAssocID="{C199CD0A-EB60-46CA-917C-278DC9901890}" presName="hierRoot1" presStyleCnt="0">
        <dgm:presLayoutVars>
          <dgm:hierBranch val="init"/>
        </dgm:presLayoutVars>
      </dgm:prSet>
      <dgm:spPr/>
      <dgm:t>
        <a:bodyPr/>
        <a:lstStyle/>
        <a:p>
          <a:endParaRPr lang="en-US"/>
        </a:p>
      </dgm:t>
    </dgm:pt>
    <dgm:pt modelId="{77C6714E-90CE-46AE-BE43-5CE8F9769290}" type="pres">
      <dgm:prSet presAssocID="{C199CD0A-EB60-46CA-917C-278DC9901890}" presName="rootComposite1" presStyleCnt="0"/>
      <dgm:spPr/>
      <dgm:t>
        <a:bodyPr/>
        <a:lstStyle/>
        <a:p>
          <a:endParaRPr lang="en-US"/>
        </a:p>
      </dgm:t>
    </dgm:pt>
    <dgm:pt modelId="{45C19FF9-60C0-4BC0-9005-23E299DC6D3B}" type="pres">
      <dgm:prSet presAssocID="{C199CD0A-EB60-46CA-917C-278DC9901890}" presName="rootText1" presStyleLbl="node0" presStyleIdx="0" presStyleCnt="1" custLinFactNeighborX="-1930" custLinFactNeighborY="17364">
        <dgm:presLayoutVars>
          <dgm:chPref val="3"/>
        </dgm:presLayoutVars>
      </dgm:prSet>
      <dgm:spPr/>
      <dgm:t>
        <a:bodyPr/>
        <a:lstStyle/>
        <a:p>
          <a:endParaRPr lang="en-US"/>
        </a:p>
      </dgm:t>
    </dgm:pt>
    <dgm:pt modelId="{B6FE1495-866A-4693-82F0-A2B70FA59652}" type="pres">
      <dgm:prSet presAssocID="{C199CD0A-EB60-46CA-917C-278DC9901890}" presName="rootConnector1" presStyleLbl="node1" presStyleIdx="0" presStyleCnt="0"/>
      <dgm:spPr/>
      <dgm:t>
        <a:bodyPr/>
        <a:lstStyle/>
        <a:p>
          <a:endParaRPr lang="en-US"/>
        </a:p>
      </dgm:t>
    </dgm:pt>
    <dgm:pt modelId="{BE0552AF-8E87-4D6F-B9F6-4A3254893D6F}" type="pres">
      <dgm:prSet presAssocID="{C199CD0A-EB60-46CA-917C-278DC9901890}" presName="hierChild2" presStyleCnt="0"/>
      <dgm:spPr/>
      <dgm:t>
        <a:bodyPr/>
        <a:lstStyle/>
        <a:p>
          <a:endParaRPr lang="en-US"/>
        </a:p>
      </dgm:t>
    </dgm:pt>
    <dgm:pt modelId="{089EDA05-9DE8-4E55-B296-261B12DD0446}" type="pres">
      <dgm:prSet presAssocID="{DF73695A-4D8E-4F45-AC33-AAA7264BA5DF}" presName="Name37" presStyleLbl="parChTrans1D2" presStyleIdx="0" presStyleCnt="1"/>
      <dgm:spPr/>
      <dgm:t>
        <a:bodyPr/>
        <a:lstStyle/>
        <a:p>
          <a:endParaRPr lang="en-US"/>
        </a:p>
      </dgm:t>
    </dgm:pt>
    <dgm:pt modelId="{65BFAB67-0D0C-4C14-82A4-8385261A5648}" type="pres">
      <dgm:prSet presAssocID="{901CE687-8AB2-4536-A03D-F50165E6713A}" presName="hierRoot2" presStyleCnt="0">
        <dgm:presLayoutVars>
          <dgm:hierBranch val="init"/>
        </dgm:presLayoutVars>
      </dgm:prSet>
      <dgm:spPr/>
      <dgm:t>
        <a:bodyPr/>
        <a:lstStyle/>
        <a:p>
          <a:endParaRPr lang="en-US"/>
        </a:p>
      </dgm:t>
    </dgm:pt>
    <dgm:pt modelId="{95A1495D-CCC4-4101-8E72-01F2C554A1CA}" type="pres">
      <dgm:prSet presAssocID="{901CE687-8AB2-4536-A03D-F50165E6713A}" presName="rootComposite" presStyleCnt="0"/>
      <dgm:spPr/>
      <dgm:t>
        <a:bodyPr/>
        <a:lstStyle/>
        <a:p>
          <a:endParaRPr lang="en-US"/>
        </a:p>
      </dgm:t>
    </dgm:pt>
    <dgm:pt modelId="{1E85C8FD-D797-4686-AD6E-143DCF121A11}" type="pres">
      <dgm:prSet presAssocID="{901CE687-8AB2-4536-A03D-F50165E6713A}" presName="rootText" presStyleLbl="node2" presStyleIdx="0" presStyleCnt="1">
        <dgm:presLayoutVars>
          <dgm:chPref val="3"/>
        </dgm:presLayoutVars>
      </dgm:prSet>
      <dgm:spPr/>
      <dgm:t>
        <a:bodyPr/>
        <a:lstStyle/>
        <a:p>
          <a:endParaRPr lang="en-US"/>
        </a:p>
      </dgm:t>
    </dgm:pt>
    <dgm:pt modelId="{1F09BCF4-2B6A-40FE-89E3-2D3FC14BA974}" type="pres">
      <dgm:prSet presAssocID="{901CE687-8AB2-4536-A03D-F50165E6713A}" presName="rootConnector" presStyleLbl="node2" presStyleIdx="0" presStyleCnt="1"/>
      <dgm:spPr/>
      <dgm:t>
        <a:bodyPr/>
        <a:lstStyle/>
        <a:p>
          <a:endParaRPr lang="en-US"/>
        </a:p>
      </dgm:t>
    </dgm:pt>
    <dgm:pt modelId="{0A400ACB-966B-4F30-B866-22BE29F278F7}" type="pres">
      <dgm:prSet presAssocID="{901CE687-8AB2-4536-A03D-F50165E6713A}" presName="hierChild4" presStyleCnt="0"/>
      <dgm:spPr/>
      <dgm:t>
        <a:bodyPr/>
        <a:lstStyle/>
        <a:p>
          <a:endParaRPr lang="en-US"/>
        </a:p>
      </dgm:t>
    </dgm:pt>
    <dgm:pt modelId="{F61B826C-766F-4EA3-A9E7-9B2838026A05}" type="pres">
      <dgm:prSet presAssocID="{33B0AF6A-D191-4570-A1DD-7680860B1D55}" presName="Name37" presStyleLbl="parChTrans1D3" presStyleIdx="0" presStyleCnt="2"/>
      <dgm:spPr/>
      <dgm:t>
        <a:bodyPr/>
        <a:lstStyle/>
        <a:p>
          <a:endParaRPr lang="en-US"/>
        </a:p>
      </dgm:t>
    </dgm:pt>
    <dgm:pt modelId="{D27215CF-3FA5-44B5-90E5-3A96493F6EF7}" type="pres">
      <dgm:prSet presAssocID="{73F2F28D-4498-4F6C-AADD-E1468ADF4B5B}" presName="hierRoot2" presStyleCnt="0">
        <dgm:presLayoutVars>
          <dgm:hierBranch val="init"/>
        </dgm:presLayoutVars>
      </dgm:prSet>
      <dgm:spPr/>
      <dgm:t>
        <a:bodyPr/>
        <a:lstStyle/>
        <a:p>
          <a:endParaRPr lang="en-US"/>
        </a:p>
      </dgm:t>
    </dgm:pt>
    <dgm:pt modelId="{86D2F105-15CA-46B5-BE3D-E7A425EAFDB3}" type="pres">
      <dgm:prSet presAssocID="{73F2F28D-4498-4F6C-AADD-E1468ADF4B5B}" presName="rootComposite" presStyleCnt="0"/>
      <dgm:spPr/>
      <dgm:t>
        <a:bodyPr/>
        <a:lstStyle/>
        <a:p>
          <a:endParaRPr lang="en-US"/>
        </a:p>
      </dgm:t>
    </dgm:pt>
    <dgm:pt modelId="{3D12DEE1-CCCF-4813-9B23-8EEDA6667834}" type="pres">
      <dgm:prSet presAssocID="{73F2F28D-4498-4F6C-AADD-E1468ADF4B5B}" presName="rootText" presStyleLbl="node3" presStyleIdx="0" presStyleCnt="2" custLinFactNeighborX="-39527" custLinFactNeighborY="-740">
        <dgm:presLayoutVars>
          <dgm:chPref val="3"/>
        </dgm:presLayoutVars>
      </dgm:prSet>
      <dgm:spPr/>
      <dgm:t>
        <a:bodyPr/>
        <a:lstStyle/>
        <a:p>
          <a:endParaRPr lang="en-US"/>
        </a:p>
      </dgm:t>
    </dgm:pt>
    <dgm:pt modelId="{2749D13D-5121-4FED-A5F8-BF078ADF6E01}" type="pres">
      <dgm:prSet presAssocID="{73F2F28D-4498-4F6C-AADD-E1468ADF4B5B}" presName="rootConnector" presStyleLbl="node3" presStyleIdx="0" presStyleCnt="2"/>
      <dgm:spPr/>
      <dgm:t>
        <a:bodyPr/>
        <a:lstStyle/>
        <a:p>
          <a:endParaRPr lang="en-US"/>
        </a:p>
      </dgm:t>
    </dgm:pt>
    <dgm:pt modelId="{C4F1661D-ACAF-4120-B733-1129450C6241}" type="pres">
      <dgm:prSet presAssocID="{73F2F28D-4498-4F6C-AADD-E1468ADF4B5B}" presName="hierChild4" presStyleCnt="0"/>
      <dgm:spPr/>
      <dgm:t>
        <a:bodyPr/>
        <a:lstStyle/>
        <a:p>
          <a:endParaRPr lang="en-US"/>
        </a:p>
      </dgm:t>
    </dgm:pt>
    <dgm:pt modelId="{7C6D81EF-90C1-4FA7-B491-01F71CD1394D}" type="pres">
      <dgm:prSet presAssocID="{4F8B74B0-68A7-41A2-945F-52826E4FABA8}" presName="Name37" presStyleLbl="parChTrans1D4" presStyleIdx="0" presStyleCnt="8"/>
      <dgm:spPr/>
      <dgm:t>
        <a:bodyPr/>
        <a:lstStyle/>
        <a:p>
          <a:endParaRPr lang="en-US"/>
        </a:p>
      </dgm:t>
    </dgm:pt>
    <dgm:pt modelId="{50658E09-9937-4059-AC20-B1A21946876B}" type="pres">
      <dgm:prSet presAssocID="{686032CC-665A-45EB-946F-04B3475229DD}" presName="hierRoot2" presStyleCnt="0">
        <dgm:presLayoutVars>
          <dgm:hierBranch val="init"/>
        </dgm:presLayoutVars>
      </dgm:prSet>
      <dgm:spPr/>
      <dgm:t>
        <a:bodyPr/>
        <a:lstStyle/>
        <a:p>
          <a:endParaRPr lang="en-US"/>
        </a:p>
      </dgm:t>
    </dgm:pt>
    <dgm:pt modelId="{9D273DAE-E6F6-40BA-B245-398CC3F5FF1D}" type="pres">
      <dgm:prSet presAssocID="{686032CC-665A-45EB-946F-04B3475229DD}" presName="rootComposite" presStyleCnt="0"/>
      <dgm:spPr/>
      <dgm:t>
        <a:bodyPr/>
        <a:lstStyle/>
        <a:p>
          <a:endParaRPr lang="en-US"/>
        </a:p>
      </dgm:t>
    </dgm:pt>
    <dgm:pt modelId="{E6A97EB3-B98D-437D-A32B-99E2598621D6}" type="pres">
      <dgm:prSet presAssocID="{686032CC-665A-45EB-946F-04B3475229DD}" presName="rootText" presStyleLbl="node4" presStyleIdx="0" presStyleCnt="8" custLinFactNeighborX="-56931" custLinFactNeighborY="-5890">
        <dgm:presLayoutVars>
          <dgm:chPref val="3"/>
        </dgm:presLayoutVars>
      </dgm:prSet>
      <dgm:spPr/>
      <dgm:t>
        <a:bodyPr/>
        <a:lstStyle/>
        <a:p>
          <a:endParaRPr lang="en-US"/>
        </a:p>
      </dgm:t>
    </dgm:pt>
    <dgm:pt modelId="{44FDEBB5-B3C3-43CA-A097-5F3DA16A511E}" type="pres">
      <dgm:prSet presAssocID="{686032CC-665A-45EB-946F-04B3475229DD}" presName="rootConnector" presStyleLbl="node4" presStyleIdx="0" presStyleCnt="8"/>
      <dgm:spPr/>
      <dgm:t>
        <a:bodyPr/>
        <a:lstStyle/>
        <a:p>
          <a:endParaRPr lang="en-US"/>
        </a:p>
      </dgm:t>
    </dgm:pt>
    <dgm:pt modelId="{8DF9B988-9757-4D1E-9520-C9A873C24BF8}" type="pres">
      <dgm:prSet presAssocID="{686032CC-665A-45EB-946F-04B3475229DD}" presName="hierChild4" presStyleCnt="0"/>
      <dgm:spPr/>
      <dgm:t>
        <a:bodyPr/>
        <a:lstStyle/>
        <a:p>
          <a:endParaRPr lang="en-US"/>
        </a:p>
      </dgm:t>
    </dgm:pt>
    <dgm:pt modelId="{1922C9D1-0181-4BAE-8220-5FC7832A7678}" type="pres">
      <dgm:prSet presAssocID="{B3DBD273-EE4D-4CDC-8828-584BE794A7C7}" presName="Name37" presStyleLbl="parChTrans1D4" presStyleIdx="1" presStyleCnt="8"/>
      <dgm:spPr/>
      <dgm:t>
        <a:bodyPr/>
        <a:lstStyle/>
        <a:p>
          <a:endParaRPr lang="en-US"/>
        </a:p>
      </dgm:t>
    </dgm:pt>
    <dgm:pt modelId="{A30C9A66-ED4C-4AC9-86FC-89A16BB47B9E}" type="pres">
      <dgm:prSet presAssocID="{582F53B2-E279-4F4E-A0D6-2FA065BCD50E}" presName="hierRoot2" presStyleCnt="0">
        <dgm:presLayoutVars>
          <dgm:hierBranch val="init"/>
        </dgm:presLayoutVars>
      </dgm:prSet>
      <dgm:spPr/>
      <dgm:t>
        <a:bodyPr/>
        <a:lstStyle/>
        <a:p>
          <a:endParaRPr lang="en-US"/>
        </a:p>
      </dgm:t>
    </dgm:pt>
    <dgm:pt modelId="{A80B865C-B9ED-45A4-9EEF-FF6AB8919ECD}" type="pres">
      <dgm:prSet presAssocID="{582F53B2-E279-4F4E-A0D6-2FA065BCD50E}" presName="rootComposite" presStyleCnt="0"/>
      <dgm:spPr/>
      <dgm:t>
        <a:bodyPr/>
        <a:lstStyle/>
        <a:p>
          <a:endParaRPr lang="en-US"/>
        </a:p>
      </dgm:t>
    </dgm:pt>
    <dgm:pt modelId="{C6630FE5-187A-4F53-B33F-EFD1281B1A35}" type="pres">
      <dgm:prSet presAssocID="{582F53B2-E279-4F4E-A0D6-2FA065BCD50E}" presName="rootText" presStyleLbl="node4" presStyleIdx="1" presStyleCnt="8" custLinFactX="-40326" custLinFactNeighborX="-100000" custLinFactNeighborY="-3004">
        <dgm:presLayoutVars>
          <dgm:chPref val="3"/>
        </dgm:presLayoutVars>
      </dgm:prSet>
      <dgm:spPr/>
      <dgm:t>
        <a:bodyPr/>
        <a:lstStyle/>
        <a:p>
          <a:endParaRPr lang="en-US"/>
        </a:p>
      </dgm:t>
    </dgm:pt>
    <dgm:pt modelId="{D9A01E75-5C1F-49A8-9343-C95903328E7E}" type="pres">
      <dgm:prSet presAssocID="{582F53B2-E279-4F4E-A0D6-2FA065BCD50E}" presName="rootConnector" presStyleLbl="node4" presStyleIdx="1" presStyleCnt="8"/>
      <dgm:spPr/>
      <dgm:t>
        <a:bodyPr/>
        <a:lstStyle/>
        <a:p>
          <a:endParaRPr lang="en-US"/>
        </a:p>
      </dgm:t>
    </dgm:pt>
    <dgm:pt modelId="{3B6B33A8-0283-4678-8196-99329656DD3B}" type="pres">
      <dgm:prSet presAssocID="{582F53B2-E279-4F4E-A0D6-2FA065BCD50E}" presName="hierChild4" presStyleCnt="0"/>
      <dgm:spPr/>
      <dgm:t>
        <a:bodyPr/>
        <a:lstStyle/>
        <a:p>
          <a:endParaRPr lang="en-US"/>
        </a:p>
      </dgm:t>
    </dgm:pt>
    <dgm:pt modelId="{14C7043E-999E-4763-A509-52896D6417B9}" type="pres">
      <dgm:prSet presAssocID="{582F53B2-E279-4F4E-A0D6-2FA065BCD50E}" presName="hierChild5" presStyleCnt="0"/>
      <dgm:spPr/>
      <dgm:t>
        <a:bodyPr/>
        <a:lstStyle/>
        <a:p>
          <a:endParaRPr lang="en-US"/>
        </a:p>
      </dgm:t>
    </dgm:pt>
    <dgm:pt modelId="{5F07B756-C721-4204-98D0-601A4B0FE4BF}" type="pres">
      <dgm:prSet presAssocID="{4F530A5F-184C-4252-ABE0-AC6F0665DA21}" presName="Name37" presStyleLbl="parChTrans1D4" presStyleIdx="2" presStyleCnt="8"/>
      <dgm:spPr/>
      <dgm:t>
        <a:bodyPr/>
        <a:lstStyle/>
        <a:p>
          <a:endParaRPr lang="en-US"/>
        </a:p>
      </dgm:t>
    </dgm:pt>
    <dgm:pt modelId="{65155F5E-4615-4C3A-A2A3-A58CEA72CBA9}" type="pres">
      <dgm:prSet presAssocID="{E7DADC63-7932-4810-97E3-F18800454A18}" presName="hierRoot2" presStyleCnt="0">
        <dgm:presLayoutVars>
          <dgm:hierBranch val="init"/>
        </dgm:presLayoutVars>
      </dgm:prSet>
      <dgm:spPr/>
      <dgm:t>
        <a:bodyPr/>
        <a:lstStyle/>
        <a:p>
          <a:endParaRPr lang="en-US"/>
        </a:p>
      </dgm:t>
    </dgm:pt>
    <dgm:pt modelId="{E4F8C096-0937-43C8-9B76-9A4C7487EE8F}" type="pres">
      <dgm:prSet presAssocID="{E7DADC63-7932-4810-97E3-F18800454A18}" presName="rootComposite" presStyleCnt="0"/>
      <dgm:spPr/>
      <dgm:t>
        <a:bodyPr/>
        <a:lstStyle/>
        <a:p>
          <a:endParaRPr lang="en-US"/>
        </a:p>
      </dgm:t>
    </dgm:pt>
    <dgm:pt modelId="{8EF9B249-5582-4884-BCD0-E30286FDA663}" type="pres">
      <dgm:prSet presAssocID="{E7DADC63-7932-4810-97E3-F18800454A18}" presName="rootText" presStyleLbl="node4" presStyleIdx="2" presStyleCnt="8" custLinFactY="-45895" custLinFactNeighborX="-30814" custLinFactNeighborY="-100000">
        <dgm:presLayoutVars>
          <dgm:chPref val="3"/>
        </dgm:presLayoutVars>
      </dgm:prSet>
      <dgm:spPr/>
      <dgm:t>
        <a:bodyPr/>
        <a:lstStyle/>
        <a:p>
          <a:endParaRPr lang="en-US"/>
        </a:p>
      </dgm:t>
    </dgm:pt>
    <dgm:pt modelId="{ACD19F4A-4B52-4341-AEF5-51ABF878866C}" type="pres">
      <dgm:prSet presAssocID="{E7DADC63-7932-4810-97E3-F18800454A18}" presName="rootConnector" presStyleLbl="node4" presStyleIdx="2" presStyleCnt="8"/>
      <dgm:spPr/>
      <dgm:t>
        <a:bodyPr/>
        <a:lstStyle/>
        <a:p>
          <a:endParaRPr lang="en-US"/>
        </a:p>
      </dgm:t>
    </dgm:pt>
    <dgm:pt modelId="{C14F1D54-6F3A-456F-B530-2E749BB098CA}" type="pres">
      <dgm:prSet presAssocID="{E7DADC63-7932-4810-97E3-F18800454A18}" presName="hierChild4" presStyleCnt="0"/>
      <dgm:spPr/>
      <dgm:t>
        <a:bodyPr/>
        <a:lstStyle/>
        <a:p>
          <a:endParaRPr lang="en-US"/>
        </a:p>
      </dgm:t>
    </dgm:pt>
    <dgm:pt modelId="{0EDD45DC-9BA7-419C-BD51-267F554BFD7F}" type="pres">
      <dgm:prSet presAssocID="{E7DADC63-7932-4810-97E3-F18800454A18}" presName="hierChild5" presStyleCnt="0"/>
      <dgm:spPr/>
      <dgm:t>
        <a:bodyPr/>
        <a:lstStyle/>
        <a:p>
          <a:endParaRPr lang="en-US"/>
        </a:p>
      </dgm:t>
    </dgm:pt>
    <dgm:pt modelId="{2FC8CCA2-84DC-4970-8A6F-775D5D1FD17E}" type="pres">
      <dgm:prSet presAssocID="{686032CC-665A-45EB-946F-04B3475229DD}" presName="hierChild5" presStyleCnt="0"/>
      <dgm:spPr/>
      <dgm:t>
        <a:bodyPr/>
        <a:lstStyle/>
        <a:p>
          <a:endParaRPr lang="en-US"/>
        </a:p>
      </dgm:t>
    </dgm:pt>
    <dgm:pt modelId="{5F77D1E9-F60D-447C-A0A0-3E8FAAAA300E}" type="pres">
      <dgm:prSet presAssocID="{357440C1-0916-4985-8E63-4F06C49B0AF2}" presName="Name37" presStyleLbl="parChTrans1D4" presStyleIdx="3" presStyleCnt="8"/>
      <dgm:spPr/>
      <dgm:t>
        <a:bodyPr/>
        <a:lstStyle/>
        <a:p>
          <a:endParaRPr lang="en-US"/>
        </a:p>
      </dgm:t>
    </dgm:pt>
    <dgm:pt modelId="{FF351A15-2594-4242-B275-A2441ACCCA1B}" type="pres">
      <dgm:prSet presAssocID="{925CFB9C-FFD4-411F-A6F5-6C27CC8761A5}" presName="hierRoot2" presStyleCnt="0">
        <dgm:presLayoutVars>
          <dgm:hierBranch val="init"/>
        </dgm:presLayoutVars>
      </dgm:prSet>
      <dgm:spPr/>
      <dgm:t>
        <a:bodyPr/>
        <a:lstStyle/>
        <a:p>
          <a:endParaRPr lang="en-US"/>
        </a:p>
      </dgm:t>
    </dgm:pt>
    <dgm:pt modelId="{D7105042-0DD9-477C-BBB1-20CC12965D5A}" type="pres">
      <dgm:prSet presAssocID="{925CFB9C-FFD4-411F-A6F5-6C27CC8761A5}" presName="rootComposite" presStyleCnt="0"/>
      <dgm:spPr/>
      <dgm:t>
        <a:bodyPr/>
        <a:lstStyle/>
        <a:p>
          <a:endParaRPr lang="en-US"/>
        </a:p>
      </dgm:t>
    </dgm:pt>
    <dgm:pt modelId="{C69DC501-DA19-444A-9C8D-764FE63BE210}" type="pres">
      <dgm:prSet presAssocID="{925CFB9C-FFD4-411F-A6F5-6C27CC8761A5}" presName="rootText" presStyleLbl="node4" presStyleIdx="3" presStyleCnt="8" custLinFactNeighborX="-32392" custLinFactNeighborY="-5890">
        <dgm:presLayoutVars>
          <dgm:chPref val="3"/>
        </dgm:presLayoutVars>
      </dgm:prSet>
      <dgm:spPr/>
      <dgm:t>
        <a:bodyPr/>
        <a:lstStyle/>
        <a:p>
          <a:endParaRPr lang="en-US"/>
        </a:p>
      </dgm:t>
    </dgm:pt>
    <dgm:pt modelId="{BE6FAEB1-B518-43DC-8E16-788372204940}" type="pres">
      <dgm:prSet presAssocID="{925CFB9C-FFD4-411F-A6F5-6C27CC8761A5}" presName="rootConnector" presStyleLbl="node4" presStyleIdx="3" presStyleCnt="8"/>
      <dgm:spPr/>
      <dgm:t>
        <a:bodyPr/>
        <a:lstStyle/>
        <a:p>
          <a:endParaRPr lang="en-US"/>
        </a:p>
      </dgm:t>
    </dgm:pt>
    <dgm:pt modelId="{803331CD-FC5A-4784-99E5-66F009E8A263}" type="pres">
      <dgm:prSet presAssocID="{925CFB9C-FFD4-411F-A6F5-6C27CC8761A5}" presName="hierChild4" presStyleCnt="0"/>
      <dgm:spPr/>
      <dgm:t>
        <a:bodyPr/>
        <a:lstStyle/>
        <a:p>
          <a:endParaRPr lang="en-US"/>
        </a:p>
      </dgm:t>
    </dgm:pt>
    <dgm:pt modelId="{F27539C4-CAA3-4BEF-89AA-7054E7C1B36D}" type="pres">
      <dgm:prSet presAssocID="{7A4E1B4F-8C29-4DC4-AA82-46E04BB99935}" presName="Name37" presStyleLbl="parChTrans1D4" presStyleIdx="4" presStyleCnt="8"/>
      <dgm:spPr/>
      <dgm:t>
        <a:bodyPr/>
        <a:lstStyle/>
        <a:p>
          <a:endParaRPr lang="en-US"/>
        </a:p>
      </dgm:t>
    </dgm:pt>
    <dgm:pt modelId="{D9DC4618-9806-4CDE-8F53-06E804C656FD}" type="pres">
      <dgm:prSet presAssocID="{F756CEC2-EB42-47F7-B281-343FBB0B66D0}" presName="hierRoot2" presStyleCnt="0">
        <dgm:presLayoutVars>
          <dgm:hierBranch val="init"/>
        </dgm:presLayoutVars>
      </dgm:prSet>
      <dgm:spPr/>
      <dgm:t>
        <a:bodyPr/>
        <a:lstStyle/>
        <a:p>
          <a:endParaRPr lang="en-US"/>
        </a:p>
      </dgm:t>
    </dgm:pt>
    <dgm:pt modelId="{C5CD4977-4381-4A6C-AF05-25774B902B9F}" type="pres">
      <dgm:prSet presAssocID="{F756CEC2-EB42-47F7-B281-343FBB0B66D0}" presName="rootComposite" presStyleCnt="0"/>
      <dgm:spPr/>
      <dgm:t>
        <a:bodyPr/>
        <a:lstStyle/>
        <a:p>
          <a:endParaRPr lang="en-US"/>
        </a:p>
      </dgm:t>
    </dgm:pt>
    <dgm:pt modelId="{3CB1C1C2-D583-4152-99A2-A038A1870D7A}" type="pres">
      <dgm:prSet presAssocID="{F756CEC2-EB42-47F7-B281-343FBB0B66D0}" presName="rootText" presStyleLbl="node4" presStyleIdx="4" presStyleCnt="8" custLinFactNeighborX="-31591" custLinFactNeighborY="-10933">
        <dgm:presLayoutVars>
          <dgm:chPref val="3"/>
        </dgm:presLayoutVars>
      </dgm:prSet>
      <dgm:spPr/>
      <dgm:t>
        <a:bodyPr/>
        <a:lstStyle/>
        <a:p>
          <a:endParaRPr lang="en-US"/>
        </a:p>
      </dgm:t>
    </dgm:pt>
    <dgm:pt modelId="{04F954D6-A4D6-46AA-8638-DF170883009D}" type="pres">
      <dgm:prSet presAssocID="{F756CEC2-EB42-47F7-B281-343FBB0B66D0}" presName="rootConnector" presStyleLbl="node4" presStyleIdx="4" presStyleCnt="8"/>
      <dgm:spPr/>
      <dgm:t>
        <a:bodyPr/>
        <a:lstStyle/>
        <a:p>
          <a:endParaRPr lang="en-US"/>
        </a:p>
      </dgm:t>
    </dgm:pt>
    <dgm:pt modelId="{6EBCB726-2C70-40B5-A19E-38033A8D1168}" type="pres">
      <dgm:prSet presAssocID="{F756CEC2-EB42-47F7-B281-343FBB0B66D0}" presName="hierChild4" presStyleCnt="0"/>
      <dgm:spPr/>
      <dgm:t>
        <a:bodyPr/>
        <a:lstStyle/>
        <a:p>
          <a:endParaRPr lang="en-US"/>
        </a:p>
      </dgm:t>
    </dgm:pt>
    <dgm:pt modelId="{42D64F98-38BF-4463-98B1-4C109FF1EF75}" type="pres">
      <dgm:prSet presAssocID="{A2E17669-DEBF-42E8-95D8-180DA9076ABF}" presName="Name37" presStyleLbl="parChTrans1D4" presStyleIdx="5" presStyleCnt="8"/>
      <dgm:spPr/>
      <dgm:t>
        <a:bodyPr/>
        <a:lstStyle/>
        <a:p>
          <a:endParaRPr lang="en-US"/>
        </a:p>
      </dgm:t>
    </dgm:pt>
    <dgm:pt modelId="{DA957F42-C780-4941-9500-3E717EEB5359}" type="pres">
      <dgm:prSet presAssocID="{142BBAD0-70D5-4E83-83FA-08ABB27A03A6}" presName="hierRoot2" presStyleCnt="0">
        <dgm:presLayoutVars>
          <dgm:hierBranch val="init"/>
        </dgm:presLayoutVars>
      </dgm:prSet>
      <dgm:spPr/>
      <dgm:t>
        <a:bodyPr/>
        <a:lstStyle/>
        <a:p>
          <a:endParaRPr lang="en-US"/>
        </a:p>
      </dgm:t>
    </dgm:pt>
    <dgm:pt modelId="{5C6D98B2-AE27-4F14-AC34-A3AE5EF6CE15}" type="pres">
      <dgm:prSet presAssocID="{142BBAD0-70D5-4E83-83FA-08ABB27A03A6}" presName="rootComposite" presStyleCnt="0"/>
      <dgm:spPr/>
      <dgm:t>
        <a:bodyPr/>
        <a:lstStyle/>
        <a:p>
          <a:endParaRPr lang="en-US"/>
        </a:p>
      </dgm:t>
    </dgm:pt>
    <dgm:pt modelId="{4FF0CEBE-96B1-4645-B846-3D7A2B522826}" type="pres">
      <dgm:prSet presAssocID="{142BBAD0-70D5-4E83-83FA-08ABB27A03A6}" presName="rootText" presStyleLbl="node4" presStyleIdx="5" presStyleCnt="8" custLinFactNeighborX="-55996" custLinFactNeighborY="-22965">
        <dgm:presLayoutVars>
          <dgm:chPref val="3"/>
        </dgm:presLayoutVars>
      </dgm:prSet>
      <dgm:spPr/>
      <dgm:t>
        <a:bodyPr/>
        <a:lstStyle/>
        <a:p>
          <a:endParaRPr lang="en-US"/>
        </a:p>
      </dgm:t>
    </dgm:pt>
    <dgm:pt modelId="{BB56517B-D900-42DA-975A-17344385C86E}" type="pres">
      <dgm:prSet presAssocID="{142BBAD0-70D5-4E83-83FA-08ABB27A03A6}" presName="rootConnector" presStyleLbl="node4" presStyleIdx="5" presStyleCnt="8"/>
      <dgm:spPr/>
      <dgm:t>
        <a:bodyPr/>
        <a:lstStyle/>
        <a:p>
          <a:endParaRPr lang="en-US"/>
        </a:p>
      </dgm:t>
    </dgm:pt>
    <dgm:pt modelId="{614FAE3E-3C5C-4554-94A3-CA92EF77BA8D}" type="pres">
      <dgm:prSet presAssocID="{142BBAD0-70D5-4E83-83FA-08ABB27A03A6}" presName="hierChild4" presStyleCnt="0"/>
      <dgm:spPr/>
      <dgm:t>
        <a:bodyPr/>
        <a:lstStyle/>
        <a:p>
          <a:endParaRPr lang="en-US"/>
        </a:p>
      </dgm:t>
    </dgm:pt>
    <dgm:pt modelId="{7A1931C9-826F-4336-B1B0-1AB084102377}" type="pres">
      <dgm:prSet presAssocID="{142BBAD0-70D5-4E83-83FA-08ABB27A03A6}" presName="hierChild5" presStyleCnt="0"/>
      <dgm:spPr/>
      <dgm:t>
        <a:bodyPr/>
        <a:lstStyle/>
        <a:p>
          <a:endParaRPr lang="en-US"/>
        </a:p>
      </dgm:t>
    </dgm:pt>
    <dgm:pt modelId="{460AB574-D490-4019-B42A-CA3181EB8747}" type="pres">
      <dgm:prSet presAssocID="{F756CEC2-EB42-47F7-B281-343FBB0B66D0}" presName="hierChild5" presStyleCnt="0"/>
      <dgm:spPr/>
      <dgm:t>
        <a:bodyPr/>
        <a:lstStyle/>
        <a:p>
          <a:endParaRPr lang="en-US"/>
        </a:p>
      </dgm:t>
    </dgm:pt>
    <dgm:pt modelId="{07610062-F707-4DD7-9964-EBD6A11ABA40}" type="pres">
      <dgm:prSet presAssocID="{925CFB9C-FFD4-411F-A6F5-6C27CC8761A5}" presName="hierChild5" presStyleCnt="0"/>
      <dgm:spPr/>
      <dgm:t>
        <a:bodyPr/>
        <a:lstStyle/>
        <a:p>
          <a:endParaRPr lang="en-US"/>
        </a:p>
      </dgm:t>
    </dgm:pt>
    <dgm:pt modelId="{63145A84-2B0E-4D81-BA30-5E45342A749A}" type="pres">
      <dgm:prSet presAssocID="{73F2F28D-4498-4F6C-AADD-E1468ADF4B5B}" presName="hierChild5" presStyleCnt="0"/>
      <dgm:spPr/>
      <dgm:t>
        <a:bodyPr/>
        <a:lstStyle/>
        <a:p>
          <a:endParaRPr lang="en-US"/>
        </a:p>
      </dgm:t>
    </dgm:pt>
    <dgm:pt modelId="{E6958D1E-B013-4680-AC56-A27A512ED589}" type="pres">
      <dgm:prSet presAssocID="{3E96EC33-D57F-4751-938D-F57A9483C9EB}" presName="Name37" presStyleLbl="parChTrans1D3" presStyleIdx="1" presStyleCnt="2"/>
      <dgm:spPr/>
      <dgm:t>
        <a:bodyPr/>
        <a:lstStyle/>
        <a:p>
          <a:endParaRPr lang="en-US"/>
        </a:p>
      </dgm:t>
    </dgm:pt>
    <dgm:pt modelId="{E92FE713-6897-4AF9-8FFF-D1DD1E9F7A3B}" type="pres">
      <dgm:prSet presAssocID="{78CF0E52-7827-4143-A32B-4D2F254BE746}" presName="hierRoot2" presStyleCnt="0">
        <dgm:presLayoutVars>
          <dgm:hierBranch val="init"/>
        </dgm:presLayoutVars>
      </dgm:prSet>
      <dgm:spPr/>
      <dgm:t>
        <a:bodyPr/>
        <a:lstStyle/>
        <a:p>
          <a:endParaRPr lang="en-US"/>
        </a:p>
      </dgm:t>
    </dgm:pt>
    <dgm:pt modelId="{6CDC00A3-4FB4-4D09-9EAF-CE5275F74F1B}" type="pres">
      <dgm:prSet presAssocID="{78CF0E52-7827-4143-A32B-4D2F254BE746}" presName="rootComposite" presStyleCnt="0"/>
      <dgm:spPr/>
      <dgm:t>
        <a:bodyPr/>
        <a:lstStyle/>
        <a:p>
          <a:endParaRPr lang="en-US"/>
        </a:p>
      </dgm:t>
    </dgm:pt>
    <dgm:pt modelId="{720A11DA-2588-436B-A898-E192E617D753}" type="pres">
      <dgm:prSet presAssocID="{78CF0E52-7827-4143-A32B-4D2F254BE746}" presName="rootText" presStyleLbl="node3" presStyleIdx="1" presStyleCnt="2" custLinFactNeighborX="59400" custLinFactNeighborY="-380">
        <dgm:presLayoutVars>
          <dgm:chPref val="3"/>
        </dgm:presLayoutVars>
      </dgm:prSet>
      <dgm:spPr/>
      <dgm:t>
        <a:bodyPr/>
        <a:lstStyle/>
        <a:p>
          <a:endParaRPr lang="en-US"/>
        </a:p>
      </dgm:t>
    </dgm:pt>
    <dgm:pt modelId="{C439EB71-BD5A-4CE2-8F29-3DE197B22594}" type="pres">
      <dgm:prSet presAssocID="{78CF0E52-7827-4143-A32B-4D2F254BE746}" presName="rootConnector" presStyleLbl="node3" presStyleIdx="1" presStyleCnt="2"/>
      <dgm:spPr/>
      <dgm:t>
        <a:bodyPr/>
        <a:lstStyle/>
        <a:p>
          <a:endParaRPr lang="en-US"/>
        </a:p>
      </dgm:t>
    </dgm:pt>
    <dgm:pt modelId="{08B0100B-7FC7-42DC-A099-302897ADBDCF}" type="pres">
      <dgm:prSet presAssocID="{78CF0E52-7827-4143-A32B-4D2F254BE746}" presName="hierChild4" presStyleCnt="0"/>
      <dgm:spPr/>
      <dgm:t>
        <a:bodyPr/>
        <a:lstStyle/>
        <a:p>
          <a:endParaRPr lang="en-US"/>
        </a:p>
      </dgm:t>
    </dgm:pt>
    <dgm:pt modelId="{7AB538A1-0AAC-4258-99CF-DA1186C725D2}" type="pres">
      <dgm:prSet presAssocID="{EA602E63-914C-4DBB-B276-C16D1BCC6C02}" presName="Name37" presStyleLbl="parChTrans1D4" presStyleIdx="6" presStyleCnt="8"/>
      <dgm:spPr/>
      <dgm:t>
        <a:bodyPr/>
        <a:lstStyle/>
        <a:p>
          <a:endParaRPr lang="en-US"/>
        </a:p>
      </dgm:t>
    </dgm:pt>
    <dgm:pt modelId="{119C45FD-BF84-451C-B664-C30668C2FB85}" type="pres">
      <dgm:prSet presAssocID="{218AC823-3500-46E5-AE07-139CBE30EF3C}" presName="hierRoot2" presStyleCnt="0">
        <dgm:presLayoutVars>
          <dgm:hierBranch val="init"/>
        </dgm:presLayoutVars>
      </dgm:prSet>
      <dgm:spPr/>
      <dgm:t>
        <a:bodyPr/>
        <a:lstStyle/>
        <a:p>
          <a:endParaRPr lang="en-US"/>
        </a:p>
      </dgm:t>
    </dgm:pt>
    <dgm:pt modelId="{759283FE-2D6A-48B0-A4E2-ED87113115EF}" type="pres">
      <dgm:prSet presAssocID="{218AC823-3500-46E5-AE07-139CBE30EF3C}" presName="rootComposite" presStyleCnt="0"/>
      <dgm:spPr/>
      <dgm:t>
        <a:bodyPr/>
        <a:lstStyle/>
        <a:p>
          <a:endParaRPr lang="en-US"/>
        </a:p>
      </dgm:t>
    </dgm:pt>
    <dgm:pt modelId="{450C7ACE-74CE-4D0C-989B-F00E821D099F}" type="pres">
      <dgm:prSet presAssocID="{218AC823-3500-46E5-AE07-139CBE30EF3C}" presName="rootText" presStyleLbl="node4" presStyleIdx="6" presStyleCnt="8" custLinFactX="3619" custLinFactNeighborX="100000" custLinFactNeighborY="12484">
        <dgm:presLayoutVars>
          <dgm:chPref val="3"/>
        </dgm:presLayoutVars>
      </dgm:prSet>
      <dgm:spPr/>
      <dgm:t>
        <a:bodyPr/>
        <a:lstStyle/>
        <a:p>
          <a:endParaRPr lang="en-US"/>
        </a:p>
      </dgm:t>
    </dgm:pt>
    <dgm:pt modelId="{250BBBB9-21B3-4352-A57A-A84A7BE6669E}" type="pres">
      <dgm:prSet presAssocID="{218AC823-3500-46E5-AE07-139CBE30EF3C}" presName="rootConnector" presStyleLbl="node4" presStyleIdx="6" presStyleCnt="8"/>
      <dgm:spPr/>
      <dgm:t>
        <a:bodyPr/>
        <a:lstStyle/>
        <a:p>
          <a:endParaRPr lang="en-US"/>
        </a:p>
      </dgm:t>
    </dgm:pt>
    <dgm:pt modelId="{4D9E6E76-B16A-4FF6-ADDD-04B017A5BFD5}" type="pres">
      <dgm:prSet presAssocID="{218AC823-3500-46E5-AE07-139CBE30EF3C}" presName="hierChild4" presStyleCnt="0"/>
      <dgm:spPr/>
      <dgm:t>
        <a:bodyPr/>
        <a:lstStyle/>
        <a:p>
          <a:endParaRPr lang="en-US"/>
        </a:p>
      </dgm:t>
    </dgm:pt>
    <dgm:pt modelId="{971587D4-B780-49E7-B635-5676B31F95F9}" type="pres">
      <dgm:prSet presAssocID="{218AC823-3500-46E5-AE07-139CBE30EF3C}" presName="hierChild5" presStyleCnt="0"/>
      <dgm:spPr/>
      <dgm:t>
        <a:bodyPr/>
        <a:lstStyle/>
        <a:p>
          <a:endParaRPr lang="en-US"/>
        </a:p>
      </dgm:t>
    </dgm:pt>
    <dgm:pt modelId="{C82F3835-6849-4092-AF82-CACBD4D24599}" type="pres">
      <dgm:prSet presAssocID="{D5C73C78-5013-4C7A-A80B-2F2A7198113F}" presName="Name37" presStyleLbl="parChTrans1D4" presStyleIdx="7" presStyleCnt="8"/>
      <dgm:spPr/>
      <dgm:t>
        <a:bodyPr/>
        <a:lstStyle/>
        <a:p>
          <a:endParaRPr lang="en-US"/>
        </a:p>
      </dgm:t>
    </dgm:pt>
    <dgm:pt modelId="{4294FC3C-BA68-42B3-859A-88C8CBB56B0F}" type="pres">
      <dgm:prSet presAssocID="{399C623A-4E1A-4671-B164-249F4AF38D6E}" presName="hierRoot2" presStyleCnt="0">
        <dgm:presLayoutVars>
          <dgm:hierBranch val="init"/>
        </dgm:presLayoutVars>
      </dgm:prSet>
      <dgm:spPr/>
      <dgm:t>
        <a:bodyPr/>
        <a:lstStyle/>
        <a:p>
          <a:endParaRPr lang="en-US"/>
        </a:p>
      </dgm:t>
    </dgm:pt>
    <dgm:pt modelId="{7ED6FFCA-F68E-4739-B8D6-B54DC6D6B73F}" type="pres">
      <dgm:prSet presAssocID="{399C623A-4E1A-4671-B164-249F4AF38D6E}" presName="rootComposite" presStyleCnt="0"/>
      <dgm:spPr/>
      <dgm:t>
        <a:bodyPr/>
        <a:lstStyle/>
        <a:p>
          <a:endParaRPr lang="en-US"/>
        </a:p>
      </dgm:t>
    </dgm:pt>
    <dgm:pt modelId="{6CF9C107-65BB-4CEF-AB2B-5661F69E4946}" type="pres">
      <dgm:prSet presAssocID="{399C623A-4E1A-4671-B164-249F4AF38D6E}" presName="rootText" presStyleLbl="node4" presStyleIdx="7" presStyleCnt="8" custLinFactY="-30011" custLinFactNeighborX="-15293" custLinFactNeighborY="-100000">
        <dgm:presLayoutVars>
          <dgm:chPref val="3"/>
        </dgm:presLayoutVars>
      </dgm:prSet>
      <dgm:spPr/>
      <dgm:t>
        <a:bodyPr/>
        <a:lstStyle/>
        <a:p>
          <a:endParaRPr lang="en-US"/>
        </a:p>
      </dgm:t>
    </dgm:pt>
    <dgm:pt modelId="{2D281262-22D0-4B13-9BD0-2E4C2614B5AC}" type="pres">
      <dgm:prSet presAssocID="{399C623A-4E1A-4671-B164-249F4AF38D6E}" presName="rootConnector" presStyleLbl="node4" presStyleIdx="7" presStyleCnt="8"/>
      <dgm:spPr/>
      <dgm:t>
        <a:bodyPr/>
        <a:lstStyle/>
        <a:p>
          <a:endParaRPr lang="en-US"/>
        </a:p>
      </dgm:t>
    </dgm:pt>
    <dgm:pt modelId="{CE3F1B3F-C1B0-41B9-B0B1-D0E75D3864C6}" type="pres">
      <dgm:prSet presAssocID="{399C623A-4E1A-4671-B164-249F4AF38D6E}" presName="hierChild4" presStyleCnt="0"/>
      <dgm:spPr/>
      <dgm:t>
        <a:bodyPr/>
        <a:lstStyle/>
        <a:p>
          <a:endParaRPr lang="en-US"/>
        </a:p>
      </dgm:t>
    </dgm:pt>
    <dgm:pt modelId="{FDC017EA-73CA-4C86-B84E-96563D38CE26}" type="pres">
      <dgm:prSet presAssocID="{399C623A-4E1A-4671-B164-249F4AF38D6E}" presName="hierChild5" presStyleCnt="0"/>
      <dgm:spPr/>
      <dgm:t>
        <a:bodyPr/>
        <a:lstStyle/>
        <a:p>
          <a:endParaRPr lang="en-US"/>
        </a:p>
      </dgm:t>
    </dgm:pt>
    <dgm:pt modelId="{7326676C-EB92-43A0-8C24-84714980C56D}" type="pres">
      <dgm:prSet presAssocID="{78CF0E52-7827-4143-A32B-4D2F254BE746}" presName="hierChild5" presStyleCnt="0"/>
      <dgm:spPr/>
      <dgm:t>
        <a:bodyPr/>
        <a:lstStyle/>
        <a:p>
          <a:endParaRPr lang="en-US"/>
        </a:p>
      </dgm:t>
    </dgm:pt>
    <dgm:pt modelId="{10CF412E-C542-4C71-BB6A-BE17E373613C}" type="pres">
      <dgm:prSet presAssocID="{901CE687-8AB2-4536-A03D-F50165E6713A}" presName="hierChild5" presStyleCnt="0"/>
      <dgm:spPr/>
      <dgm:t>
        <a:bodyPr/>
        <a:lstStyle/>
        <a:p>
          <a:endParaRPr lang="en-US"/>
        </a:p>
      </dgm:t>
    </dgm:pt>
    <dgm:pt modelId="{A0794EE8-0B18-410A-AD1F-5EB3C95151B7}" type="pres">
      <dgm:prSet presAssocID="{C199CD0A-EB60-46CA-917C-278DC9901890}" presName="hierChild3" presStyleCnt="0"/>
      <dgm:spPr/>
      <dgm:t>
        <a:bodyPr/>
        <a:lstStyle/>
        <a:p>
          <a:endParaRPr lang="en-US"/>
        </a:p>
      </dgm:t>
    </dgm:pt>
  </dgm:ptLst>
  <dgm:cxnLst>
    <dgm:cxn modelId="{2193A4A9-CDBE-A14C-BBA0-87E500ABEADD}" type="presOf" srcId="{142BBAD0-70D5-4E83-83FA-08ABB27A03A6}" destId="{BB56517B-D900-42DA-975A-17344385C86E}" srcOrd="1" destOrd="0" presId="urn:microsoft.com/office/officeart/2005/8/layout/orgChart1"/>
    <dgm:cxn modelId="{A0289244-C5B0-4F43-B790-50AF2C358A58}" srcId="{686032CC-665A-45EB-946F-04B3475229DD}" destId="{582F53B2-E279-4F4E-A0D6-2FA065BCD50E}" srcOrd="0" destOrd="0" parTransId="{B3DBD273-EE4D-4CDC-8828-584BE794A7C7}" sibTransId="{523DB291-A669-499A-B159-34759378C471}"/>
    <dgm:cxn modelId="{30A5489C-3AD3-D349-849B-0CCB96E24051}" type="presOf" srcId="{78CF0E52-7827-4143-A32B-4D2F254BE746}" destId="{C439EB71-BD5A-4CE2-8F29-3DE197B22594}" srcOrd="1" destOrd="0" presId="urn:microsoft.com/office/officeart/2005/8/layout/orgChart1"/>
    <dgm:cxn modelId="{D643F0FF-706B-0F43-9AD0-00F349FFE199}" type="presOf" srcId="{7A4E1B4F-8C29-4DC4-AA82-46E04BB99935}" destId="{F27539C4-CAA3-4BEF-89AA-7054E7C1B36D}" srcOrd="0" destOrd="0" presId="urn:microsoft.com/office/officeart/2005/8/layout/orgChart1"/>
    <dgm:cxn modelId="{CEBE6290-BC46-42C6-A2EF-C8EAB4DDFA35}" srcId="{686032CC-665A-45EB-946F-04B3475229DD}" destId="{E7DADC63-7932-4810-97E3-F18800454A18}" srcOrd="1" destOrd="0" parTransId="{4F530A5F-184C-4252-ABE0-AC6F0665DA21}" sibTransId="{3F93F064-9EFC-488C-85F0-1941627E724A}"/>
    <dgm:cxn modelId="{0BB413BF-433D-2143-8442-4A30C298482B}" type="presOf" srcId="{C199CD0A-EB60-46CA-917C-278DC9901890}" destId="{45C19FF9-60C0-4BC0-9005-23E299DC6D3B}" srcOrd="0" destOrd="0" presId="urn:microsoft.com/office/officeart/2005/8/layout/orgChart1"/>
    <dgm:cxn modelId="{67158483-F260-0A44-8AD5-90FE442376DC}" type="presOf" srcId="{142BBAD0-70D5-4E83-83FA-08ABB27A03A6}" destId="{4FF0CEBE-96B1-4645-B846-3D7A2B522826}" srcOrd="0" destOrd="0" presId="urn:microsoft.com/office/officeart/2005/8/layout/orgChart1"/>
    <dgm:cxn modelId="{12C899A9-DF41-2E4C-938B-EC8993819510}" type="presOf" srcId="{3E96EC33-D57F-4751-938D-F57A9483C9EB}" destId="{E6958D1E-B013-4680-AC56-A27A512ED589}" srcOrd="0" destOrd="0" presId="urn:microsoft.com/office/officeart/2005/8/layout/orgChart1"/>
    <dgm:cxn modelId="{DF427C94-26E6-204D-AC1C-EDD6F13EE4E1}" type="presOf" srcId="{399C623A-4E1A-4671-B164-249F4AF38D6E}" destId="{6CF9C107-65BB-4CEF-AB2B-5661F69E4946}" srcOrd="0" destOrd="0" presId="urn:microsoft.com/office/officeart/2005/8/layout/orgChart1"/>
    <dgm:cxn modelId="{4970801F-0DB6-794A-8B02-60D727FB0332}" type="presOf" srcId="{901CE687-8AB2-4536-A03D-F50165E6713A}" destId="{1E85C8FD-D797-4686-AD6E-143DCF121A11}" srcOrd="0" destOrd="0" presId="urn:microsoft.com/office/officeart/2005/8/layout/orgChart1"/>
    <dgm:cxn modelId="{81B48462-83E0-D647-AF88-C2D3802872F0}" type="presOf" srcId="{686032CC-665A-45EB-946F-04B3475229DD}" destId="{44FDEBB5-B3C3-43CA-A097-5F3DA16A511E}" srcOrd="1" destOrd="0" presId="urn:microsoft.com/office/officeart/2005/8/layout/orgChart1"/>
    <dgm:cxn modelId="{9D9AA3E2-60C0-4A4B-8DCC-6D04BF466FDB}" srcId="{C199CD0A-EB60-46CA-917C-278DC9901890}" destId="{901CE687-8AB2-4536-A03D-F50165E6713A}" srcOrd="0" destOrd="0" parTransId="{DF73695A-4D8E-4F45-AC33-AAA7264BA5DF}" sibTransId="{9F264533-9B8B-4AD2-AA85-C4AA51AFE78A}"/>
    <dgm:cxn modelId="{3B1775EA-CDF4-774E-A60A-1A90F79DEB62}" type="presOf" srcId="{582F53B2-E279-4F4E-A0D6-2FA065BCD50E}" destId="{C6630FE5-187A-4F53-B33F-EFD1281B1A35}" srcOrd="0" destOrd="0" presId="urn:microsoft.com/office/officeart/2005/8/layout/orgChart1"/>
    <dgm:cxn modelId="{A1191CF0-721F-7E46-9F05-425B40F0AB98}" type="presOf" srcId="{7E98D90D-EB36-4937-B044-AFA7B4B3FDA3}" destId="{7ADA6026-EE14-4518-A235-AE304EA4E3BF}" srcOrd="0" destOrd="0" presId="urn:microsoft.com/office/officeart/2005/8/layout/orgChart1"/>
    <dgm:cxn modelId="{026B87BA-3243-4448-9039-F6EB5932D304}" type="presOf" srcId="{F756CEC2-EB42-47F7-B281-343FBB0B66D0}" destId="{04F954D6-A4D6-46AA-8638-DF170883009D}" srcOrd="1" destOrd="0" presId="urn:microsoft.com/office/officeart/2005/8/layout/orgChart1"/>
    <dgm:cxn modelId="{79F533C9-EA34-F94C-BDD9-BF51874D74B7}" type="presOf" srcId="{925CFB9C-FFD4-411F-A6F5-6C27CC8761A5}" destId="{BE6FAEB1-B518-43DC-8E16-788372204940}" srcOrd="1" destOrd="0" presId="urn:microsoft.com/office/officeart/2005/8/layout/orgChart1"/>
    <dgm:cxn modelId="{3593315A-F7E8-234F-A091-58C3DC3476CC}" type="presOf" srcId="{399C623A-4E1A-4671-B164-249F4AF38D6E}" destId="{2D281262-22D0-4B13-9BD0-2E4C2614B5AC}" srcOrd="1" destOrd="0" presId="urn:microsoft.com/office/officeart/2005/8/layout/orgChart1"/>
    <dgm:cxn modelId="{10831994-AB2F-804B-9ACE-971B61B1565D}" type="presOf" srcId="{218AC823-3500-46E5-AE07-139CBE30EF3C}" destId="{450C7ACE-74CE-4D0C-989B-F00E821D099F}" srcOrd="0" destOrd="0" presId="urn:microsoft.com/office/officeart/2005/8/layout/orgChart1"/>
    <dgm:cxn modelId="{9E7B1FD9-3CB5-4318-BCF6-842E546A9143}" srcId="{7E98D90D-EB36-4937-B044-AFA7B4B3FDA3}" destId="{C199CD0A-EB60-46CA-917C-278DC9901890}" srcOrd="0" destOrd="0" parTransId="{76BBECAE-17DD-47B1-A48C-9913AE79B525}" sibTransId="{9C5D253C-D596-4EFD-AB9D-7A7436550169}"/>
    <dgm:cxn modelId="{47917C49-907F-DC48-9E64-F6F052F7CA36}" type="presOf" srcId="{4F8B74B0-68A7-41A2-945F-52826E4FABA8}" destId="{7C6D81EF-90C1-4FA7-B491-01F71CD1394D}" srcOrd="0" destOrd="0" presId="urn:microsoft.com/office/officeart/2005/8/layout/orgChart1"/>
    <dgm:cxn modelId="{1B392954-D6B0-421D-8C97-A64617E1824D}" srcId="{73F2F28D-4498-4F6C-AADD-E1468ADF4B5B}" destId="{686032CC-665A-45EB-946F-04B3475229DD}" srcOrd="0" destOrd="0" parTransId="{4F8B74B0-68A7-41A2-945F-52826E4FABA8}" sibTransId="{D85DA4EA-0B37-4307-A33F-9E598F1BA3F7}"/>
    <dgm:cxn modelId="{2296F288-164C-1E4A-92B0-C43A374BD39D}" type="presOf" srcId="{C199CD0A-EB60-46CA-917C-278DC9901890}" destId="{B6FE1495-866A-4693-82F0-A2B70FA59652}" srcOrd="1" destOrd="0" presId="urn:microsoft.com/office/officeart/2005/8/layout/orgChart1"/>
    <dgm:cxn modelId="{4C4F0945-9C07-7249-B94B-D08070F63D3A}" type="presOf" srcId="{925CFB9C-FFD4-411F-A6F5-6C27CC8761A5}" destId="{C69DC501-DA19-444A-9C8D-764FE63BE210}" srcOrd="0" destOrd="0" presId="urn:microsoft.com/office/officeart/2005/8/layout/orgChart1"/>
    <dgm:cxn modelId="{69FBFA2E-170E-2C48-B7EC-EBC30281B5D2}" type="presOf" srcId="{357440C1-0916-4985-8E63-4F06C49B0AF2}" destId="{5F77D1E9-F60D-447C-A0A0-3E8FAAAA300E}" srcOrd="0" destOrd="0" presId="urn:microsoft.com/office/officeart/2005/8/layout/orgChart1"/>
    <dgm:cxn modelId="{05643374-217F-1D49-AF83-660F97A17092}" type="presOf" srcId="{218AC823-3500-46E5-AE07-139CBE30EF3C}" destId="{250BBBB9-21B3-4352-A57A-A84A7BE6669E}" srcOrd="1" destOrd="0" presId="urn:microsoft.com/office/officeart/2005/8/layout/orgChart1"/>
    <dgm:cxn modelId="{66C56452-E705-45E8-A387-5F008A8CA12A}" srcId="{925CFB9C-FFD4-411F-A6F5-6C27CC8761A5}" destId="{F756CEC2-EB42-47F7-B281-343FBB0B66D0}" srcOrd="0" destOrd="0" parTransId="{7A4E1B4F-8C29-4DC4-AA82-46E04BB99935}" sibTransId="{AA818645-606E-4601-BE97-F3ED4EE03EAF}"/>
    <dgm:cxn modelId="{683DCE89-B7CA-4387-950B-4EE22F7372BB}" srcId="{73F2F28D-4498-4F6C-AADD-E1468ADF4B5B}" destId="{925CFB9C-FFD4-411F-A6F5-6C27CC8761A5}" srcOrd="1" destOrd="0" parTransId="{357440C1-0916-4985-8E63-4F06C49B0AF2}" sibTransId="{C12AE8DD-9322-4B45-A835-D344CDDB0237}"/>
    <dgm:cxn modelId="{9DB3CA43-FE02-6847-A7DF-5544AED89D2E}" type="presOf" srcId="{D5C73C78-5013-4C7A-A80B-2F2A7198113F}" destId="{C82F3835-6849-4092-AF82-CACBD4D24599}" srcOrd="0" destOrd="0" presId="urn:microsoft.com/office/officeart/2005/8/layout/orgChart1"/>
    <dgm:cxn modelId="{53453BC1-8913-5B4F-A57C-CF866BA4A3A1}" type="presOf" srcId="{78CF0E52-7827-4143-A32B-4D2F254BE746}" destId="{720A11DA-2588-436B-A898-E192E617D753}" srcOrd="0" destOrd="0" presId="urn:microsoft.com/office/officeart/2005/8/layout/orgChart1"/>
    <dgm:cxn modelId="{307BA973-F449-B649-B0AD-67CD2D733E8C}" type="presOf" srcId="{E7DADC63-7932-4810-97E3-F18800454A18}" destId="{ACD19F4A-4B52-4341-AEF5-51ABF878866C}" srcOrd="1" destOrd="0" presId="urn:microsoft.com/office/officeart/2005/8/layout/orgChart1"/>
    <dgm:cxn modelId="{044A365A-800F-49DA-BE70-ABC7C57C39F3}" srcId="{901CE687-8AB2-4536-A03D-F50165E6713A}" destId="{73F2F28D-4498-4F6C-AADD-E1468ADF4B5B}" srcOrd="0" destOrd="0" parTransId="{33B0AF6A-D191-4570-A1DD-7680860B1D55}" sibTransId="{459BE01E-71E0-4DA6-ACCB-FDAF55742D75}"/>
    <dgm:cxn modelId="{C702C330-4A46-E741-8314-DEDC4F5741ED}" type="presOf" srcId="{A2E17669-DEBF-42E8-95D8-180DA9076ABF}" destId="{42D64F98-38BF-4463-98B1-4C109FF1EF75}" srcOrd="0" destOrd="0" presId="urn:microsoft.com/office/officeart/2005/8/layout/orgChart1"/>
    <dgm:cxn modelId="{A26F1405-6F8D-334D-BA6A-512C657245C0}" type="presOf" srcId="{E7DADC63-7932-4810-97E3-F18800454A18}" destId="{8EF9B249-5582-4884-BCD0-E30286FDA663}" srcOrd="0" destOrd="0" presId="urn:microsoft.com/office/officeart/2005/8/layout/orgChart1"/>
    <dgm:cxn modelId="{B3E7B7E0-28FB-4241-98D2-94EFA2932184}" type="presOf" srcId="{73F2F28D-4498-4F6C-AADD-E1468ADF4B5B}" destId="{3D12DEE1-CCCF-4813-9B23-8EEDA6667834}" srcOrd="0" destOrd="0" presId="urn:microsoft.com/office/officeart/2005/8/layout/orgChart1"/>
    <dgm:cxn modelId="{69D4AB00-F632-FC40-BA72-A1E4961BE955}" type="presOf" srcId="{DF73695A-4D8E-4F45-AC33-AAA7264BA5DF}" destId="{089EDA05-9DE8-4E55-B296-261B12DD0446}" srcOrd="0" destOrd="0" presId="urn:microsoft.com/office/officeart/2005/8/layout/orgChart1"/>
    <dgm:cxn modelId="{8C0354F3-AC32-AA4E-8A5F-462E8B8A97DF}" type="presOf" srcId="{33B0AF6A-D191-4570-A1DD-7680860B1D55}" destId="{F61B826C-766F-4EA3-A9E7-9B2838026A05}" srcOrd="0" destOrd="0" presId="urn:microsoft.com/office/officeart/2005/8/layout/orgChart1"/>
    <dgm:cxn modelId="{12352079-BBDE-4B14-986C-3544FB3E43AE}" srcId="{78CF0E52-7827-4143-A32B-4D2F254BE746}" destId="{399C623A-4E1A-4671-B164-249F4AF38D6E}" srcOrd="1" destOrd="0" parTransId="{D5C73C78-5013-4C7A-A80B-2F2A7198113F}" sibTransId="{E4E75449-C7C8-4257-AD2A-395B6C4F1F62}"/>
    <dgm:cxn modelId="{E769F6A6-1565-A64A-BFE5-4BB0104B3340}" type="presOf" srcId="{73F2F28D-4498-4F6C-AADD-E1468ADF4B5B}" destId="{2749D13D-5121-4FED-A5F8-BF078ADF6E01}" srcOrd="1" destOrd="0" presId="urn:microsoft.com/office/officeart/2005/8/layout/orgChart1"/>
    <dgm:cxn modelId="{23039BC7-C820-4A1C-B5B2-DA8F91E8DF10}" srcId="{901CE687-8AB2-4536-A03D-F50165E6713A}" destId="{78CF0E52-7827-4143-A32B-4D2F254BE746}" srcOrd="1" destOrd="0" parTransId="{3E96EC33-D57F-4751-938D-F57A9483C9EB}" sibTransId="{3E458D7E-7BDA-433D-957E-01E56DB88EE1}"/>
    <dgm:cxn modelId="{007549E3-58CC-3C46-A193-CAD12AE0B6CE}" type="presOf" srcId="{F756CEC2-EB42-47F7-B281-343FBB0B66D0}" destId="{3CB1C1C2-D583-4152-99A2-A038A1870D7A}" srcOrd="0" destOrd="0" presId="urn:microsoft.com/office/officeart/2005/8/layout/orgChart1"/>
    <dgm:cxn modelId="{515B9792-4C8C-7A44-B487-0708E3D27015}" type="presOf" srcId="{EA602E63-914C-4DBB-B276-C16D1BCC6C02}" destId="{7AB538A1-0AAC-4258-99CF-DA1186C725D2}" srcOrd="0" destOrd="0" presId="urn:microsoft.com/office/officeart/2005/8/layout/orgChart1"/>
    <dgm:cxn modelId="{D7623ED4-E7D0-4D17-B324-8A8DAE2BC822}" srcId="{78CF0E52-7827-4143-A32B-4D2F254BE746}" destId="{218AC823-3500-46E5-AE07-139CBE30EF3C}" srcOrd="0" destOrd="0" parTransId="{EA602E63-914C-4DBB-B276-C16D1BCC6C02}" sibTransId="{2AB34E16-F2BC-4053-AA3C-D22F01A19FEA}"/>
    <dgm:cxn modelId="{63EEA9E3-2EDC-8640-B866-428176790BD7}" type="presOf" srcId="{901CE687-8AB2-4536-A03D-F50165E6713A}" destId="{1F09BCF4-2B6A-40FE-89E3-2D3FC14BA974}" srcOrd="1" destOrd="0" presId="urn:microsoft.com/office/officeart/2005/8/layout/orgChart1"/>
    <dgm:cxn modelId="{2F471755-D887-4F46-9B2E-36DCBECE11B8}" srcId="{F756CEC2-EB42-47F7-B281-343FBB0B66D0}" destId="{142BBAD0-70D5-4E83-83FA-08ABB27A03A6}" srcOrd="0" destOrd="0" parTransId="{A2E17669-DEBF-42E8-95D8-180DA9076ABF}" sibTransId="{D68CDC8C-EC96-4881-A344-21ECCF3D73D1}"/>
    <dgm:cxn modelId="{66669CB8-FA90-B94F-AEA5-AD80EB20D329}" type="presOf" srcId="{B3DBD273-EE4D-4CDC-8828-584BE794A7C7}" destId="{1922C9D1-0181-4BAE-8220-5FC7832A7678}" srcOrd="0" destOrd="0" presId="urn:microsoft.com/office/officeart/2005/8/layout/orgChart1"/>
    <dgm:cxn modelId="{3278F9F9-EB16-CF4F-B8C1-B508DF972786}" type="presOf" srcId="{582F53B2-E279-4F4E-A0D6-2FA065BCD50E}" destId="{D9A01E75-5C1F-49A8-9343-C95903328E7E}" srcOrd="1" destOrd="0" presId="urn:microsoft.com/office/officeart/2005/8/layout/orgChart1"/>
    <dgm:cxn modelId="{BFCD0350-30D3-2945-93B3-E27BC5089F90}" type="presOf" srcId="{4F530A5F-184C-4252-ABE0-AC6F0665DA21}" destId="{5F07B756-C721-4204-98D0-601A4B0FE4BF}" srcOrd="0" destOrd="0" presId="urn:microsoft.com/office/officeart/2005/8/layout/orgChart1"/>
    <dgm:cxn modelId="{14D36933-230D-0547-86BE-4A6B44E9AA8A}" type="presOf" srcId="{686032CC-665A-45EB-946F-04B3475229DD}" destId="{E6A97EB3-B98D-437D-A32B-99E2598621D6}" srcOrd="0" destOrd="0" presId="urn:microsoft.com/office/officeart/2005/8/layout/orgChart1"/>
    <dgm:cxn modelId="{4B01795A-D556-BA4A-9C36-342DB9B6794F}" type="presParOf" srcId="{7ADA6026-EE14-4518-A235-AE304EA4E3BF}" destId="{AB09FC41-BB80-4130-B279-361C09AF51CE}" srcOrd="0" destOrd="0" presId="urn:microsoft.com/office/officeart/2005/8/layout/orgChart1"/>
    <dgm:cxn modelId="{5418ED94-FAFD-AB41-B5C2-2AD1253FAFCD}" type="presParOf" srcId="{AB09FC41-BB80-4130-B279-361C09AF51CE}" destId="{77C6714E-90CE-46AE-BE43-5CE8F9769290}" srcOrd="0" destOrd="0" presId="urn:microsoft.com/office/officeart/2005/8/layout/orgChart1"/>
    <dgm:cxn modelId="{292F1357-83A7-124D-8010-226BE764FB58}" type="presParOf" srcId="{77C6714E-90CE-46AE-BE43-5CE8F9769290}" destId="{45C19FF9-60C0-4BC0-9005-23E299DC6D3B}" srcOrd="0" destOrd="0" presId="urn:microsoft.com/office/officeart/2005/8/layout/orgChart1"/>
    <dgm:cxn modelId="{F07EBE26-3415-014E-A7BC-518B0186FED4}" type="presParOf" srcId="{77C6714E-90CE-46AE-BE43-5CE8F9769290}" destId="{B6FE1495-866A-4693-82F0-A2B70FA59652}" srcOrd="1" destOrd="0" presId="urn:microsoft.com/office/officeart/2005/8/layout/orgChart1"/>
    <dgm:cxn modelId="{541EB7BF-7C4D-1745-A01D-9700EDBD5EC8}" type="presParOf" srcId="{AB09FC41-BB80-4130-B279-361C09AF51CE}" destId="{BE0552AF-8E87-4D6F-B9F6-4A3254893D6F}" srcOrd="1" destOrd="0" presId="urn:microsoft.com/office/officeart/2005/8/layout/orgChart1"/>
    <dgm:cxn modelId="{051648A6-596D-754B-95A5-51CE42461F75}" type="presParOf" srcId="{BE0552AF-8E87-4D6F-B9F6-4A3254893D6F}" destId="{089EDA05-9DE8-4E55-B296-261B12DD0446}" srcOrd="0" destOrd="0" presId="urn:microsoft.com/office/officeart/2005/8/layout/orgChart1"/>
    <dgm:cxn modelId="{C2081895-179E-6D46-9295-4992C9B5FFBD}" type="presParOf" srcId="{BE0552AF-8E87-4D6F-B9F6-4A3254893D6F}" destId="{65BFAB67-0D0C-4C14-82A4-8385261A5648}" srcOrd="1" destOrd="0" presId="urn:microsoft.com/office/officeart/2005/8/layout/orgChart1"/>
    <dgm:cxn modelId="{2F3D0296-6BC5-894D-92C7-1151BF292236}" type="presParOf" srcId="{65BFAB67-0D0C-4C14-82A4-8385261A5648}" destId="{95A1495D-CCC4-4101-8E72-01F2C554A1CA}" srcOrd="0" destOrd="0" presId="urn:microsoft.com/office/officeart/2005/8/layout/orgChart1"/>
    <dgm:cxn modelId="{ABC50EBD-D384-474B-BE7B-6749D382FC85}" type="presParOf" srcId="{95A1495D-CCC4-4101-8E72-01F2C554A1CA}" destId="{1E85C8FD-D797-4686-AD6E-143DCF121A11}" srcOrd="0" destOrd="0" presId="urn:microsoft.com/office/officeart/2005/8/layout/orgChart1"/>
    <dgm:cxn modelId="{32A641C2-C409-8549-B976-0953A996B7EF}" type="presParOf" srcId="{95A1495D-CCC4-4101-8E72-01F2C554A1CA}" destId="{1F09BCF4-2B6A-40FE-89E3-2D3FC14BA974}" srcOrd="1" destOrd="0" presId="urn:microsoft.com/office/officeart/2005/8/layout/orgChart1"/>
    <dgm:cxn modelId="{83D94DE8-D815-2545-A176-4DE0967A59B3}" type="presParOf" srcId="{65BFAB67-0D0C-4C14-82A4-8385261A5648}" destId="{0A400ACB-966B-4F30-B866-22BE29F278F7}" srcOrd="1" destOrd="0" presId="urn:microsoft.com/office/officeart/2005/8/layout/orgChart1"/>
    <dgm:cxn modelId="{122352D4-CFBE-E24E-8586-AFC5B39A92E2}" type="presParOf" srcId="{0A400ACB-966B-4F30-B866-22BE29F278F7}" destId="{F61B826C-766F-4EA3-A9E7-9B2838026A05}" srcOrd="0" destOrd="0" presId="urn:microsoft.com/office/officeart/2005/8/layout/orgChart1"/>
    <dgm:cxn modelId="{0D3BADE9-DC7A-CB4D-81B8-EC665EE6F384}" type="presParOf" srcId="{0A400ACB-966B-4F30-B866-22BE29F278F7}" destId="{D27215CF-3FA5-44B5-90E5-3A96493F6EF7}" srcOrd="1" destOrd="0" presId="urn:microsoft.com/office/officeart/2005/8/layout/orgChart1"/>
    <dgm:cxn modelId="{EA55AE12-AF54-B743-A668-25E370C29E54}" type="presParOf" srcId="{D27215CF-3FA5-44B5-90E5-3A96493F6EF7}" destId="{86D2F105-15CA-46B5-BE3D-E7A425EAFDB3}" srcOrd="0" destOrd="0" presId="urn:microsoft.com/office/officeart/2005/8/layout/orgChart1"/>
    <dgm:cxn modelId="{7DADB4BC-BCFB-3A47-ACE7-F6722DC9D881}" type="presParOf" srcId="{86D2F105-15CA-46B5-BE3D-E7A425EAFDB3}" destId="{3D12DEE1-CCCF-4813-9B23-8EEDA6667834}" srcOrd="0" destOrd="0" presId="urn:microsoft.com/office/officeart/2005/8/layout/orgChart1"/>
    <dgm:cxn modelId="{424521F3-3699-8B40-B426-0E968A9219D1}" type="presParOf" srcId="{86D2F105-15CA-46B5-BE3D-E7A425EAFDB3}" destId="{2749D13D-5121-4FED-A5F8-BF078ADF6E01}" srcOrd="1" destOrd="0" presId="urn:microsoft.com/office/officeart/2005/8/layout/orgChart1"/>
    <dgm:cxn modelId="{3363C30C-A4E7-B940-8F13-257A62EBFD6B}" type="presParOf" srcId="{D27215CF-3FA5-44B5-90E5-3A96493F6EF7}" destId="{C4F1661D-ACAF-4120-B733-1129450C6241}" srcOrd="1" destOrd="0" presId="urn:microsoft.com/office/officeart/2005/8/layout/orgChart1"/>
    <dgm:cxn modelId="{993AA692-A0F5-684F-AC40-466A54258845}" type="presParOf" srcId="{C4F1661D-ACAF-4120-B733-1129450C6241}" destId="{7C6D81EF-90C1-4FA7-B491-01F71CD1394D}" srcOrd="0" destOrd="0" presId="urn:microsoft.com/office/officeart/2005/8/layout/orgChart1"/>
    <dgm:cxn modelId="{516EAD75-6A6B-4A44-B26F-72926B7C311E}" type="presParOf" srcId="{C4F1661D-ACAF-4120-B733-1129450C6241}" destId="{50658E09-9937-4059-AC20-B1A21946876B}" srcOrd="1" destOrd="0" presId="urn:microsoft.com/office/officeart/2005/8/layout/orgChart1"/>
    <dgm:cxn modelId="{5D966E3D-0B90-AB4C-8E0F-CAF878D62023}" type="presParOf" srcId="{50658E09-9937-4059-AC20-B1A21946876B}" destId="{9D273DAE-E6F6-40BA-B245-398CC3F5FF1D}" srcOrd="0" destOrd="0" presId="urn:microsoft.com/office/officeart/2005/8/layout/orgChart1"/>
    <dgm:cxn modelId="{A094BBD7-C14C-BA48-B961-31FFDB678980}" type="presParOf" srcId="{9D273DAE-E6F6-40BA-B245-398CC3F5FF1D}" destId="{E6A97EB3-B98D-437D-A32B-99E2598621D6}" srcOrd="0" destOrd="0" presId="urn:microsoft.com/office/officeart/2005/8/layout/orgChart1"/>
    <dgm:cxn modelId="{D7FB0CA8-4707-6644-9005-9C7970DBA23E}" type="presParOf" srcId="{9D273DAE-E6F6-40BA-B245-398CC3F5FF1D}" destId="{44FDEBB5-B3C3-43CA-A097-5F3DA16A511E}" srcOrd="1" destOrd="0" presId="urn:microsoft.com/office/officeart/2005/8/layout/orgChart1"/>
    <dgm:cxn modelId="{D6E14393-490C-674E-9C67-B165E6AF68CE}" type="presParOf" srcId="{50658E09-9937-4059-AC20-B1A21946876B}" destId="{8DF9B988-9757-4D1E-9520-C9A873C24BF8}" srcOrd="1" destOrd="0" presId="urn:microsoft.com/office/officeart/2005/8/layout/orgChart1"/>
    <dgm:cxn modelId="{B79D46C0-F228-1844-8976-3EC6750A0FD2}" type="presParOf" srcId="{8DF9B988-9757-4D1E-9520-C9A873C24BF8}" destId="{1922C9D1-0181-4BAE-8220-5FC7832A7678}" srcOrd="0" destOrd="0" presId="urn:microsoft.com/office/officeart/2005/8/layout/orgChart1"/>
    <dgm:cxn modelId="{68F9FDA5-3CCC-A744-A58C-629C689716CF}" type="presParOf" srcId="{8DF9B988-9757-4D1E-9520-C9A873C24BF8}" destId="{A30C9A66-ED4C-4AC9-86FC-89A16BB47B9E}" srcOrd="1" destOrd="0" presId="urn:microsoft.com/office/officeart/2005/8/layout/orgChart1"/>
    <dgm:cxn modelId="{E52E4B9C-07DB-B041-A221-5C48663289BF}" type="presParOf" srcId="{A30C9A66-ED4C-4AC9-86FC-89A16BB47B9E}" destId="{A80B865C-B9ED-45A4-9EEF-FF6AB8919ECD}" srcOrd="0" destOrd="0" presId="urn:microsoft.com/office/officeart/2005/8/layout/orgChart1"/>
    <dgm:cxn modelId="{DAC44F51-4589-0E4C-B073-A5162FED4974}" type="presParOf" srcId="{A80B865C-B9ED-45A4-9EEF-FF6AB8919ECD}" destId="{C6630FE5-187A-4F53-B33F-EFD1281B1A35}" srcOrd="0" destOrd="0" presId="urn:microsoft.com/office/officeart/2005/8/layout/orgChart1"/>
    <dgm:cxn modelId="{B4585E60-8289-9649-BCF9-5179E9935B62}" type="presParOf" srcId="{A80B865C-B9ED-45A4-9EEF-FF6AB8919ECD}" destId="{D9A01E75-5C1F-49A8-9343-C95903328E7E}" srcOrd="1" destOrd="0" presId="urn:microsoft.com/office/officeart/2005/8/layout/orgChart1"/>
    <dgm:cxn modelId="{AA84D2E1-CDCB-3345-B91C-F44DA524A93B}" type="presParOf" srcId="{A30C9A66-ED4C-4AC9-86FC-89A16BB47B9E}" destId="{3B6B33A8-0283-4678-8196-99329656DD3B}" srcOrd="1" destOrd="0" presId="urn:microsoft.com/office/officeart/2005/8/layout/orgChart1"/>
    <dgm:cxn modelId="{93DD2F9F-E058-F649-9B1E-7539F2592DB4}" type="presParOf" srcId="{A30C9A66-ED4C-4AC9-86FC-89A16BB47B9E}" destId="{14C7043E-999E-4763-A509-52896D6417B9}" srcOrd="2" destOrd="0" presId="urn:microsoft.com/office/officeart/2005/8/layout/orgChart1"/>
    <dgm:cxn modelId="{983E6231-FEBB-AD4F-BD3C-FCE1DA302AD6}" type="presParOf" srcId="{8DF9B988-9757-4D1E-9520-C9A873C24BF8}" destId="{5F07B756-C721-4204-98D0-601A4B0FE4BF}" srcOrd="2" destOrd="0" presId="urn:microsoft.com/office/officeart/2005/8/layout/orgChart1"/>
    <dgm:cxn modelId="{C2C3F0F4-5884-0D45-AB86-1302EDFE4275}" type="presParOf" srcId="{8DF9B988-9757-4D1E-9520-C9A873C24BF8}" destId="{65155F5E-4615-4C3A-A2A3-A58CEA72CBA9}" srcOrd="3" destOrd="0" presId="urn:microsoft.com/office/officeart/2005/8/layout/orgChart1"/>
    <dgm:cxn modelId="{C24DF190-44EA-374C-9C01-A969B9FC4868}" type="presParOf" srcId="{65155F5E-4615-4C3A-A2A3-A58CEA72CBA9}" destId="{E4F8C096-0937-43C8-9B76-9A4C7487EE8F}" srcOrd="0" destOrd="0" presId="urn:microsoft.com/office/officeart/2005/8/layout/orgChart1"/>
    <dgm:cxn modelId="{4FD5562E-54C8-E440-B824-68155888C693}" type="presParOf" srcId="{E4F8C096-0937-43C8-9B76-9A4C7487EE8F}" destId="{8EF9B249-5582-4884-BCD0-E30286FDA663}" srcOrd="0" destOrd="0" presId="urn:microsoft.com/office/officeart/2005/8/layout/orgChart1"/>
    <dgm:cxn modelId="{E024F751-4AC0-E24A-8DD0-95883539496A}" type="presParOf" srcId="{E4F8C096-0937-43C8-9B76-9A4C7487EE8F}" destId="{ACD19F4A-4B52-4341-AEF5-51ABF878866C}" srcOrd="1" destOrd="0" presId="urn:microsoft.com/office/officeart/2005/8/layout/orgChart1"/>
    <dgm:cxn modelId="{60F2FAA1-A133-DB4F-BAA2-FA27BB05251A}" type="presParOf" srcId="{65155F5E-4615-4C3A-A2A3-A58CEA72CBA9}" destId="{C14F1D54-6F3A-456F-B530-2E749BB098CA}" srcOrd="1" destOrd="0" presId="urn:microsoft.com/office/officeart/2005/8/layout/orgChart1"/>
    <dgm:cxn modelId="{B1A17638-D903-1445-8B36-BD304BB8AA06}" type="presParOf" srcId="{65155F5E-4615-4C3A-A2A3-A58CEA72CBA9}" destId="{0EDD45DC-9BA7-419C-BD51-267F554BFD7F}" srcOrd="2" destOrd="0" presId="urn:microsoft.com/office/officeart/2005/8/layout/orgChart1"/>
    <dgm:cxn modelId="{C795FD90-6B9A-9446-9AD3-093AD6F8833B}" type="presParOf" srcId="{50658E09-9937-4059-AC20-B1A21946876B}" destId="{2FC8CCA2-84DC-4970-8A6F-775D5D1FD17E}" srcOrd="2" destOrd="0" presId="urn:microsoft.com/office/officeart/2005/8/layout/orgChart1"/>
    <dgm:cxn modelId="{2C287708-BEF1-E444-876C-8A3B730C707A}" type="presParOf" srcId="{C4F1661D-ACAF-4120-B733-1129450C6241}" destId="{5F77D1E9-F60D-447C-A0A0-3E8FAAAA300E}" srcOrd="2" destOrd="0" presId="urn:microsoft.com/office/officeart/2005/8/layout/orgChart1"/>
    <dgm:cxn modelId="{A77787AB-BCF8-244C-B846-C5860CA580C6}" type="presParOf" srcId="{C4F1661D-ACAF-4120-B733-1129450C6241}" destId="{FF351A15-2594-4242-B275-A2441ACCCA1B}" srcOrd="3" destOrd="0" presId="urn:microsoft.com/office/officeart/2005/8/layout/orgChart1"/>
    <dgm:cxn modelId="{73D4DC84-666A-DF45-A57E-2B8D47855BBC}" type="presParOf" srcId="{FF351A15-2594-4242-B275-A2441ACCCA1B}" destId="{D7105042-0DD9-477C-BBB1-20CC12965D5A}" srcOrd="0" destOrd="0" presId="urn:microsoft.com/office/officeart/2005/8/layout/orgChart1"/>
    <dgm:cxn modelId="{0CCF7DE7-B071-1540-AF2A-934188C41C11}" type="presParOf" srcId="{D7105042-0DD9-477C-BBB1-20CC12965D5A}" destId="{C69DC501-DA19-444A-9C8D-764FE63BE210}" srcOrd="0" destOrd="0" presId="urn:microsoft.com/office/officeart/2005/8/layout/orgChart1"/>
    <dgm:cxn modelId="{62C27CBF-223B-5A4E-AD65-FA15CB53599E}" type="presParOf" srcId="{D7105042-0DD9-477C-BBB1-20CC12965D5A}" destId="{BE6FAEB1-B518-43DC-8E16-788372204940}" srcOrd="1" destOrd="0" presId="urn:microsoft.com/office/officeart/2005/8/layout/orgChart1"/>
    <dgm:cxn modelId="{60336D61-5ABA-CF43-A3DE-8817EB3382FF}" type="presParOf" srcId="{FF351A15-2594-4242-B275-A2441ACCCA1B}" destId="{803331CD-FC5A-4784-99E5-66F009E8A263}" srcOrd="1" destOrd="0" presId="urn:microsoft.com/office/officeart/2005/8/layout/orgChart1"/>
    <dgm:cxn modelId="{CE68DB7E-7684-374B-85B6-6D610207836E}" type="presParOf" srcId="{803331CD-FC5A-4784-99E5-66F009E8A263}" destId="{F27539C4-CAA3-4BEF-89AA-7054E7C1B36D}" srcOrd="0" destOrd="0" presId="urn:microsoft.com/office/officeart/2005/8/layout/orgChart1"/>
    <dgm:cxn modelId="{C7A53F45-8E21-C648-BEB0-B20EB5E90BF4}" type="presParOf" srcId="{803331CD-FC5A-4784-99E5-66F009E8A263}" destId="{D9DC4618-9806-4CDE-8F53-06E804C656FD}" srcOrd="1" destOrd="0" presId="urn:microsoft.com/office/officeart/2005/8/layout/orgChart1"/>
    <dgm:cxn modelId="{5D1AF190-FA86-3248-92B3-68AB095C4649}" type="presParOf" srcId="{D9DC4618-9806-4CDE-8F53-06E804C656FD}" destId="{C5CD4977-4381-4A6C-AF05-25774B902B9F}" srcOrd="0" destOrd="0" presId="urn:microsoft.com/office/officeart/2005/8/layout/orgChart1"/>
    <dgm:cxn modelId="{BB141689-96BC-7041-9BFA-93104805FCC1}" type="presParOf" srcId="{C5CD4977-4381-4A6C-AF05-25774B902B9F}" destId="{3CB1C1C2-D583-4152-99A2-A038A1870D7A}" srcOrd="0" destOrd="0" presId="urn:microsoft.com/office/officeart/2005/8/layout/orgChart1"/>
    <dgm:cxn modelId="{006F8681-D7F0-8344-BB28-11BB07FB16CE}" type="presParOf" srcId="{C5CD4977-4381-4A6C-AF05-25774B902B9F}" destId="{04F954D6-A4D6-46AA-8638-DF170883009D}" srcOrd="1" destOrd="0" presId="urn:microsoft.com/office/officeart/2005/8/layout/orgChart1"/>
    <dgm:cxn modelId="{1E37A45D-1D88-1246-A272-CC4884F8E01A}" type="presParOf" srcId="{D9DC4618-9806-4CDE-8F53-06E804C656FD}" destId="{6EBCB726-2C70-40B5-A19E-38033A8D1168}" srcOrd="1" destOrd="0" presId="urn:microsoft.com/office/officeart/2005/8/layout/orgChart1"/>
    <dgm:cxn modelId="{23381117-6B24-4945-AA59-3A183E62895B}" type="presParOf" srcId="{6EBCB726-2C70-40B5-A19E-38033A8D1168}" destId="{42D64F98-38BF-4463-98B1-4C109FF1EF75}" srcOrd="0" destOrd="0" presId="urn:microsoft.com/office/officeart/2005/8/layout/orgChart1"/>
    <dgm:cxn modelId="{8213FEDA-1261-6D41-B718-CDB4AC9DD2DA}" type="presParOf" srcId="{6EBCB726-2C70-40B5-A19E-38033A8D1168}" destId="{DA957F42-C780-4941-9500-3E717EEB5359}" srcOrd="1" destOrd="0" presId="urn:microsoft.com/office/officeart/2005/8/layout/orgChart1"/>
    <dgm:cxn modelId="{B6BD4259-6A6E-6446-8F38-46EB359DB558}" type="presParOf" srcId="{DA957F42-C780-4941-9500-3E717EEB5359}" destId="{5C6D98B2-AE27-4F14-AC34-A3AE5EF6CE15}" srcOrd="0" destOrd="0" presId="urn:microsoft.com/office/officeart/2005/8/layout/orgChart1"/>
    <dgm:cxn modelId="{D29F400B-10CA-1243-8E2E-01DB82ED3C3D}" type="presParOf" srcId="{5C6D98B2-AE27-4F14-AC34-A3AE5EF6CE15}" destId="{4FF0CEBE-96B1-4645-B846-3D7A2B522826}" srcOrd="0" destOrd="0" presId="urn:microsoft.com/office/officeart/2005/8/layout/orgChart1"/>
    <dgm:cxn modelId="{4888C64C-8B36-BB4E-88AE-C19120C02159}" type="presParOf" srcId="{5C6D98B2-AE27-4F14-AC34-A3AE5EF6CE15}" destId="{BB56517B-D900-42DA-975A-17344385C86E}" srcOrd="1" destOrd="0" presId="urn:microsoft.com/office/officeart/2005/8/layout/orgChart1"/>
    <dgm:cxn modelId="{CB2DA842-AAA7-AD4B-8DAC-93251FA74254}" type="presParOf" srcId="{DA957F42-C780-4941-9500-3E717EEB5359}" destId="{614FAE3E-3C5C-4554-94A3-CA92EF77BA8D}" srcOrd="1" destOrd="0" presId="urn:microsoft.com/office/officeart/2005/8/layout/orgChart1"/>
    <dgm:cxn modelId="{A277901C-62FD-CD48-82E6-C5A60BB19080}" type="presParOf" srcId="{DA957F42-C780-4941-9500-3E717EEB5359}" destId="{7A1931C9-826F-4336-B1B0-1AB084102377}" srcOrd="2" destOrd="0" presId="urn:microsoft.com/office/officeart/2005/8/layout/orgChart1"/>
    <dgm:cxn modelId="{30AA85EC-7CB7-F344-A372-89307F37BC0C}" type="presParOf" srcId="{D9DC4618-9806-4CDE-8F53-06E804C656FD}" destId="{460AB574-D490-4019-B42A-CA3181EB8747}" srcOrd="2" destOrd="0" presId="urn:microsoft.com/office/officeart/2005/8/layout/orgChart1"/>
    <dgm:cxn modelId="{CE76FE7D-DBE3-864F-8CB0-CCCDB6D5CC9D}" type="presParOf" srcId="{FF351A15-2594-4242-B275-A2441ACCCA1B}" destId="{07610062-F707-4DD7-9964-EBD6A11ABA40}" srcOrd="2" destOrd="0" presId="urn:microsoft.com/office/officeart/2005/8/layout/orgChart1"/>
    <dgm:cxn modelId="{82519A92-F3D2-FF4B-A099-7951076D40FA}" type="presParOf" srcId="{D27215CF-3FA5-44B5-90E5-3A96493F6EF7}" destId="{63145A84-2B0E-4D81-BA30-5E45342A749A}" srcOrd="2" destOrd="0" presId="urn:microsoft.com/office/officeart/2005/8/layout/orgChart1"/>
    <dgm:cxn modelId="{E06DE392-3DEF-EC43-9402-610B2ED0628B}" type="presParOf" srcId="{0A400ACB-966B-4F30-B866-22BE29F278F7}" destId="{E6958D1E-B013-4680-AC56-A27A512ED589}" srcOrd="2" destOrd="0" presId="urn:microsoft.com/office/officeart/2005/8/layout/orgChart1"/>
    <dgm:cxn modelId="{F457EF4B-ACB8-FA42-8C59-EF9818F33774}" type="presParOf" srcId="{0A400ACB-966B-4F30-B866-22BE29F278F7}" destId="{E92FE713-6897-4AF9-8FFF-D1DD1E9F7A3B}" srcOrd="3" destOrd="0" presId="urn:microsoft.com/office/officeart/2005/8/layout/orgChart1"/>
    <dgm:cxn modelId="{2E0E9BA6-2533-0241-AC94-CBF91D009792}" type="presParOf" srcId="{E92FE713-6897-4AF9-8FFF-D1DD1E9F7A3B}" destId="{6CDC00A3-4FB4-4D09-9EAF-CE5275F74F1B}" srcOrd="0" destOrd="0" presId="urn:microsoft.com/office/officeart/2005/8/layout/orgChart1"/>
    <dgm:cxn modelId="{3CA0D55E-D2E6-294E-86E0-2C47666A4761}" type="presParOf" srcId="{6CDC00A3-4FB4-4D09-9EAF-CE5275F74F1B}" destId="{720A11DA-2588-436B-A898-E192E617D753}" srcOrd="0" destOrd="0" presId="urn:microsoft.com/office/officeart/2005/8/layout/orgChart1"/>
    <dgm:cxn modelId="{F63DBD9C-89BA-EA49-87DB-9E055F534B17}" type="presParOf" srcId="{6CDC00A3-4FB4-4D09-9EAF-CE5275F74F1B}" destId="{C439EB71-BD5A-4CE2-8F29-3DE197B22594}" srcOrd="1" destOrd="0" presId="urn:microsoft.com/office/officeart/2005/8/layout/orgChart1"/>
    <dgm:cxn modelId="{A054FE6F-35C4-CF49-B261-6AB12C251426}" type="presParOf" srcId="{E92FE713-6897-4AF9-8FFF-D1DD1E9F7A3B}" destId="{08B0100B-7FC7-42DC-A099-302897ADBDCF}" srcOrd="1" destOrd="0" presId="urn:microsoft.com/office/officeart/2005/8/layout/orgChart1"/>
    <dgm:cxn modelId="{4EA2C8B0-153C-FD48-A324-A2BD8C090A9D}" type="presParOf" srcId="{08B0100B-7FC7-42DC-A099-302897ADBDCF}" destId="{7AB538A1-0AAC-4258-99CF-DA1186C725D2}" srcOrd="0" destOrd="0" presId="urn:microsoft.com/office/officeart/2005/8/layout/orgChart1"/>
    <dgm:cxn modelId="{A6BEB3A5-D928-A044-8832-DABE9C1732F9}" type="presParOf" srcId="{08B0100B-7FC7-42DC-A099-302897ADBDCF}" destId="{119C45FD-BF84-451C-B664-C30668C2FB85}" srcOrd="1" destOrd="0" presId="urn:microsoft.com/office/officeart/2005/8/layout/orgChart1"/>
    <dgm:cxn modelId="{BBFCD4C9-D538-174F-B544-EB6DBD805F22}" type="presParOf" srcId="{119C45FD-BF84-451C-B664-C30668C2FB85}" destId="{759283FE-2D6A-48B0-A4E2-ED87113115EF}" srcOrd="0" destOrd="0" presId="urn:microsoft.com/office/officeart/2005/8/layout/orgChart1"/>
    <dgm:cxn modelId="{657C67DB-3129-F64A-A6DA-47B877932DA8}" type="presParOf" srcId="{759283FE-2D6A-48B0-A4E2-ED87113115EF}" destId="{450C7ACE-74CE-4D0C-989B-F00E821D099F}" srcOrd="0" destOrd="0" presId="urn:microsoft.com/office/officeart/2005/8/layout/orgChart1"/>
    <dgm:cxn modelId="{E1CB70A9-2A65-A24D-805C-03750841C727}" type="presParOf" srcId="{759283FE-2D6A-48B0-A4E2-ED87113115EF}" destId="{250BBBB9-21B3-4352-A57A-A84A7BE6669E}" srcOrd="1" destOrd="0" presId="urn:microsoft.com/office/officeart/2005/8/layout/orgChart1"/>
    <dgm:cxn modelId="{DBDCF690-6B24-CB49-986B-B386F2C6273C}" type="presParOf" srcId="{119C45FD-BF84-451C-B664-C30668C2FB85}" destId="{4D9E6E76-B16A-4FF6-ADDD-04B017A5BFD5}" srcOrd="1" destOrd="0" presId="urn:microsoft.com/office/officeart/2005/8/layout/orgChart1"/>
    <dgm:cxn modelId="{18FE88E4-8B94-194E-9A4E-4BC68E9D1274}" type="presParOf" srcId="{119C45FD-BF84-451C-B664-C30668C2FB85}" destId="{971587D4-B780-49E7-B635-5676B31F95F9}" srcOrd="2" destOrd="0" presId="urn:microsoft.com/office/officeart/2005/8/layout/orgChart1"/>
    <dgm:cxn modelId="{78704205-9FED-9645-AFFD-B0BC7BB6D1EC}" type="presParOf" srcId="{08B0100B-7FC7-42DC-A099-302897ADBDCF}" destId="{C82F3835-6849-4092-AF82-CACBD4D24599}" srcOrd="2" destOrd="0" presId="urn:microsoft.com/office/officeart/2005/8/layout/orgChart1"/>
    <dgm:cxn modelId="{F4F49A80-0ADC-454F-8969-5DEF11923798}" type="presParOf" srcId="{08B0100B-7FC7-42DC-A099-302897ADBDCF}" destId="{4294FC3C-BA68-42B3-859A-88C8CBB56B0F}" srcOrd="3" destOrd="0" presId="urn:microsoft.com/office/officeart/2005/8/layout/orgChart1"/>
    <dgm:cxn modelId="{4C35CA59-8279-084D-A2BC-A006263FB1A5}" type="presParOf" srcId="{4294FC3C-BA68-42B3-859A-88C8CBB56B0F}" destId="{7ED6FFCA-F68E-4739-B8D6-B54DC6D6B73F}" srcOrd="0" destOrd="0" presId="urn:microsoft.com/office/officeart/2005/8/layout/orgChart1"/>
    <dgm:cxn modelId="{9FB34155-BD6D-AB4B-9C45-5224D1841D82}" type="presParOf" srcId="{7ED6FFCA-F68E-4739-B8D6-B54DC6D6B73F}" destId="{6CF9C107-65BB-4CEF-AB2B-5661F69E4946}" srcOrd="0" destOrd="0" presId="urn:microsoft.com/office/officeart/2005/8/layout/orgChart1"/>
    <dgm:cxn modelId="{082CD5D0-53D3-4B44-94B4-ACBCB406CEE0}" type="presParOf" srcId="{7ED6FFCA-F68E-4739-B8D6-B54DC6D6B73F}" destId="{2D281262-22D0-4B13-9BD0-2E4C2614B5AC}" srcOrd="1" destOrd="0" presId="urn:microsoft.com/office/officeart/2005/8/layout/orgChart1"/>
    <dgm:cxn modelId="{74EAEE57-E933-E04A-8D9D-FB89FBDFE9D4}" type="presParOf" srcId="{4294FC3C-BA68-42B3-859A-88C8CBB56B0F}" destId="{CE3F1B3F-C1B0-41B9-B0B1-D0E75D3864C6}" srcOrd="1" destOrd="0" presId="urn:microsoft.com/office/officeart/2005/8/layout/orgChart1"/>
    <dgm:cxn modelId="{3C86375B-D422-394E-9F6C-E7AC5E279E29}" type="presParOf" srcId="{4294FC3C-BA68-42B3-859A-88C8CBB56B0F}" destId="{FDC017EA-73CA-4C86-B84E-96563D38CE26}" srcOrd="2" destOrd="0" presId="urn:microsoft.com/office/officeart/2005/8/layout/orgChart1"/>
    <dgm:cxn modelId="{7C191D69-8A00-DB45-B505-EB6D3B490C94}" type="presParOf" srcId="{E92FE713-6897-4AF9-8FFF-D1DD1E9F7A3B}" destId="{7326676C-EB92-43A0-8C24-84714980C56D}" srcOrd="2" destOrd="0" presId="urn:microsoft.com/office/officeart/2005/8/layout/orgChart1"/>
    <dgm:cxn modelId="{A09D790E-F590-CB42-ABF9-879135B85E91}" type="presParOf" srcId="{65BFAB67-0D0C-4C14-82A4-8385261A5648}" destId="{10CF412E-C542-4C71-BB6A-BE17E373613C}" srcOrd="2" destOrd="0" presId="urn:microsoft.com/office/officeart/2005/8/layout/orgChart1"/>
    <dgm:cxn modelId="{6B1F0CF2-EBE6-4C4C-A87D-804864C08343}" type="presParOf" srcId="{AB09FC41-BB80-4130-B279-361C09AF51CE}" destId="{A0794EE8-0B18-410A-AD1F-5EB3C95151B7}" srcOrd="2" destOrd="0" presId="urn:microsoft.com/office/officeart/2005/8/layout/orgChart1"/>
  </dgm:cxnLst>
  <dgm:bg/>
  <dgm:whole>
    <a:ln>
      <a:solidFill>
        <a:schemeClr val="lt1">
          <a:hueOff val="0"/>
          <a:satOff val="0"/>
          <a:lumOff val="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3835-6849-4092-AF82-CACBD4D24599}">
      <dsp:nvSpPr>
        <dsp:cNvPr id="0" name=""/>
        <dsp:cNvSpPr/>
      </dsp:nvSpPr>
      <dsp:spPr>
        <a:xfrm>
          <a:off x="5732325" y="2339060"/>
          <a:ext cx="491284" cy="636054"/>
        </a:xfrm>
        <a:custGeom>
          <a:avLst/>
          <a:gdLst/>
          <a:ahLst/>
          <a:cxnLst/>
          <a:rect l="0" t="0" r="0" b="0"/>
          <a:pathLst>
            <a:path>
              <a:moveTo>
                <a:pt x="0" y="0"/>
              </a:moveTo>
              <a:lnTo>
                <a:pt x="491284" y="63605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AB538A1-0AAC-4258-99CF-DA1186C725D2}">
      <dsp:nvSpPr>
        <dsp:cNvPr id="0" name=""/>
        <dsp:cNvSpPr/>
      </dsp:nvSpPr>
      <dsp:spPr>
        <a:xfrm>
          <a:off x="5732325" y="2339060"/>
          <a:ext cx="721794" cy="639071"/>
        </a:xfrm>
        <a:custGeom>
          <a:avLst/>
          <a:gdLst/>
          <a:ahLst/>
          <a:cxnLst/>
          <a:rect l="0" t="0" r="0" b="0"/>
          <a:pathLst>
            <a:path>
              <a:moveTo>
                <a:pt x="0" y="0"/>
              </a:moveTo>
              <a:lnTo>
                <a:pt x="0" y="639071"/>
              </a:lnTo>
              <a:lnTo>
                <a:pt x="721794" y="63907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6958D1E-B013-4680-AC56-A27A512ED589}">
      <dsp:nvSpPr>
        <dsp:cNvPr id="0" name=""/>
        <dsp:cNvSpPr/>
      </dsp:nvSpPr>
      <dsp:spPr>
        <a:xfrm>
          <a:off x="4465932" y="1475987"/>
          <a:ext cx="1753935" cy="253644"/>
        </a:xfrm>
        <a:custGeom>
          <a:avLst/>
          <a:gdLst/>
          <a:ahLst/>
          <a:cxnLst/>
          <a:rect l="0" t="0" r="0" b="0"/>
          <a:pathLst>
            <a:path>
              <a:moveTo>
                <a:pt x="0" y="0"/>
              </a:moveTo>
              <a:lnTo>
                <a:pt x="0" y="125664"/>
              </a:lnTo>
              <a:lnTo>
                <a:pt x="1753935" y="125664"/>
              </a:lnTo>
              <a:lnTo>
                <a:pt x="1753935" y="2536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64F98-38BF-4463-98B1-4C109FF1EF75}">
      <dsp:nvSpPr>
        <dsp:cNvPr id="0" name=""/>
        <dsp:cNvSpPr/>
      </dsp:nvSpPr>
      <dsp:spPr>
        <a:xfrm>
          <a:off x="3338538" y="4005524"/>
          <a:ext cx="114633" cy="487347"/>
        </a:xfrm>
        <a:custGeom>
          <a:avLst/>
          <a:gdLst/>
          <a:ahLst/>
          <a:cxnLst/>
          <a:rect l="0" t="0" r="0" b="0"/>
          <a:pathLst>
            <a:path>
              <a:moveTo>
                <a:pt x="114633" y="0"/>
              </a:moveTo>
              <a:lnTo>
                <a:pt x="0" y="487347"/>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7539C4-CAA3-4BEF-89AA-7054E7C1B36D}">
      <dsp:nvSpPr>
        <dsp:cNvPr id="0" name=""/>
        <dsp:cNvSpPr/>
      </dsp:nvSpPr>
      <dsp:spPr>
        <a:xfrm>
          <a:off x="3885231" y="3170869"/>
          <a:ext cx="91440" cy="225226"/>
        </a:xfrm>
        <a:custGeom>
          <a:avLst/>
          <a:gdLst/>
          <a:ahLst/>
          <a:cxnLst/>
          <a:rect l="0" t="0" r="0" b="0"/>
          <a:pathLst>
            <a:path>
              <a:moveTo>
                <a:pt x="45720" y="0"/>
              </a:moveTo>
              <a:lnTo>
                <a:pt x="45720" y="97246"/>
              </a:lnTo>
              <a:lnTo>
                <a:pt x="55483" y="97246"/>
              </a:lnTo>
              <a:lnTo>
                <a:pt x="55483" y="225226"/>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5F77D1E9-F60D-447C-A0A0-3E8FAAAA300E}">
      <dsp:nvSpPr>
        <dsp:cNvPr id="0" name=""/>
        <dsp:cNvSpPr/>
      </dsp:nvSpPr>
      <dsp:spPr>
        <a:xfrm>
          <a:off x="2954220" y="2336866"/>
          <a:ext cx="976731" cy="224574"/>
        </a:xfrm>
        <a:custGeom>
          <a:avLst/>
          <a:gdLst/>
          <a:ahLst/>
          <a:cxnLst/>
          <a:rect l="0" t="0" r="0" b="0"/>
          <a:pathLst>
            <a:path>
              <a:moveTo>
                <a:pt x="0" y="0"/>
              </a:moveTo>
              <a:lnTo>
                <a:pt x="0" y="96594"/>
              </a:lnTo>
              <a:lnTo>
                <a:pt x="976731" y="96594"/>
              </a:lnTo>
              <a:lnTo>
                <a:pt x="976731" y="2245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7B756-C721-4204-98D0-601A4B0FE4BF}">
      <dsp:nvSpPr>
        <dsp:cNvPr id="0" name=""/>
        <dsp:cNvSpPr/>
      </dsp:nvSpPr>
      <dsp:spPr>
        <a:xfrm>
          <a:off x="1364782" y="3170869"/>
          <a:ext cx="501157" cy="572832"/>
        </a:xfrm>
        <a:custGeom>
          <a:avLst/>
          <a:gdLst/>
          <a:ahLst/>
          <a:cxnLst/>
          <a:rect l="0" t="0" r="0" b="0"/>
          <a:pathLst>
            <a:path>
              <a:moveTo>
                <a:pt x="0" y="0"/>
              </a:moveTo>
              <a:lnTo>
                <a:pt x="0" y="572832"/>
              </a:lnTo>
              <a:lnTo>
                <a:pt x="501157" y="572832"/>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1922C9D1-0181-4BAE-8220-5FC7832A7678}">
      <dsp:nvSpPr>
        <dsp:cNvPr id="0" name=""/>
        <dsp:cNvSpPr/>
      </dsp:nvSpPr>
      <dsp:spPr>
        <a:xfrm>
          <a:off x="1364782" y="3170869"/>
          <a:ext cx="385219" cy="578262"/>
        </a:xfrm>
        <a:custGeom>
          <a:avLst/>
          <a:gdLst/>
          <a:ahLst/>
          <a:cxnLst/>
          <a:rect l="0" t="0" r="0" b="0"/>
          <a:pathLst>
            <a:path>
              <a:moveTo>
                <a:pt x="0" y="0"/>
              </a:moveTo>
              <a:lnTo>
                <a:pt x="385219" y="578262"/>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C6D81EF-90C1-4FA7-B491-01F71CD1394D}">
      <dsp:nvSpPr>
        <dsp:cNvPr id="0" name=""/>
        <dsp:cNvSpPr/>
      </dsp:nvSpPr>
      <dsp:spPr>
        <a:xfrm>
          <a:off x="1852325" y="2336866"/>
          <a:ext cx="1101895" cy="224574"/>
        </a:xfrm>
        <a:custGeom>
          <a:avLst/>
          <a:gdLst/>
          <a:ahLst/>
          <a:cxnLst/>
          <a:rect l="0" t="0" r="0" b="0"/>
          <a:pathLst>
            <a:path>
              <a:moveTo>
                <a:pt x="1101895" y="0"/>
              </a:moveTo>
              <a:lnTo>
                <a:pt x="1101895" y="96594"/>
              </a:lnTo>
              <a:lnTo>
                <a:pt x="0" y="96594"/>
              </a:lnTo>
              <a:lnTo>
                <a:pt x="0" y="2245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1B826C-766F-4EA3-A9E7-9B2838026A05}">
      <dsp:nvSpPr>
        <dsp:cNvPr id="0" name=""/>
        <dsp:cNvSpPr/>
      </dsp:nvSpPr>
      <dsp:spPr>
        <a:xfrm>
          <a:off x="2954220" y="1475987"/>
          <a:ext cx="1511711" cy="251450"/>
        </a:xfrm>
        <a:custGeom>
          <a:avLst/>
          <a:gdLst/>
          <a:ahLst/>
          <a:cxnLst/>
          <a:rect l="0" t="0" r="0" b="0"/>
          <a:pathLst>
            <a:path>
              <a:moveTo>
                <a:pt x="1511711" y="0"/>
              </a:moveTo>
              <a:lnTo>
                <a:pt x="1511711" y="123470"/>
              </a:lnTo>
              <a:lnTo>
                <a:pt x="0" y="123470"/>
              </a:lnTo>
              <a:lnTo>
                <a:pt x="0" y="25145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EDA05-9DE8-4E55-B296-261B12DD0446}">
      <dsp:nvSpPr>
        <dsp:cNvPr id="0" name=""/>
        <dsp:cNvSpPr/>
      </dsp:nvSpPr>
      <dsp:spPr>
        <a:xfrm>
          <a:off x="4396688" y="716420"/>
          <a:ext cx="91440" cy="150138"/>
        </a:xfrm>
        <a:custGeom>
          <a:avLst/>
          <a:gdLst/>
          <a:ahLst/>
          <a:cxnLst/>
          <a:rect l="0" t="0" r="0" b="0"/>
          <a:pathLst>
            <a:path>
              <a:moveTo>
                <a:pt x="45720" y="0"/>
              </a:moveTo>
              <a:lnTo>
                <a:pt x="45720" y="22158"/>
              </a:lnTo>
              <a:lnTo>
                <a:pt x="69243" y="22158"/>
              </a:lnTo>
              <a:lnTo>
                <a:pt x="69243" y="1501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19FF9-60C0-4BC0-9005-23E299DC6D3B}">
      <dsp:nvSpPr>
        <dsp:cNvPr id="0" name=""/>
        <dsp:cNvSpPr/>
      </dsp:nvSpPr>
      <dsp:spPr>
        <a:xfrm>
          <a:off x="3832980" y="106991"/>
          <a:ext cx="1218856" cy="60942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CEO</a:t>
          </a:r>
        </a:p>
        <a:p>
          <a:pPr lvl="0" algn="ctr" defTabSz="488950">
            <a:lnSpc>
              <a:spcPct val="90000"/>
            </a:lnSpc>
            <a:spcBef>
              <a:spcPct val="0"/>
            </a:spcBef>
            <a:spcAft>
              <a:spcPct val="35000"/>
            </a:spcAft>
          </a:pPr>
          <a:r>
            <a:rPr lang="en-US" sz="1100" kern="1200"/>
            <a:t>Peter Westdale</a:t>
          </a:r>
        </a:p>
      </dsp:txBody>
      <dsp:txXfrm>
        <a:off x="3832980" y="106991"/>
        <a:ext cx="1218856" cy="609428"/>
      </dsp:txXfrm>
    </dsp:sp>
    <dsp:sp modelId="{1E85C8FD-D797-4686-AD6E-143DCF121A11}">
      <dsp:nvSpPr>
        <dsp:cNvPr id="0" name=""/>
        <dsp:cNvSpPr/>
      </dsp:nvSpPr>
      <dsp:spPr>
        <a:xfrm>
          <a:off x="3856504" y="866559"/>
          <a:ext cx="1218856" cy="60942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President </a:t>
          </a:r>
        </a:p>
        <a:p>
          <a:pPr lvl="0" algn="ctr" defTabSz="488950">
            <a:lnSpc>
              <a:spcPct val="90000"/>
            </a:lnSpc>
            <a:spcBef>
              <a:spcPct val="0"/>
            </a:spcBef>
            <a:spcAft>
              <a:spcPct val="35000"/>
            </a:spcAft>
          </a:pPr>
          <a:r>
            <a:rPr lang="en-US" sz="1100" kern="1200"/>
            <a:t>Alison Boyd</a:t>
          </a:r>
        </a:p>
      </dsp:txBody>
      <dsp:txXfrm>
        <a:off x="3856504" y="866559"/>
        <a:ext cx="1218856" cy="609428"/>
      </dsp:txXfrm>
    </dsp:sp>
    <dsp:sp modelId="{3D12DEE1-CCCF-4813-9B23-8EEDA6667834}">
      <dsp:nvSpPr>
        <dsp:cNvPr id="0" name=""/>
        <dsp:cNvSpPr/>
      </dsp:nvSpPr>
      <dsp:spPr>
        <a:xfrm>
          <a:off x="2344792" y="1727437"/>
          <a:ext cx="1218856" cy="60942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COO</a:t>
          </a:r>
          <a:endParaRPr lang="en-US" sz="1200" kern="1200"/>
        </a:p>
        <a:p>
          <a:pPr lvl="0" algn="ctr" defTabSz="488950">
            <a:lnSpc>
              <a:spcPct val="90000"/>
            </a:lnSpc>
            <a:spcBef>
              <a:spcPct val="0"/>
            </a:spcBef>
            <a:spcAft>
              <a:spcPct val="35000"/>
            </a:spcAft>
          </a:pPr>
          <a:r>
            <a:rPr lang="en-US" sz="1200" kern="1200"/>
            <a:t>Jason </a:t>
          </a:r>
          <a:r>
            <a:rPr lang="en-US" sz="1100" kern="1200"/>
            <a:t>Nakamura</a:t>
          </a:r>
          <a:endParaRPr lang="en-US" sz="1200" kern="1200"/>
        </a:p>
      </dsp:txBody>
      <dsp:txXfrm>
        <a:off x="2344792" y="1727437"/>
        <a:ext cx="1218856" cy="609428"/>
      </dsp:txXfrm>
    </dsp:sp>
    <dsp:sp modelId="{E6A97EB3-B98D-437D-A32B-99E2598621D6}">
      <dsp:nvSpPr>
        <dsp:cNvPr id="0" name=""/>
        <dsp:cNvSpPr/>
      </dsp:nvSpPr>
      <dsp:spPr>
        <a:xfrm>
          <a:off x="1242897" y="2561440"/>
          <a:ext cx="1218856" cy="609428"/>
        </a:xfrm>
        <a:prstGeom prst="rect">
          <a:avLst/>
        </a:prstGeom>
        <a:solidFill>
          <a:srgbClr val="81BC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Director of Strategy for </a:t>
          </a:r>
          <a:r>
            <a:rPr lang="en-US" sz="1000" b="1" u="sng" kern="1200" smtClean="0">
              <a:solidFill>
                <a:schemeClr val="tx1"/>
              </a:solidFill>
            </a:rPr>
            <a:t>Classics</a:t>
          </a:r>
        </a:p>
        <a:p>
          <a:pPr lvl="0" algn="ctr" defTabSz="444500">
            <a:lnSpc>
              <a:spcPct val="90000"/>
            </a:lnSpc>
            <a:spcBef>
              <a:spcPct val="0"/>
            </a:spcBef>
            <a:spcAft>
              <a:spcPct val="35000"/>
            </a:spcAft>
          </a:pPr>
          <a:r>
            <a:rPr lang="en-US" sz="1000" kern="1200" smtClean="0"/>
            <a:t>Jonathan Khil</a:t>
          </a:r>
          <a:endParaRPr lang="en-US" sz="1000" kern="1200" dirty="0"/>
        </a:p>
      </dsp:txBody>
      <dsp:txXfrm>
        <a:off x="1242897" y="2561440"/>
        <a:ext cx="1218856" cy="609428"/>
      </dsp:txXfrm>
    </dsp:sp>
    <dsp:sp modelId="{C6630FE5-187A-4F53-B33F-EFD1281B1A35}">
      <dsp:nvSpPr>
        <dsp:cNvPr id="0" name=""/>
        <dsp:cNvSpPr/>
      </dsp:nvSpPr>
      <dsp:spPr>
        <a:xfrm>
          <a:off x="531145" y="3444417"/>
          <a:ext cx="1218856" cy="609428"/>
        </a:xfrm>
        <a:prstGeom prst="rect">
          <a:avLst/>
        </a:prstGeom>
        <a:solidFill>
          <a:srgbClr val="81BC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President, Contacts &amp; Eyeglasses Division </a:t>
          </a:r>
        </a:p>
        <a:p>
          <a:pPr lvl="0" algn="ctr" defTabSz="444500">
            <a:lnSpc>
              <a:spcPct val="90000"/>
            </a:lnSpc>
            <a:spcBef>
              <a:spcPct val="0"/>
            </a:spcBef>
            <a:spcAft>
              <a:spcPct val="35000"/>
            </a:spcAft>
          </a:pPr>
          <a:endParaRPr lang="en-US" sz="200" kern="1200"/>
        </a:p>
        <a:p>
          <a:pPr lvl="0" algn="ctr" defTabSz="444500">
            <a:lnSpc>
              <a:spcPct val="90000"/>
            </a:lnSpc>
            <a:spcBef>
              <a:spcPct val="0"/>
            </a:spcBef>
            <a:spcAft>
              <a:spcPct val="35000"/>
            </a:spcAft>
          </a:pPr>
          <a:r>
            <a:rPr lang="en-US" sz="1000" kern="1200"/>
            <a:t>Benjamin O'Leary</a:t>
          </a:r>
        </a:p>
      </dsp:txBody>
      <dsp:txXfrm>
        <a:off x="531145" y="3444417"/>
        <a:ext cx="1218856" cy="609428"/>
      </dsp:txXfrm>
    </dsp:sp>
    <dsp:sp modelId="{8EF9B249-5582-4884-BCD0-E30286FDA663}">
      <dsp:nvSpPr>
        <dsp:cNvPr id="0" name=""/>
        <dsp:cNvSpPr/>
      </dsp:nvSpPr>
      <dsp:spPr>
        <a:xfrm>
          <a:off x="1865940" y="3438987"/>
          <a:ext cx="1218856" cy="609428"/>
        </a:xfrm>
        <a:prstGeom prst="rect">
          <a:avLst/>
        </a:prstGeom>
        <a:solidFill>
          <a:srgbClr val="81BC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a:t>President, Sunglasses Division</a:t>
          </a:r>
        </a:p>
        <a:p>
          <a:pPr lvl="0" algn="ctr" defTabSz="466725">
            <a:lnSpc>
              <a:spcPct val="90000"/>
            </a:lnSpc>
            <a:spcBef>
              <a:spcPct val="0"/>
            </a:spcBef>
            <a:spcAft>
              <a:spcPct val="35000"/>
            </a:spcAft>
          </a:pPr>
          <a:r>
            <a:rPr lang="en-US" sz="1050" kern="1200"/>
            <a:t>Amy Powell</a:t>
          </a:r>
        </a:p>
      </dsp:txBody>
      <dsp:txXfrm>
        <a:off x="1865940" y="3438987"/>
        <a:ext cx="1218856" cy="609428"/>
      </dsp:txXfrm>
    </dsp:sp>
    <dsp:sp modelId="{C69DC501-DA19-444A-9C8D-764FE63BE210}">
      <dsp:nvSpPr>
        <dsp:cNvPr id="0" name=""/>
        <dsp:cNvSpPr/>
      </dsp:nvSpPr>
      <dsp:spPr>
        <a:xfrm>
          <a:off x="3321523" y="2561440"/>
          <a:ext cx="1218856" cy="609428"/>
        </a:xfrm>
        <a:prstGeom prst="rect">
          <a:avLst/>
        </a:prstGeom>
        <a:solidFill>
          <a:srgbClr val="002776"/>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 Director of Strategy for </a:t>
          </a:r>
          <a:r>
            <a:rPr lang="en-US" sz="900" b="1" u="sng" kern="1200" dirty="0"/>
            <a:t>2.0</a:t>
          </a:r>
        </a:p>
        <a:p>
          <a:pPr lvl="0" algn="ctr" defTabSz="400050">
            <a:lnSpc>
              <a:spcPct val="90000"/>
            </a:lnSpc>
            <a:spcBef>
              <a:spcPct val="0"/>
            </a:spcBef>
            <a:spcAft>
              <a:spcPct val="35000"/>
            </a:spcAft>
          </a:pPr>
          <a:r>
            <a:rPr lang="en-US" sz="900" kern="1200" dirty="0"/>
            <a:t>Peter </a:t>
          </a:r>
          <a:r>
            <a:rPr lang="en-US" sz="900" kern="1200" dirty="0" err="1"/>
            <a:t>Westdale</a:t>
          </a:r>
          <a:r>
            <a:rPr lang="en-US" sz="900" kern="1200" dirty="0"/>
            <a:t> (Heather Sanchez) </a:t>
          </a:r>
        </a:p>
      </dsp:txBody>
      <dsp:txXfrm>
        <a:off x="3321523" y="2561440"/>
        <a:ext cx="1218856" cy="609428"/>
      </dsp:txXfrm>
    </dsp:sp>
    <dsp:sp modelId="{3CB1C1C2-D583-4152-99A2-A038A1870D7A}">
      <dsp:nvSpPr>
        <dsp:cNvPr id="0" name=""/>
        <dsp:cNvSpPr/>
      </dsp:nvSpPr>
      <dsp:spPr>
        <a:xfrm>
          <a:off x="3331286" y="3396095"/>
          <a:ext cx="1218856" cy="609428"/>
        </a:xfrm>
        <a:prstGeom prst="rect">
          <a:avLst/>
        </a:prstGeom>
        <a:solidFill>
          <a:srgbClr val="002776"/>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a:t>Director of Marketing &amp; </a:t>
          </a:r>
          <a:r>
            <a:rPr lang="en-US" sz="900" kern="1200" dirty="0" err="1"/>
            <a:t>Comm</a:t>
          </a:r>
          <a:endParaRPr lang="en-US" sz="900" kern="1200" dirty="0"/>
        </a:p>
        <a:p>
          <a:pPr lvl="0" algn="ctr" defTabSz="400050">
            <a:lnSpc>
              <a:spcPct val="90000"/>
            </a:lnSpc>
            <a:spcBef>
              <a:spcPct val="0"/>
            </a:spcBef>
            <a:spcAft>
              <a:spcPct val="35000"/>
            </a:spcAft>
          </a:pPr>
          <a:r>
            <a:rPr lang="en-US" sz="900" kern="1200" dirty="0"/>
            <a:t>Heather Sanchez </a:t>
          </a:r>
          <a:r>
            <a:rPr lang="en-US" sz="900" kern="1200" dirty="0" smtClean="0"/>
            <a:t>(Internal Promotion)</a:t>
          </a:r>
          <a:endParaRPr lang="en-US" sz="900" kern="1200" dirty="0"/>
        </a:p>
      </dsp:txBody>
      <dsp:txXfrm>
        <a:off x="3331286" y="3396095"/>
        <a:ext cx="1218856" cy="609428"/>
      </dsp:txXfrm>
    </dsp:sp>
    <dsp:sp modelId="{4FF0CEBE-96B1-4645-B846-3D7A2B522826}">
      <dsp:nvSpPr>
        <dsp:cNvPr id="0" name=""/>
        <dsp:cNvSpPr/>
      </dsp:nvSpPr>
      <dsp:spPr>
        <a:xfrm>
          <a:off x="3338538" y="4188157"/>
          <a:ext cx="1218856" cy="609428"/>
        </a:xfrm>
        <a:prstGeom prst="rect">
          <a:avLst/>
        </a:prstGeom>
        <a:solidFill>
          <a:srgbClr val="002776"/>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New Hires</a:t>
          </a:r>
        </a:p>
        <a:p>
          <a:pPr lvl="0" algn="ctr" defTabSz="400050">
            <a:lnSpc>
              <a:spcPct val="90000"/>
            </a:lnSpc>
            <a:spcBef>
              <a:spcPct val="0"/>
            </a:spcBef>
            <a:spcAft>
              <a:spcPct val="35000"/>
            </a:spcAft>
          </a:pPr>
          <a:r>
            <a:rPr lang="en-US" sz="900" kern="1200" dirty="0" smtClean="0"/>
            <a:t>&amp; Internal Prom.</a:t>
          </a:r>
          <a:endParaRPr lang="en-US" sz="900" kern="1200" dirty="0"/>
        </a:p>
      </dsp:txBody>
      <dsp:txXfrm>
        <a:off x="3338538" y="4188157"/>
        <a:ext cx="1218856" cy="609428"/>
      </dsp:txXfrm>
    </dsp:sp>
    <dsp:sp modelId="{720A11DA-2588-436B-A898-E192E617D753}">
      <dsp:nvSpPr>
        <dsp:cNvPr id="0" name=""/>
        <dsp:cNvSpPr/>
      </dsp:nvSpPr>
      <dsp:spPr>
        <a:xfrm>
          <a:off x="5610439" y="1729631"/>
          <a:ext cx="1218856" cy="60942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CFO</a:t>
          </a:r>
        </a:p>
        <a:p>
          <a:pPr lvl="0" algn="ctr" defTabSz="488950">
            <a:lnSpc>
              <a:spcPct val="90000"/>
            </a:lnSpc>
            <a:spcBef>
              <a:spcPct val="0"/>
            </a:spcBef>
            <a:spcAft>
              <a:spcPct val="35000"/>
            </a:spcAft>
          </a:pPr>
          <a:r>
            <a:rPr lang="en-US" sz="1100" kern="1200"/>
            <a:t>Mark Colfer</a:t>
          </a:r>
        </a:p>
      </dsp:txBody>
      <dsp:txXfrm>
        <a:off x="5610439" y="1729631"/>
        <a:ext cx="1218856" cy="609428"/>
      </dsp:txXfrm>
    </dsp:sp>
    <dsp:sp modelId="{450C7ACE-74CE-4D0C-989B-F00E821D099F}">
      <dsp:nvSpPr>
        <dsp:cNvPr id="0" name=""/>
        <dsp:cNvSpPr/>
      </dsp:nvSpPr>
      <dsp:spPr>
        <a:xfrm>
          <a:off x="6454119" y="2673417"/>
          <a:ext cx="1218856" cy="60942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a:t>Director of HR</a:t>
          </a:r>
        </a:p>
        <a:p>
          <a:pPr lvl="0" algn="ctr" defTabSz="466725">
            <a:lnSpc>
              <a:spcPct val="90000"/>
            </a:lnSpc>
            <a:spcBef>
              <a:spcPct val="0"/>
            </a:spcBef>
            <a:spcAft>
              <a:spcPct val="35000"/>
            </a:spcAft>
          </a:pPr>
          <a:r>
            <a:rPr lang="en-US" sz="1050" kern="1200"/>
            <a:t>Julia Feinberg</a:t>
          </a:r>
        </a:p>
      </dsp:txBody>
      <dsp:txXfrm>
        <a:off x="6454119" y="2673417"/>
        <a:ext cx="1218856" cy="609428"/>
      </dsp:txXfrm>
    </dsp:sp>
    <dsp:sp modelId="{6CF9C107-65BB-4CEF-AB2B-5661F69E4946}">
      <dsp:nvSpPr>
        <dsp:cNvPr id="0" name=""/>
        <dsp:cNvSpPr/>
      </dsp:nvSpPr>
      <dsp:spPr>
        <a:xfrm>
          <a:off x="5004752" y="2670400"/>
          <a:ext cx="1218856" cy="609428"/>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a:t>Director of Technology</a:t>
          </a:r>
        </a:p>
        <a:p>
          <a:pPr lvl="0" algn="ctr" defTabSz="466725">
            <a:lnSpc>
              <a:spcPct val="90000"/>
            </a:lnSpc>
            <a:spcBef>
              <a:spcPct val="0"/>
            </a:spcBef>
            <a:spcAft>
              <a:spcPct val="35000"/>
            </a:spcAft>
          </a:pPr>
          <a:r>
            <a:rPr lang="en-US" sz="1050" kern="1200"/>
            <a:t>Thomas Stuart</a:t>
          </a:r>
        </a:p>
      </dsp:txBody>
      <dsp:txXfrm>
        <a:off x="5004752" y="2670400"/>
        <a:ext cx="1218856" cy="6094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238A0A-0E18-D64D-9027-8EB3564AA6C2}" type="datetimeFigureOut">
              <a:rPr lang="en-US" smtClean="0"/>
              <a:t>4/7/16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1F404-6399-4D43-8FFE-6E7E0A6CBFFD}" type="slidenum">
              <a:rPr lang="en-US" smtClean="0"/>
              <a:t>‹#›</a:t>
            </a:fld>
            <a:endParaRPr lang="en-US"/>
          </a:p>
        </p:txBody>
      </p:sp>
    </p:spTree>
    <p:extLst>
      <p:ext uri="{BB962C8B-B14F-4D97-AF65-F5344CB8AC3E}">
        <p14:creationId xmlns:p14="http://schemas.microsoft.com/office/powerpoint/2010/main" val="922053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80CB5-8140-6248-964D-BB5D6F422D4B}" type="datetimeFigureOut">
              <a:rPr lang="en-US" smtClean="0"/>
              <a:t>4/7/16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A8DA6-FC03-6046-88AF-E4D2ADF156A7}" type="slidenum">
              <a:rPr lang="en-US" smtClean="0"/>
              <a:t>‹#›</a:t>
            </a:fld>
            <a:endParaRPr lang="en-US"/>
          </a:p>
        </p:txBody>
      </p:sp>
    </p:spTree>
    <p:extLst>
      <p:ext uri="{BB962C8B-B14F-4D97-AF65-F5344CB8AC3E}">
        <p14:creationId xmlns:p14="http://schemas.microsoft.com/office/powerpoint/2010/main" val="25424322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understand that 2020 has a 9 month time frame to transition to a new POS system that not only adds value to the company, but also keeps its employees and customers happy. </a:t>
            </a:r>
          </a:p>
          <a:p>
            <a:endParaRPr lang="en-US" baseline="0" dirty="0" smtClean="0"/>
          </a:p>
          <a:p>
            <a:r>
              <a:rPr lang="en-US" baseline="0" dirty="0" smtClean="0"/>
              <a:t>In order to identify which of the 5 systems would best fit 2020’s needs, we identified the 3 most important factors that needed to be met in order to best </a:t>
            </a:r>
            <a:r>
              <a:rPr lang="en-US" baseline="0" dirty="0" err="1" smtClean="0"/>
              <a:t>servce</a:t>
            </a:r>
            <a:r>
              <a:rPr lang="en-US" baseline="0" dirty="0" smtClean="0"/>
              <a:t> 2020, these were </a:t>
            </a:r>
            <a:r>
              <a:rPr lang="en-US" baseline="0" dirty="0" err="1" smtClean="0"/>
              <a:t>simpllicity</a:t>
            </a:r>
            <a:r>
              <a:rPr lang="en-US" baseline="0" dirty="0" smtClean="0"/>
              <a:t>, scalability and reliability. </a:t>
            </a:r>
          </a:p>
          <a:p>
            <a:endParaRPr lang="en-US" baseline="0" dirty="0" smtClean="0"/>
          </a:p>
          <a:p>
            <a:endParaRPr lang="en-US" baseline="0" dirty="0" smtClean="0"/>
          </a:p>
          <a:p>
            <a:r>
              <a:rPr lang="en-US" baseline="0" dirty="0" smtClean="0"/>
              <a:t>We found all 3 of those in both the </a:t>
            </a:r>
            <a:r>
              <a:rPr lang="en-US" baseline="0" dirty="0" err="1" smtClean="0"/>
              <a:t>fujitsu</a:t>
            </a:r>
            <a:r>
              <a:rPr lang="en-US" baseline="0" dirty="0" smtClean="0"/>
              <a:t> global store system and the Microsoft dynamics system. </a:t>
            </a:r>
          </a:p>
          <a:p>
            <a:endParaRPr lang="en-US" dirty="0"/>
          </a:p>
        </p:txBody>
      </p:sp>
      <p:sp>
        <p:nvSpPr>
          <p:cNvPr id="4" name="Slide Number Placeholder 3"/>
          <p:cNvSpPr>
            <a:spLocks noGrp="1"/>
          </p:cNvSpPr>
          <p:nvPr>
            <p:ph type="sldNum" sz="quarter" idx="10"/>
          </p:nvPr>
        </p:nvSpPr>
        <p:spPr/>
        <p:txBody>
          <a:bodyPr/>
          <a:lstStyle/>
          <a:p>
            <a:fld id="{FEBA8DA6-FC03-6046-88AF-E4D2ADF156A7}" type="slidenum">
              <a:rPr lang="en-US" smtClean="0"/>
              <a:t>6</a:t>
            </a:fld>
            <a:endParaRPr lang="en-US"/>
          </a:p>
        </p:txBody>
      </p:sp>
    </p:spTree>
    <p:extLst>
      <p:ext uri="{BB962C8B-B14F-4D97-AF65-F5344CB8AC3E}">
        <p14:creationId xmlns:p14="http://schemas.microsoft.com/office/powerpoint/2010/main" val="426871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comparing these two systems in greater depth, we found that Microsoft dynamics would add the most overall value to 2020 in both the short term and long term</a:t>
            </a:r>
          </a:p>
          <a:p>
            <a:endParaRPr lang="en-US" baseline="0" dirty="0" smtClean="0"/>
          </a:p>
          <a:p>
            <a:r>
              <a:rPr lang="en-US" baseline="0" dirty="0" smtClean="0"/>
              <a:t>Microsoft Dynamics brings an easy route to scalability to all storefronts, allows you quickly develop a unified customer experience whether that be online or in the physical store, and it has a strong sense of security. While we ruled out depth of functionality in the first round of identifying a POS system, the dynamics system provides strong CRM system which includes marketing, supply chain and finance features for management to take advantage of in the future to both engage the customer and be more diligent in its operations</a:t>
            </a:r>
          </a:p>
          <a:p>
            <a:endParaRPr lang="en-US" baseline="0" dirty="0" smtClean="0"/>
          </a:p>
          <a:p>
            <a:r>
              <a:rPr lang="en-US" baseline="0" dirty="0" smtClean="0"/>
              <a:t>Most importantly, employees are </a:t>
            </a:r>
            <a:r>
              <a:rPr lang="en-US" baseline="0" dirty="0" err="1" smtClean="0"/>
              <a:t>arlready</a:t>
            </a:r>
            <a:r>
              <a:rPr lang="en-US" baseline="0" dirty="0" smtClean="0"/>
              <a:t> familiar with the </a:t>
            </a:r>
            <a:r>
              <a:rPr lang="en-US" baseline="0" dirty="0" err="1" smtClean="0"/>
              <a:t>microsoft</a:t>
            </a:r>
            <a:r>
              <a:rPr lang="en-US" baseline="0" dirty="0" smtClean="0"/>
              <a:t> products interface which will help ease the transition. Another important feature is that it integrates with the Surface tablet which allows employees to be up close and personal with its customers.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Looking at these features, we believe that Microsoft Dynamics can most sufficiently supplement customer and employee satisfaction and ultimately help 2020 climb into an industry leader position. To get a better numbers perspective, I’ll turn it over to Chris. </a:t>
            </a:r>
          </a:p>
          <a:p>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But all in all, we felt that Microsoft dynamics was the best POS system for your needs because it creates the the easiest transition, strongest ability to increase customer service through surface integration and with it’s strong CRM capabilities whether that be MKTG, supply chain or finance, it allows you to reach your customers easily and create a sound base for all of companies needs. All of this well help us on our path to becoming an industry leader. </a:t>
            </a:r>
          </a:p>
          <a:p>
            <a:endParaRPr lang="en-US" baseline="0" dirty="0" smtClean="0"/>
          </a:p>
          <a:p>
            <a:endParaRPr lang="en-US" baseline="0" dirty="0" smtClean="0"/>
          </a:p>
          <a:p>
            <a:r>
              <a:rPr lang="en-US" baseline="0" dirty="0" smtClean="0"/>
              <a:t>To speak from a numbers perspective, I’ll turn it over to </a:t>
            </a:r>
            <a:r>
              <a:rPr lang="en-US" baseline="0" dirty="0" err="1" smtClean="0"/>
              <a:t>chris</a:t>
            </a:r>
            <a:r>
              <a:rPr lang="en-US" baseline="0" dirty="0" smtClean="0"/>
              <a: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EBA8DA6-FC03-6046-88AF-E4D2ADF156A7}" type="slidenum">
              <a:rPr lang="en-US" smtClean="0"/>
              <a:t>7</a:t>
            </a:fld>
            <a:endParaRPr lang="en-US"/>
          </a:p>
        </p:txBody>
      </p:sp>
    </p:spTree>
    <p:extLst>
      <p:ext uri="{BB962C8B-B14F-4D97-AF65-F5344CB8AC3E}">
        <p14:creationId xmlns:p14="http://schemas.microsoft.com/office/powerpoint/2010/main" val="93606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A8DA6-FC03-6046-88AF-E4D2ADF156A7}" type="slidenum">
              <a:rPr lang="en-US" smtClean="0"/>
              <a:t>10</a:t>
            </a:fld>
            <a:endParaRPr lang="en-US"/>
          </a:p>
        </p:txBody>
      </p:sp>
    </p:spTree>
    <p:extLst>
      <p:ext uri="{BB962C8B-B14F-4D97-AF65-F5344CB8AC3E}">
        <p14:creationId xmlns:p14="http://schemas.microsoft.com/office/powerpoint/2010/main" val="42301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11D10-6238-2842-8D0A-BF962C6AE772}"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12557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B4F09-D92C-9B46-BDF0-DDF248CF10EA}"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268003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AAB1F-7A47-CE41-BD0B-AE5222AAC2F5}"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130261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D751D-655F-CC42-A4CD-799C044E57BA}"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408547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31F74-35ED-F24E-B728-A8273799ECDB}" type="datetime1">
              <a:rPr lang="en-US" smtClean="0"/>
              <a:t>4/7/16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183365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E4ED7C-B100-FF46-849C-5B1C32FBD854}" type="datetime1">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309643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0A37AF-05F6-344C-AD36-9FCC78778FE3}" type="datetime1">
              <a:rPr lang="en-US" smtClean="0"/>
              <a:t>4/7/16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8629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AB4C2-EA04-1240-99C3-62EFA6DCF5FA}" type="datetime1">
              <a:rPr lang="en-US" smtClean="0"/>
              <a:t>4/7/16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51463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93383-D8F1-3C41-9686-79DE5118FB8C}" type="datetime1">
              <a:rPr lang="en-US" smtClean="0"/>
              <a:t>4/7/16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179721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5BAB-8FFA-8545-B48A-25CC3522BCCE}" type="datetime1">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429073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1E7A0-9FD8-BE49-BD01-C3E7D52D772F}" type="datetime1">
              <a:rPr lang="en-US" smtClean="0"/>
              <a:t>4/7/16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14C6B-39B7-0B43-AA22-366431F2D652}" type="slidenum">
              <a:rPr lang="en-US" smtClean="0"/>
              <a:t>‹#›</a:t>
            </a:fld>
            <a:endParaRPr lang="en-US"/>
          </a:p>
        </p:txBody>
      </p:sp>
    </p:spTree>
    <p:extLst>
      <p:ext uri="{BB962C8B-B14F-4D97-AF65-F5344CB8AC3E}">
        <p14:creationId xmlns:p14="http://schemas.microsoft.com/office/powerpoint/2010/main" val="37485771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B8BD-88E7-1B4A-BF9C-240901A404E6}" type="datetime1">
              <a:rPr lang="en-US" smtClean="0"/>
              <a:t>4/7/16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14C6B-39B7-0B43-AA22-366431F2D652}" type="slidenum">
              <a:rPr lang="en-US" smtClean="0"/>
              <a:t>‹#›</a:t>
            </a:fld>
            <a:endParaRPr lang="en-US"/>
          </a:p>
        </p:txBody>
      </p:sp>
    </p:spTree>
    <p:extLst>
      <p:ext uri="{BB962C8B-B14F-4D97-AF65-F5344CB8AC3E}">
        <p14:creationId xmlns:p14="http://schemas.microsoft.com/office/powerpoint/2010/main" val="89079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gif"/><Relationship Id="rId5" Type="http://schemas.openxmlformats.org/officeDocument/2006/relationships/package" Target="../embeddings/Microsoft_Word_Document1.docx"/><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7279" y="2563318"/>
            <a:ext cx="5378416" cy="1443483"/>
          </a:xfrm>
        </p:spPr>
        <p:txBody>
          <a:bodyPr>
            <a:normAutofit fontScale="90000"/>
          </a:bodyPr>
          <a:lstStyle/>
          <a:p>
            <a:r>
              <a:rPr lang="en-US" sz="3300" dirty="0" smtClean="0">
                <a:solidFill>
                  <a:schemeClr val="bg1"/>
                </a:solidFill>
              </a:rPr>
              <a:t>Recapturing Market Share and Boosting Revenue</a:t>
            </a:r>
            <a:br>
              <a:rPr lang="en-US" sz="3300" dirty="0" smtClean="0">
                <a:solidFill>
                  <a:schemeClr val="bg1"/>
                </a:solidFill>
              </a:rPr>
            </a:br>
            <a:r>
              <a:rPr lang="en-US" dirty="0" smtClean="0">
                <a:solidFill>
                  <a:schemeClr val="bg1"/>
                </a:solidFill>
              </a:rPr>
              <a:t> </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68F14C6B-39B7-0B43-AA22-366431F2D652}" type="slidenum">
              <a:rPr lang="en-US" smtClean="0"/>
              <a:t>1</a:t>
            </a:fld>
            <a:endParaRPr lang="en-US"/>
          </a:p>
        </p:txBody>
      </p:sp>
      <p:cxnSp>
        <p:nvCxnSpPr>
          <p:cNvPr id="6" name="Straight Connector 5"/>
          <p:cNvCxnSpPr/>
          <p:nvPr/>
        </p:nvCxnSpPr>
        <p:spPr>
          <a:xfrm>
            <a:off x="3031617" y="2141472"/>
            <a:ext cx="0" cy="186532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L-Shape 6"/>
          <p:cNvSpPr/>
          <p:nvPr/>
        </p:nvSpPr>
        <p:spPr>
          <a:xfrm rot="5400000">
            <a:off x="-155419" y="1233705"/>
            <a:ext cx="4220039" cy="2904787"/>
          </a:xfrm>
          <a:prstGeom prst="corner">
            <a:avLst>
              <a:gd name="adj1" fmla="val 12623"/>
              <a:gd name="adj2" fmla="val 11654"/>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Shape 17"/>
          <p:cNvSpPr/>
          <p:nvPr/>
        </p:nvSpPr>
        <p:spPr>
          <a:xfrm rot="16200000">
            <a:off x="5124387" y="2321037"/>
            <a:ext cx="4220039" cy="2904787"/>
          </a:xfrm>
          <a:prstGeom prst="corner">
            <a:avLst>
              <a:gd name="adj1" fmla="val 12623"/>
              <a:gd name="adj2" fmla="val 11654"/>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p:nvPr/>
        </p:nvPicPr>
        <p:blipFill rotWithShape="1">
          <a:blip r:embed="rId2">
            <a:extLst>
              <a:ext uri="{BEBA8EAE-BF5A-486C-A8C5-ECC9F3942E4B}">
                <a14:imgProps xmlns:a14="http://schemas.microsoft.com/office/drawing/2010/main">
                  <a14:imgLayer r:embed="rId3">
                    <a14:imgEffect>
                      <a14:backgroundRemoval t="1250" b="84211" l="11648" r="91903">
                        <a14:foregroundMark x1="34612" y1="78947" x2="34612" y2="78947"/>
                        <a14:foregroundMark x1="16714" y1="72961" x2="16714" y2="72961"/>
                        <a14:foregroundMark x1="25663" y1="76250" x2="25663" y2="76250"/>
                        <a14:foregroundMark x1="46307" y1="77303" x2="46307" y2="77303"/>
                        <a14:foregroundMark x1="46307" y1="77303" x2="46307" y2="77303"/>
                        <a14:foregroundMark x1="36979" y1="74079" x2="36979" y2="74079"/>
                        <a14:foregroundMark x1="36979" y1="74079" x2="36979" y2="74079"/>
                        <a14:foregroundMark x1="57244" y1="72961" x2="57244" y2="72961"/>
                        <a14:foregroundMark x1="57244" y1="72961" x2="57244" y2="72961"/>
                        <a14:foregroundMark x1="65814" y1="77829" x2="65814" y2="77829"/>
                        <a14:foregroundMark x1="65814" y1="77829" x2="65814" y2="77829"/>
                        <a14:foregroundMark x1="75142" y1="72961" x2="75142" y2="72961"/>
                        <a14:foregroundMark x1="75142" y1="72961" x2="75142" y2="72961"/>
                        <a14:foregroundMark x1="84517" y1="72434" x2="84517" y2="72434"/>
                        <a14:foregroundMark x1="84517" y1="72434" x2="84517" y2="72434"/>
                        <a14:backgroundMark x1="52178" y1="55132" x2="52178" y2="55132"/>
                        <a14:backgroundMark x1="40862" y1="52961" x2="40862" y2="52961"/>
                        <a14:backgroundMark x1="28409" y1="76250" x2="28409" y2="76250"/>
                        <a14:backgroundMark x1="28409" y1="76250" x2="28409" y2="76250"/>
                      </a14:backgroundRemoval>
                    </a14:imgEffect>
                  </a14:imgLayer>
                </a14:imgProps>
              </a:ext>
              <a:ext uri="{28A0092B-C50C-407E-A947-70E740481C1C}">
                <a14:useLocalDpi xmlns:a14="http://schemas.microsoft.com/office/drawing/2010/main" val="0"/>
              </a:ext>
            </a:extLst>
          </a:blip>
          <a:srcRect l="11241" t="14241" r="10040" b="15556"/>
          <a:stretch/>
        </p:blipFill>
        <p:spPr>
          <a:xfrm>
            <a:off x="1075043" y="2330823"/>
            <a:ext cx="1778721" cy="1481715"/>
          </a:xfrm>
          <a:prstGeom prst="rect">
            <a:avLst/>
          </a:prstGeom>
        </p:spPr>
      </p:pic>
    </p:spTree>
    <p:extLst>
      <p:ext uri="{BB962C8B-B14F-4D97-AF65-F5344CB8AC3E}">
        <p14:creationId xmlns:p14="http://schemas.microsoft.com/office/powerpoint/2010/main" val="35157286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Conclusion</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3"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10</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12" name="Right Arrow 11"/>
          <p:cNvSpPr/>
          <p:nvPr/>
        </p:nvSpPr>
        <p:spPr>
          <a:xfrm rot="5400000">
            <a:off x="-977949" y="2951632"/>
            <a:ext cx="4893889" cy="2000735"/>
          </a:xfrm>
          <a:prstGeom prst="rightArrow">
            <a:avLst/>
          </a:prstGeom>
          <a:ln>
            <a:solidFill>
              <a:srgbClr val="81BC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2387053" y="1587364"/>
            <a:ext cx="6561456" cy="3139321"/>
          </a:xfrm>
          <a:prstGeom prst="rect">
            <a:avLst/>
          </a:prstGeom>
          <a:noFill/>
        </p:spPr>
        <p:txBody>
          <a:bodyPr wrap="square" rtlCol="0">
            <a:spAutoFit/>
          </a:bodyPr>
          <a:lstStyle/>
          <a:p>
            <a:r>
              <a:rPr lang="en-US" b="1" dirty="0"/>
              <a:t>Short </a:t>
            </a:r>
            <a:r>
              <a:rPr lang="en-US" b="1" dirty="0" smtClean="0"/>
              <a:t>Term (Goal: Recapture Initial 8% Market Share)</a:t>
            </a:r>
            <a:endParaRPr lang="en-US" b="1" dirty="0"/>
          </a:p>
          <a:p>
            <a:pPr marL="800100" lvl="1" indent="-342900">
              <a:buFont typeface="+mj-lt"/>
              <a:buAutoNum type="arabicPeriod"/>
            </a:pPr>
            <a:r>
              <a:rPr lang="en-US" dirty="0"/>
              <a:t>Use Peter to drive enthusiastic launch of new division (2.0</a:t>
            </a:r>
            <a:r>
              <a:rPr lang="en-US" dirty="0" smtClean="0"/>
              <a:t>)</a:t>
            </a:r>
          </a:p>
          <a:p>
            <a:pPr marL="800100" lvl="1" indent="-342900">
              <a:buFont typeface="+mj-lt"/>
              <a:buAutoNum type="arabicPeriod"/>
            </a:pPr>
            <a:r>
              <a:rPr lang="en-US" dirty="0" smtClean="0"/>
              <a:t>Place greater priority on acquiring young talent</a:t>
            </a:r>
          </a:p>
          <a:p>
            <a:pPr marL="800100" lvl="1" indent="-342900">
              <a:buFont typeface="+mj-lt"/>
              <a:buAutoNum type="arabicPeriod"/>
            </a:pPr>
            <a:r>
              <a:rPr lang="en-US" dirty="0"/>
              <a:t>Increase online </a:t>
            </a:r>
            <a:r>
              <a:rPr lang="en-US" dirty="0" smtClean="0"/>
              <a:t>presence to compete with online competition</a:t>
            </a: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smtClean="0"/>
          </a:p>
          <a:p>
            <a:endParaRPr lang="en-US" dirty="0"/>
          </a:p>
        </p:txBody>
      </p:sp>
      <p:sp>
        <p:nvSpPr>
          <p:cNvPr id="18" name="TextBox 17"/>
          <p:cNvSpPr txBox="1"/>
          <p:nvPr/>
        </p:nvSpPr>
        <p:spPr>
          <a:xfrm>
            <a:off x="2387053" y="3021413"/>
            <a:ext cx="6561456" cy="2031325"/>
          </a:xfrm>
          <a:prstGeom prst="rect">
            <a:avLst/>
          </a:prstGeom>
          <a:noFill/>
        </p:spPr>
        <p:txBody>
          <a:bodyPr wrap="square" rtlCol="0">
            <a:spAutoFit/>
          </a:bodyPr>
          <a:lstStyle/>
          <a:p>
            <a:r>
              <a:rPr lang="en-US" b="1" dirty="0" smtClean="0"/>
              <a:t>Long Term (Goal: Become an Industry Leader)</a:t>
            </a:r>
            <a:endParaRPr lang="en-US" b="1" dirty="0"/>
          </a:p>
          <a:p>
            <a:pPr marL="800100" lvl="1" indent="-342900">
              <a:buFont typeface="+mj-lt"/>
              <a:buAutoNum type="arabicPeriod"/>
            </a:pPr>
            <a:r>
              <a:rPr lang="en-US" dirty="0"/>
              <a:t>Transition to internal promotions to lead teams after initial market share </a:t>
            </a:r>
            <a:r>
              <a:rPr lang="en-US" dirty="0" smtClean="0"/>
              <a:t>recapture</a:t>
            </a:r>
          </a:p>
          <a:p>
            <a:pPr marL="800100" lvl="1" indent="-342900">
              <a:buFont typeface="+mj-lt"/>
              <a:buAutoNum type="arabicPeriod"/>
            </a:pPr>
            <a:r>
              <a:rPr lang="en-US" dirty="0" smtClean="0"/>
              <a:t>Establish brand loyalty through increased usage of POS system functionality  (Marketing)</a:t>
            </a:r>
          </a:p>
          <a:p>
            <a:pPr marL="800100" lvl="1" indent="-342900">
              <a:buFont typeface="+mj-lt"/>
              <a:buAutoNum type="arabicPeriod"/>
            </a:pPr>
            <a:r>
              <a:rPr lang="en-US" dirty="0" smtClean="0"/>
              <a:t>Increase storefronts to establish larger footprint</a:t>
            </a:r>
            <a:endParaRPr lang="en-US" dirty="0"/>
          </a:p>
          <a:p>
            <a:endParaRPr lang="en-US" dirty="0"/>
          </a:p>
        </p:txBody>
      </p:sp>
      <p:sp>
        <p:nvSpPr>
          <p:cNvPr id="21" name="TextBox 20"/>
          <p:cNvSpPr txBox="1"/>
          <p:nvPr/>
        </p:nvSpPr>
        <p:spPr>
          <a:xfrm>
            <a:off x="1128853" y="1587364"/>
            <a:ext cx="693774" cy="369332"/>
          </a:xfrm>
          <a:prstGeom prst="rect">
            <a:avLst/>
          </a:prstGeom>
          <a:noFill/>
        </p:spPr>
        <p:txBody>
          <a:bodyPr wrap="square" rtlCol="0">
            <a:spAutoFit/>
          </a:bodyPr>
          <a:lstStyle/>
          <a:p>
            <a:r>
              <a:rPr lang="en-US" dirty="0" smtClean="0"/>
              <a:t>2 </a:t>
            </a:r>
            <a:r>
              <a:rPr lang="en-US" dirty="0" err="1" smtClean="0"/>
              <a:t>Yrs</a:t>
            </a:r>
            <a:endParaRPr lang="en-US" dirty="0"/>
          </a:p>
        </p:txBody>
      </p:sp>
      <p:cxnSp>
        <p:nvCxnSpPr>
          <p:cNvPr id="24" name="Straight Arrow Connector 23"/>
          <p:cNvCxnSpPr/>
          <p:nvPr/>
        </p:nvCxnSpPr>
        <p:spPr>
          <a:xfrm>
            <a:off x="1940215" y="1799014"/>
            <a:ext cx="529150" cy="0"/>
          </a:xfrm>
          <a:prstGeom prst="straightConnector1">
            <a:avLst/>
          </a:prstGeom>
          <a:ln>
            <a:solidFill>
              <a:srgbClr val="00A1DE"/>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99504" y="3048853"/>
            <a:ext cx="940711" cy="369332"/>
          </a:xfrm>
          <a:prstGeom prst="rect">
            <a:avLst/>
          </a:prstGeom>
          <a:noFill/>
        </p:spPr>
        <p:txBody>
          <a:bodyPr wrap="square" rtlCol="0">
            <a:spAutoFit/>
          </a:bodyPr>
          <a:lstStyle/>
          <a:p>
            <a:r>
              <a:rPr lang="en-US" dirty="0" smtClean="0"/>
              <a:t>Beyond</a:t>
            </a:r>
            <a:endParaRPr lang="en-US" dirty="0"/>
          </a:p>
        </p:txBody>
      </p:sp>
      <p:cxnSp>
        <p:nvCxnSpPr>
          <p:cNvPr id="35" name="Straight Arrow Connector 34"/>
          <p:cNvCxnSpPr/>
          <p:nvPr/>
        </p:nvCxnSpPr>
        <p:spPr>
          <a:xfrm>
            <a:off x="1940215" y="3233519"/>
            <a:ext cx="529150" cy="0"/>
          </a:xfrm>
          <a:prstGeom prst="straightConnector1">
            <a:avLst/>
          </a:prstGeom>
          <a:ln>
            <a:solidFill>
              <a:srgbClr val="00A1DE"/>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1377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06994" y="2563318"/>
            <a:ext cx="3459825" cy="1443483"/>
          </a:xfrm>
        </p:spPr>
        <p:txBody>
          <a:bodyPr>
            <a:normAutofit fontScale="90000"/>
          </a:bodyPr>
          <a:lstStyle/>
          <a:p>
            <a:pPr algn="l"/>
            <a:r>
              <a:rPr lang="en-US" sz="5600" dirty="0" smtClean="0">
                <a:solidFill>
                  <a:schemeClr val="bg1"/>
                </a:solidFill>
              </a:rPr>
              <a:t>Thank you</a:t>
            </a:r>
            <a:r>
              <a:rPr lang="en-US" sz="4000" dirty="0" smtClean="0">
                <a:solidFill>
                  <a:schemeClr val="bg1"/>
                </a:solidFill>
              </a:rPr>
              <a:t/>
            </a:r>
            <a:br>
              <a:rPr lang="en-US" sz="4000" dirty="0" smtClean="0">
                <a:solidFill>
                  <a:schemeClr val="bg1"/>
                </a:solidFill>
              </a:rPr>
            </a:br>
            <a:r>
              <a:rPr lang="en-US" dirty="0" smtClean="0">
                <a:solidFill>
                  <a:schemeClr val="bg1"/>
                </a:solidFill>
              </a:rPr>
              <a:t> </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68F14C6B-39B7-0B43-AA22-366431F2D652}" type="slidenum">
              <a:rPr lang="en-US" smtClean="0"/>
              <a:t>11</a:t>
            </a:fld>
            <a:endParaRPr lang="en-US"/>
          </a:p>
        </p:txBody>
      </p:sp>
      <p:cxnSp>
        <p:nvCxnSpPr>
          <p:cNvPr id="6" name="Straight Connector 5"/>
          <p:cNvCxnSpPr/>
          <p:nvPr/>
        </p:nvCxnSpPr>
        <p:spPr>
          <a:xfrm>
            <a:off x="3031617" y="2141472"/>
            <a:ext cx="0" cy="186532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L-Shape 6"/>
          <p:cNvSpPr/>
          <p:nvPr/>
        </p:nvSpPr>
        <p:spPr>
          <a:xfrm rot="5400000">
            <a:off x="-155419" y="1233705"/>
            <a:ext cx="4220039" cy="2904787"/>
          </a:xfrm>
          <a:prstGeom prst="corner">
            <a:avLst>
              <a:gd name="adj1" fmla="val 12623"/>
              <a:gd name="adj2" fmla="val 11654"/>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Shape 17"/>
          <p:cNvSpPr/>
          <p:nvPr/>
        </p:nvSpPr>
        <p:spPr>
          <a:xfrm rot="16200000">
            <a:off x="5124387" y="2321037"/>
            <a:ext cx="4220039" cy="2904787"/>
          </a:xfrm>
          <a:prstGeom prst="corner">
            <a:avLst>
              <a:gd name="adj1" fmla="val 12623"/>
              <a:gd name="adj2" fmla="val 11654"/>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p:nvPr/>
        </p:nvPicPr>
        <p:blipFill rotWithShape="1">
          <a:blip r:embed="rId2">
            <a:extLst>
              <a:ext uri="{BEBA8EAE-BF5A-486C-A8C5-ECC9F3942E4B}">
                <a14:imgProps xmlns:a14="http://schemas.microsoft.com/office/drawing/2010/main">
                  <a14:imgLayer r:embed="rId3">
                    <a14:imgEffect>
                      <a14:backgroundRemoval t="1250" b="84211" l="11648" r="91903">
                        <a14:foregroundMark x1="34612" y1="78947" x2="34612" y2="78947"/>
                        <a14:foregroundMark x1="16714" y1="72961" x2="16714" y2="72961"/>
                        <a14:foregroundMark x1="25663" y1="76250" x2="25663" y2="76250"/>
                        <a14:foregroundMark x1="46307" y1="77303" x2="46307" y2="77303"/>
                        <a14:foregroundMark x1="46307" y1="77303" x2="46307" y2="77303"/>
                        <a14:foregroundMark x1="36979" y1="74079" x2="36979" y2="74079"/>
                        <a14:foregroundMark x1="36979" y1="74079" x2="36979" y2="74079"/>
                        <a14:foregroundMark x1="57244" y1="72961" x2="57244" y2="72961"/>
                        <a14:foregroundMark x1="57244" y1="72961" x2="57244" y2="72961"/>
                        <a14:foregroundMark x1="65814" y1="77829" x2="65814" y2="77829"/>
                        <a14:foregroundMark x1="65814" y1="77829" x2="65814" y2="77829"/>
                        <a14:foregroundMark x1="75142" y1="72961" x2="75142" y2="72961"/>
                        <a14:foregroundMark x1="75142" y1="72961" x2="75142" y2="72961"/>
                        <a14:foregroundMark x1="84517" y1="72434" x2="84517" y2="72434"/>
                        <a14:foregroundMark x1="84517" y1="72434" x2="84517" y2="72434"/>
                        <a14:backgroundMark x1="52178" y1="55132" x2="52178" y2="55132"/>
                        <a14:backgroundMark x1="40862" y1="52961" x2="40862" y2="52961"/>
                        <a14:backgroundMark x1="28409" y1="76250" x2="28409" y2="76250"/>
                        <a14:backgroundMark x1="28409" y1="76250" x2="28409" y2="76250"/>
                      </a14:backgroundRemoval>
                    </a14:imgEffect>
                  </a14:imgLayer>
                </a14:imgProps>
              </a:ext>
              <a:ext uri="{28A0092B-C50C-407E-A947-70E740481C1C}">
                <a14:useLocalDpi xmlns:a14="http://schemas.microsoft.com/office/drawing/2010/main" val="0"/>
              </a:ext>
            </a:extLst>
          </a:blip>
          <a:srcRect l="11241" t="14241" r="10040" b="15556"/>
          <a:stretch/>
        </p:blipFill>
        <p:spPr>
          <a:xfrm>
            <a:off x="1075043" y="2330823"/>
            <a:ext cx="1778721" cy="1481715"/>
          </a:xfrm>
          <a:prstGeom prst="rect">
            <a:avLst/>
          </a:prstGeom>
        </p:spPr>
      </p:pic>
    </p:spTree>
    <p:extLst>
      <p:ext uri="{BB962C8B-B14F-4D97-AF65-F5344CB8AC3E}">
        <p14:creationId xmlns:p14="http://schemas.microsoft.com/office/powerpoint/2010/main" val="2673003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Appendix A: Adding 56 New Stores</a:t>
            </a: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12</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457200" y="1438774"/>
            <a:ext cx="8229600" cy="4525963"/>
          </a:xfrm>
        </p:spPr>
        <p:txBody>
          <a:bodyPr/>
          <a:lstStyle/>
          <a:p>
            <a:endParaRPr lang="en-US" dirty="0" smtClean="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159551601"/>
              </p:ext>
            </p:extLst>
          </p:nvPr>
        </p:nvGraphicFramePr>
        <p:xfrm>
          <a:off x="616096" y="2274003"/>
          <a:ext cx="8229599" cy="1202971"/>
        </p:xfrm>
        <a:graphic>
          <a:graphicData uri="http://schemas.openxmlformats.org/drawingml/2006/table">
            <a:tbl>
              <a:tblPr/>
              <a:tblGrid>
                <a:gridCol w="798755"/>
                <a:gridCol w="1004495"/>
                <a:gridCol w="943984"/>
                <a:gridCol w="798755"/>
                <a:gridCol w="2480982"/>
                <a:gridCol w="2202628"/>
              </a:tblGrid>
              <a:tr h="171853">
                <a:tc>
                  <a:txBody>
                    <a:bodyPr/>
                    <a:lstStyle/>
                    <a:p>
                      <a:pPr algn="l" fontAlgn="b"/>
                      <a:r>
                        <a:rPr lang="en-US" sz="1000" b="1" i="0" u="none" strike="noStrike">
                          <a:solidFill>
                            <a:srgbClr val="FFFFFF"/>
                          </a:solidFill>
                          <a:effectLst/>
                          <a:latin typeface="Calibri"/>
                        </a:rPr>
                        <a:t>Region</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000" b="1" i="0" u="none" strike="noStrike">
                          <a:solidFill>
                            <a:srgbClr val="FFFFFF"/>
                          </a:solidFill>
                          <a:effectLst/>
                          <a:latin typeface="Calibri"/>
                        </a:rPr>
                        <a:t>Rev/store 2014</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000" b="1" i="0" u="none" strike="noStrike">
                          <a:solidFill>
                            <a:srgbClr val="FFFFFF"/>
                          </a:solidFill>
                          <a:effectLst/>
                          <a:latin typeface="Calibri"/>
                        </a:rPr>
                        <a:t>Rev/store 2009</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000" b="1" i="0" u="none" strike="noStrike">
                          <a:solidFill>
                            <a:srgbClr val="FFFFFF"/>
                          </a:solidFill>
                          <a:effectLst/>
                          <a:latin typeface="Calibri"/>
                        </a:rPr>
                        <a:t>Store Change</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000" b="1" i="0" u="none" strike="noStrike">
                          <a:solidFill>
                            <a:srgbClr val="FFFFFF"/>
                          </a:solidFill>
                          <a:effectLst/>
                          <a:latin typeface="Calibri"/>
                        </a:rPr>
                        <a:t>Marginal change for each change in  store</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000" b="1" i="0" u="none" strike="noStrike">
                          <a:solidFill>
                            <a:srgbClr val="FFFFFF"/>
                          </a:solidFill>
                          <a:effectLst/>
                          <a:latin typeface="Calibri"/>
                        </a:rPr>
                        <a:t>Amount of stores to add to get to $1M</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171853">
                <a:tc>
                  <a:txBody>
                    <a:bodyPr/>
                    <a:lstStyle/>
                    <a:p>
                      <a:pPr algn="l" fontAlgn="b"/>
                      <a:r>
                        <a:rPr lang="en-US" sz="1000" b="0" i="0" u="none" strike="noStrike">
                          <a:solidFill>
                            <a:srgbClr val="000000"/>
                          </a:solidFill>
                          <a:effectLst/>
                          <a:latin typeface="Calibri"/>
                        </a:rPr>
                        <a:t>North East</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0.97</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0.93</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000" b="0" i="0" u="none" strike="noStrike">
                          <a:solidFill>
                            <a:srgbClr val="000000"/>
                          </a:solidFill>
                          <a:effectLst/>
                          <a:latin typeface="Calibri"/>
                        </a:rPr>
                        <a:t>16</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0.002</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000" b="0" i="0" u="none" strike="noStrike">
                          <a:solidFill>
                            <a:srgbClr val="000000"/>
                          </a:solidFill>
                          <a:effectLst/>
                          <a:latin typeface="Calibri"/>
                        </a:rPr>
                        <a:t>16</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71853">
                <a:tc>
                  <a:txBody>
                    <a:bodyPr/>
                    <a:lstStyle/>
                    <a:p>
                      <a:pPr algn="l" fontAlgn="b"/>
                      <a:r>
                        <a:rPr lang="en-US" sz="1000" b="0" i="0" u="none" strike="noStrike">
                          <a:solidFill>
                            <a:srgbClr val="000000"/>
                          </a:solidFill>
                          <a:effectLst/>
                          <a:latin typeface="Calibri"/>
                        </a:rPr>
                        <a:t>Mid Atlantic </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hr-HR" sz="1000" b="0" i="0" u="none" strike="noStrike">
                          <a:solidFill>
                            <a:srgbClr val="000000"/>
                          </a:solidFill>
                          <a:effectLst/>
                          <a:latin typeface="Calibri"/>
                        </a:rPr>
                        <a:t>1.06</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Calibri"/>
                        </a:rPr>
                        <a:t>0.96</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Calibri"/>
                        </a:rPr>
                        <a:t>-12</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Calibri"/>
                        </a:rPr>
                        <a:t>0.008</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a:rPr>
                        <a:t>7</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71853">
                <a:tc>
                  <a:txBody>
                    <a:bodyPr/>
                    <a:lstStyle/>
                    <a:p>
                      <a:pPr algn="l" fontAlgn="b"/>
                      <a:r>
                        <a:rPr lang="en-US" sz="1000" b="0" i="0" u="none" strike="noStrike">
                          <a:solidFill>
                            <a:srgbClr val="000000"/>
                          </a:solidFill>
                          <a:effectLst/>
                          <a:latin typeface="Calibri"/>
                        </a:rPr>
                        <a:t>Southeast</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1.20</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1.10</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bg-BG" sz="1000" b="0" i="0" u="none" strike="noStrike">
                          <a:solidFill>
                            <a:srgbClr val="000000"/>
                          </a:solidFill>
                          <a:effectLst/>
                          <a:latin typeface="Calibri"/>
                        </a:rPr>
                        <a:t>-4</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0.026</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000" b="0" i="0" u="none" strike="noStrike">
                          <a:solidFill>
                            <a:srgbClr val="000000"/>
                          </a:solidFill>
                          <a:effectLst/>
                          <a:latin typeface="Calibri"/>
                        </a:rPr>
                        <a:t>8</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71853">
                <a:tc>
                  <a:txBody>
                    <a:bodyPr/>
                    <a:lstStyle/>
                    <a:p>
                      <a:pPr algn="l" fontAlgn="b"/>
                      <a:r>
                        <a:rPr lang="en-US" sz="1000" b="0" i="0" u="none" strike="noStrike">
                          <a:solidFill>
                            <a:srgbClr val="000000"/>
                          </a:solidFill>
                          <a:effectLst/>
                          <a:latin typeface="Calibri"/>
                        </a:rPr>
                        <a:t>Midwest</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Calibri"/>
                        </a:rPr>
                        <a:t>1.04</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Calibri"/>
                        </a:rPr>
                        <a:t>1.11</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Calibri"/>
                        </a:rPr>
                        <a:t>13</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is-IS" sz="1000" b="0" i="0" u="none" strike="noStrike">
                          <a:solidFill>
                            <a:srgbClr val="000000"/>
                          </a:solidFill>
                          <a:effectLst/>
                          <a:latin typeface="Calibri"/>
                        </a:rPr>
                        <a:t>-0.005</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8</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71853">
                <a:tc>
                  <a:txBody>
                    <a:bodyPr/>
                    <a:lstStyle/>
                    <a:p>
                      <a:pPr algn="l" fontAlgn="b"/>
                      <a:r>
                        <a:rPr lang="en-US" sz="1000" b="0" i="0" u="none" strike="noStrike">
                          <a:solidFill>
                            <a:srgbClr val="000000"/>
                          </a:solidFill>
                          <a:effectLst/>
                          <a:latin typeface="Calibri"/>
                        </a:rPr>
                        <a:t>Southwest</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1.35</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nb-NO" sz="1000" b="0" i="0" u="none" strike="noStrike">
                          <a:solidFill>
                            <a:srgbClr val="000000"/>
                          </a:solidFill>
                          <a:effectLst/>
                          <a:latin typeface="Calibri"/>
                        </a:rPr>
                        <a:t>1.54</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000" b="0" i="0" u="none" strike="noStrike">
                          <a:solidFill>
                            <a:srgbClr val="000000"/>
                          </a:solidFill>
                          <a:effectLst/>
                          <a:latin typeface="Calibri"/>
                        </a:rPr>
                        <a:t>8</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BR" sz="1000" b="0" i="0" u="none" strike="noStrike">
                          <a:solidFill>
                            <a:srgbClr val="000000"/>
                          </a:solidFill>
                          <a:effectLst/>
                          <a:latin typeface="Calibri"/>
                        </a:rPr>
                        <a:t>-0.023</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000" b="0" i="0" u="none" strike="noStrike">
                          <a:solidFill>
                            <a:srgbClr val="000000"/>
                          </a:solidFill>
                          <a:effectLst/>
                          <a:latin typeface="Calibri"/>
                        </a:rPr>
                        <a:t>15</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71853">
                <a:tc>
                  <a:txBody>
                    <a:bodyPr/>
                    <a:lstStyle/>
                    <a:p>
                      <a:pPr algn="l" fontAlgn="b"/>
                      <a:r>
                        <a:rPr lang="en-US" sz="1000" b="0" i="0" u="none" strike="noStrike" dirty="0">
                          <a:solidFill>
                            <a:srgbClr val="000000"/>
                          </a:solidFill>
                          <a:effectLst/>
                          <a:latin typeface="Calibri"/>
                        </a:rPr>
                        <a:t>West</a:t>
                      </a:r>
                    </a:p>
                  </a:txBody>
                  <a:tcPr marL="12102" marR="12102" marT="12102"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Calibri"/>
                        </a:rPr>
                        <a:t>0.97</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Calibri"/>
                        </a:rPr>
                        <a:t>0.92</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bg-BG" sz="1000" b="0" i="0" u="none" strike="noStrike">
                          <a:solidFill>
                            <a:srgbClr val="000000"/>
                          </a:solidFill>
                          <a:effectLst/>
                          <a:latin typeface="Calibri"/>
                        </a:rPr>
                        <a:t>-3</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nb-NO" sz="1000" b="0" i="0" u="none" strike="noStrike">
                          <a:solidFill>
                            <a:srgbClr val="000000"/>
                          </a:solidFill>
                          <a:effectLst/>
                          <a:latin typeface="Calibri"/>
                        </a:rPr>
                        <a:t>0.016</a:t>
                      </a:r>
                    </a:p>
                  </a:txBody>
                  <a:tcPr marL="12102" marR="12102" marT="12102"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is-IS" sz="1000" b="0" i="0" u="none" strike="noStrike" dirty="0">
                          <a:solidFill>
                            <a:srgbClr val="000000"/>
                          </a:solidFill>
                          <a:effectLst/>
                          <a:latin typeface="Calibri"/>
                        </a:rPr>
                        <a:t>2</a:t>
                      </a:r>
                    </a:p>
                  </a:txBody>
                  <a:tcPr marL="12102" marR="12102" marT="12102"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bl>
          </a:graphicData>
        </a:graphic>
      </p:graphicFrame>
      <p:sp>
        <p:nvSpPr>
          <p:cNvPr id="12" name="TextBox 11"/>
          <p:cNvSpPr txBox="1"/>
          <p:nvPr/>
        </p:nvSpPr>
        <p:spPr>
          <a:xfrm>
            <a:off x="964228" y="3750883"/>
            <a:ext cx="7588352" cy="923330"/>
          </a:xfrm>
          <a:prstGeom prst="rect">
            <a:avLst/>
          </a:prstGeom>
          <a:noFill/>
        </p:spPr>
        <p:txBody>
          <a:bodyPr wrap="square" rtlCol="0">
            <a:spAutoFit/>
          </a:bodyPr>
          <a:lstStyle/>
          <a:p>
            <a:r>
              <a:rPr lang="en-US" dirty="0"/>
              <a:t>56 new stores added, for a total of </a:t>
            </a:r>
            <a:r>
              <a:rPr lang="en-US" dirty="0" smtClean="0"/>
              <a:t>623 stores nationwide.  </a:t>
            </a:r>
            <a:r>
              <a:rPr lang="en-US" dirty="0"/>
              <a:t>As a result of our $1M Revenue target per store, total new revenue through opening new stores is </a:t>
            </a:r>
            <a:r>
              <a:rPr lang="en-US" dirty="0" smtClean="0"/>
              <a:t>$28M.</a:t>
            </a:r>
            <a:endParaRPr lang="en-US" dirty="0"/>
          </a:p>
        </p:txBody>
      </p:sp>
      <p:sp>
        <p:nvSpPr>
          <p:cNvPr id="15" name="TextBox 14"/>
          <p:cNvSpPr txBox="1"/>
          <p:nvPr/>
        </p:nvSpPr>
        <p:spPr>
          <a:xfrm>
            <a:off x="557301" y="1904671"/>
            <a:ext cx="5021042" cy="369332"/>
          </a:xfrm>
          <a:prstGeom prst="rect">
            <a:avLst/>
          </a:prstGeom>
          <a:noFill/>
        </p:spPr>
        <p:txBody>
          <a:bodyPr wrap="square" rtlCol="0">
            <a:spAutoFit/>
          </a:bodyPr>
          <a:lstStyle/>
          <a:p>
            <a:r>
              <a:rPr lang="en-US" b="1" dirty="0" smtClean="0"/>
              <a:t>Number of Stores that can be Added by Region</a:t>
            </a:r>
            <a:endParaRPr lang="en-US" b="1" dirty="0"/>
          </a:p>
        </p:txBody>
      </p:sp>
    </p:spTree>
    <p:extLst>
      <p:ext uri="{BB962C8B-B14F-4D97-AF65-F5344CB8AC3E}">
        <p14:creationId xmlns:p14="http://schemas.microsoft.com/office/powerpoint/2010/main" val="21326786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5" y="274638"/>
            <a:ext cx="8352917" cy="1143000"/>
          </a:xfrm>
        </p:spPr>
        <p:txBody>
          <a:bodyPr>
            <a:normAutofit/>
          </a:bodyPr>
          <a:lstStyle/>
          <a:p>
            <a:pPr algn="l"/>
            <a:r>
              <a:rPr lang="en-US" sz="3000" dirty="0" smtClean="0">
                <a:solidFill>
                  <a:srgbClr val="FFFFFF"/>
                </a:solidFill>
              </a:rPr>
              <a:t>Appendix B: Twenty20 2.0 (Customer Segmentation)</a:t>
            </a: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13</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4612421"/>
              </p:ext>
            </p:extLst>
          </p:nvPr>
        </p:nvGraphicFramePr>
        <p:xfrm>
          <a:off x="739413" y="1992420"/>
          <a:ext cx="8229600" cy="378662"/>
        </p:xfrm>
        <a:graphic>
          <a:graphicData uri="http://schemas.openxmlformats.org/drawingml/2006/table">
            <a:tbl>
              <a:tblPr/>
              <a:tblGrid>
                <a:gridCol w="1981667"/>
                <a:gridCol w="2309842"/>
                <a:gridCol w="1603005"/>
                <a:gridCol w="2335086"/>
              </a:tblGrid>
              <a:tr h="189331">
                <a:tc>
                  <a:txBody>
                    <a:bodyPr/>
                    <a:lstStyle/>
                    <a:p>
                      <a:pPr algn="ctr" fontAlgn="ctr"/>
                      <a:r>
                        <a:rPr lang="en-US" sz="900" b="1" i="0" u="none" strike="noStrike">
                          <a:solidFill>
                            <a:srgbClr val="FFFFFF"/>
                          </a:solidFill>
                          <a:effectLst/>
                          <a:latin typeface="Arial"/>
                        </a:rPr>
                        <a:t>Product</a:t>
                      </a:r>
                    </a:p>
                  </a:txBody>
                  <a:tcPr marL="12622" marR="12622" marT="12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n-US" sz="900" b="1" i="0" u="none" strike="noStrike">
                          <a:solidFill>
                            <a:srgbClr val="FFFFFF"/>
                          </a:solidFill>
                          <a:effectLst/>
                          <a:latin typeface="Arial"/>
                        </a:rPr>
                        <a:t>Revenue ($ in M/Year)</a:t>
                      </a:r>
                    </a:p>
                  </a:txBody>
                  <a:tcPr marL="12622" marR="12622" marT="12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ctr" fontAlgn="ctr"/>
                      <a:r>
                        <a:rPr lang="hr-HR" sz="900" b="1" i="0" u="none" strike="noStrike">
                          <a:solidFill>
                            <a:srgbClr val="FFFFFF"/>
                          </a:solidFill>
                          <a:effectLst/>
                          <a:latin typeface="Arial"/>
                        </a:rPr>
                        <a:t>&lt;18</a:t>
                      </a:r>
                    </a:p>
                  </a:txBody>
                  <a:tcPr marL="12622" marR="12622" marT="12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ctr" fontAlgn="ctr"/>
                      <a:r>
                        <a:rPr lang="fi-FI" sz="900" b="1" i="0" u="none" strike="noStrike">
                          <a:solidFill>
                            <a:srgbClr val="FFFFFF"/>
                          </a:solidFill>
                          <a:effectLst/>
                          <a:latin typeface="Arial"/>
                        </a:rPr>
                        <a:t>18-29</a:t>
                      </a:r>
                    </a:p>
                  </a:txBody>
                  <a:tcPr marL="12622" marR="12622" marT="1262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r>
              <a:tr h="189331">
                <a:tc>
                  <a:txBody>
                    <a:bodyPr/>
                    <a:lstStyle/>
                    <a:p>
                      <a:pPr algn="ctr" fontAlgn="ctr"/>
                      <a:r>
                        <a:rPr lang="en-US" sz="900" b="1" i="0" u="none" strike="noStrike">
                          <a:solidFill>
                            <a:srgbClr val="000000"/>
                          </a:solidFill>
                          <a:effectLst/>
                          <a:latin typeface="Arial"/>
                        </a:rPr>
                        <a:t>Total</a:t>
                      </a:r>
                    </a:p>
                  </a:txBody>
                  <a:tcPr marL="12622" marR="12622" marT="12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900" b="0" i="0" u="none" strike="noStrike">
                          <a:solidFill>
                            <a:srgbClr val="000000"/>
                          </a:solidFill>
                          <a:effectLst/>
                          <a:latin typeface="Arial"/>
                        </a:rPr>
                        <a:t>$595.00 </a:t>
                      </a:r>
                    </a:p>
                  </a:txBody>
                  <a:tcPr marL="12622" marR="12622" marT="12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it-IT" sz="900" b="0" i="0" u="none" strike="noStrike">
                          <a:solidFill>
                            <a:srgbClr val="000000"/>
                          </a:solidFill>
                          <a:effectLst/>
                          <a:latin typeface="Arial"/>
                        </a:rPr>
                        <a:t>15%</a:t>
                      </a:r>
                    </a:p>
                  </a:txBody>
                  <a:tcPr marL="12622" marR="12622" marT="12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pt-BR" sz="900" b="0" i="0" u="none" strike="noStrike" dirty="0">
                          <a:solidFill>
                            <a:srgbClr val="000000"/>
                          </a:solidFill>
                          <a:effectLst/>
                          <a:latin typeface="Arial"/>
                        </a:rPr>
                        <a:t>18%</a:t>
                      </a:r>
                    </a:p>
                  </a:txBody>
                  <a:tcPr marL="12622" marR="12622" marT="1262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83273177"/>
              </p:ext>
            </p:extLst>
          </p:nvPr>
        </p:nvGraphicFramePr>
        <p:xfrm>
          <a:off x="739413" y="2923060"/>
          <a:ext cx="8229600" cy="360408"/>
        </p:xfrm>
        <a:graphic>
          <a:graphicData uri="http://schemas.openxmlformats.org/drawingml/2006/table">
            <a:tbl>
              <a:tblPr/>
              <a:tblGrid>
                <a:gridCol w="2010284"/>
                <a:gridCol w="2299262"/>
                <a:gridCol w="1595663"/>
                <a:gridCol w="2324391"/>
              </a:tblGrid>
              <a:tr h="178413">
                <a:tc>
                  <a:txBody>
                    <a:bodyPr/>
                    <a:lstStyle/>
                    <a:p>
                      <a:pPr algn="l" fontAlgn="b"/>
                      <a:r>
                        <a:rPr lang="en-US" sz="1100" b="1" i="0" u="none" strike="noStrike">
                          <a:solidFill>
                            <a:srgbClr val="FFFFFF"/>
                          </a:solidFill>
                          <a:effectLst/>
                          <a:latin typeface="Calibri"/>
                        </a:rPr>
                        <a:t>Total customer base under 29</a:t>
                      </a:r>
                    </a:p>
                  </a:txBody>
                  <a:tcPr marL="12564" marR="12564" marT="12564"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a:rPr>
                        <a:t>Revenue added by new product </a:t>
                      </a:r>
                    </a:p>
                  </a:txBody>
                  <a:tcPr marL="12564" marR="12564" marT="12564"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a:rPr>
                        <a:t>Products Produced</a:t>
                      </a:r>
                    </a:p>
                  </a:txBody>
                  <a:tcPr marL="12564" marR="12564" marT="12564"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a:rPr>
                        <a:t>Total New Rev From New Offerings</a:t>
                      </a:r>
                    </a:p>
                  </a:txBody>
                  <a:tcPr marL="12564" marR="12564" marT="12564"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178413">
                <a:tc>
                  <a:txBody>
                    <a:bodyPr/>
                    <a:lstStyle/>
                    <a:p>
                      <a:pPr algn="ctr" fontAlgn="b"/>
                      <a:r>
                        <a:rPr lang="pt-BR" sz="1100" b="0" i="0" u="none" strike="noStrike" dirty="0">
                          <a:solidFill>
                            <a:srgbClr val="000000"/>
                          </a:solidFill>
                          <a:effectLst/>
                          <a:latin typeface="Calibri"/>
                        </a:rPr>
                        <a:t>33%</a:t>
                      </a:r>
                    </a:p>
                  </a:txBody>
                  <a:tcPr marL="12564" marR="12564" marT="12564"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100" b="0" i="0" u="none" strike="noStrike" dirty="0">
                          <a:solidFill>
                            <a:srgbClr val="000000"/>
                          </a:solidFill>
                          <a:effectLst/>
                          <a:latin typeface="Calibri"/>
                        </a:rPr>
                        <a:t> $39.27 </a:t>
                      </a:r>
                    </a:p>
                  </a:txBody>
                  <a:tcPr marL="12564" marR="12564" marT="12564"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is-IS" sz="1100" b="0" i="0" u="none" strike="noStrike" dirty="0">
                          <a:solidFill>
                            <a:srgbClr val="000000"/>
                          </a:solidFill>
                          <a:effectLst/>
                          <a:latin typeface="Calibri"/>
                        </a:rPr>
                        <a:t>2</a:t>
                      </a:r>
                    </a:p>
                  </a:txBody>
                  <a:tcPr marL="12564" marR="12564" marT="12564"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100" b="0" i="0" u="none" strike="noStrike" dirty="0">
                          <a:solidFill>
                            <a:srgbClr val="000000"/>
                          </a:solidFill>
                          <a:effectLst/>
                          <a:latin typeface="Calibri"/>
                        </a:rPr>
                        <a:t> $78.54 </a:t>
                      </a:r>
                    </a:p>
                  </a:txBody>
                  <a:tcPr marL="12564" marR="12564" marT="12564"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sp>
        <p:nvSpPr>
          <p:cNvPr id="16" name="TextBox 15"/>
          <p:cNvSpPr txBox="1"/>
          <p:nvPr/>
        </p:nvSpPr>
        <p:spPr>
          <a:xfrm>
            <a:off x="616096" y="1634397"/>
            <a:ext cx="4856418" cy="369332"/>
          </a:xfrm>
          <a:prstGeom prst="rect">
            <a:avLst/>
          </a:prstGeom>
          <a:noFill/>
        </p:spPr>
        <p:txBody>
          <a:bodyPr wrap="square" rtlCol="0">
            <a:spAutoFit/>
          </a:bodyPr>
          <a:lstStyle/>
          <a:p>
            <a:r>
              <a:rPr lang="en-US" b="1" dirty="0" smtClean="0"/>
              <a:t>Total Share of Younger Customer Base</a:t>
            </a:r>
            <a:endParaRPr lang="en-US" b="1" dirty="0"/>
          </a:p>
        </p:txBody>
      </p:sp>
      <p:sp>
        <p:nvSpPr>
          <p:cNvPr id="18" name="TextBox 17"/>
          <p:cNvSpPr txBox="1"/>
          <p:nvPr/>
        </p:nvSpPr>
        <p:spPr>
          <a:xfrm>
            <a:off x="616096" y="2553728"/>
            <a:ext cx="4856418" cy="369332"/>
          </a:xfrm>
          <a:prstGeom prst="rect">
            <a:avLst/>
          </a:prstGeom>
          <a:noFill/>
        </p:spPr>
        <p:txBody>
          <a:bodyPr wrap="square" rtlCol="0">
            <a:spAutoFit/>
          </a:bodyPr>
          <a:lstStyle/>
          <a:p>
            <a:r>
              <a:rPr lang="en-US" b="1" dirty="0" smtClean="0"/>
              <a:t>Added Revenue from Customer Segmentation</a:t>
            </a:r>
            <a:endParaRPr lang="en-US" b="1" dirty="0"/>
          </a:p>
        </p:txBody>
      </p:sp>
      <p:sp>
        <p:nvSpPr>
          <p:cNvPr id="22" name="TextBox 21"/>
          <p:cNvSpPr txBox="1"/>
          <p:nvPr/>
        </p:nvSpPr>
        <p:spPr>
          <a:xfrm>
            <a:off x="739413" y="3727366"/>
            <a:ext cx="8091507" cy="2031325"/>
          </a:xfrm>
          <a:prstGeom prst="rect">
            <a:avLst/>
          </a:prstGeom>
          <a:noFill/>
        </p:spPr>
        <p:txBody>
          <a:bodyPr wrap="square" rtlCol="0">
            <a:spAutoFit/>
          </a:bodyPr>
          <a:lstStyle/>
          <a:p>
            <a:r>
              <a:rPr lang="en-US" dirty="0"/>
              <a:t>Our 2.0 Line will be targeting the younger, under 29 demographic which comprises 33% of our customer base.  The average product based on our current offerings produces $119M per year.  Assuming that these new, specifically branded products are only being bought by the younger demographic, the average new product will generate $39.27M per year.  We </a:t>
            </a:r>
            <a:r>
              <a:rPr lang="en-US" dirty="0" smtClean="0"/>
              <a:t>recommend </a:t>
            </a:r>
            <a:r>
              <a:rPr lang="en-US" dirty="0"/>
              <a:t>releasing products </a:t>
            </a:r>
            <a:r>
              <a:rPr lang="en-US" dirty="0" smtClean="0"/>
              <a:t>semiannually</a:t>
            </a:r>
            <a:r>
              <a:rPr lang="en-US" dirty="0"/>
              <a:t>, leading to two new products being produced by 2021, leading to a total of $78.54M revenue growth.</a:t>
            </a:r>
          </a:p>
        </p:txBody>
      </p:sp>
    </p:spTree>
    <p:extLst>
      <p:ext uri="{BB962C8B-B14F-4D97-AF65-F5344CB8AC3E}">
        <p14:creationId xmlns:p14="http://schemas.microsoft.com/office/powerpoint/2010/main" val="21462806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Appendix C: Online Presence</a:t>
            </a: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14</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16" name="TextBox 15"/>
          <p:cNvSpPr txBox="1"/>
          <p:nvPr/>
        </p:nvSpPr>
        <p:spPr>
          <a:xfrm>
            <a:off x="522025" y="1819063"/>
            <a:ext cx="4856418" cy="369332"/>
          </a:xfrm>
          <a:prstGeom prst="rect">
            <a:avLst/>
          </a:prstGeom>
          <a:noFill/>
        </p:spPr>
        <p:txBody>
          <a:bodyPr wrap="square" rtlCol="0">
            <a:spAutoFit/>
          </a:bodyPr>
          <a:lstStyle/>
          <a:p>
            <a:r>
              <a:rPr lang="en-US" b="1" dirty="0" smtClean="0"/>
              <a:t>Revenue Boost from Increased Online Presence</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1009576105"/>
              </p:ext>
            </p:extLst>
          </p:nvPr>
        </p:nvGraphicFramePr>
        <p:xfrm>
          <a:off x="616096" y="2219878"/>
          <a:ext cx="8229599" cy="914160"/>
        </p:xfrm>
        <a:graphic>
          <a:graphicData uri="http://schemas.openxmlformats.org/drawingml/2006/table">
            <a:tbl>
              <a:tblPr/>
              <a:tblGrid>
                <a:gridCol w="1716735"/>
                <a:gridCol w="1963516"/>
                <a:gridCol w="2564373"/>
                <a:gridCol w="1984975"/>
              </a:tblGrid>
              <a:tr h="152360">
                <a:tc>
                  <a:txBody>
                    <a:bodyPr/>
                    <a:lstStyle/>
                    <a:p>
                      <a:pPr algn="l" fontAlgn="b"/>
                      <a:r>
                        <a:rPr lang="en-US" sz="900" b="1" i="0" u="none" strike="noStrike">
                          <a:solidFill>
                            <a:srgbClr val="FFFFFF"/>
                          </a:solidFill>
                          <a:effectLst/>
                          <a:latin typeface="Calibri"/>
                        </a:rPr>
                        <a:t>Eyeglass Segment</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900" b="1" i="0" u="none" strike="noStrike">
                          <a:solidFill>
                            <a:srgbClr val="FFFFFF"/>
                          </a:solidFill>
                          <a:effectLst/>
                          <a:latin typeface="Calibri"/>
                        </a:rPr>
                        <a:t>Eyeglass Size</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900" b="1" i="0" u="none" strike="noStrike">
                          <a:solidFill>
                            <a:srgbClr val="FFFFFF"/>
                          </a:solidFill>
                          <a:effectLst/>
                          <a:latin typeface="Calibri"/>
                        </a:rPr>
                        <a:t>Sunglass Segment</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900" b="1" i="0" u="none" strike="noStrike">
                          <a:solidFill>
                            <a:srgbClr val="FFFFFF"/>
                          </a:solidFill>
                          <a:effectLst/>
                          <a:latin typeface="Calibri"/>
                        </a:rPr>
                        <a:t>Sunglass Size</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r>
              <a:tr h="152360">
                <a:tc>
                  <a:txBody>
                    <a:bodyPr/>
                    <a:lstStyle/>
                    <a:p>
                      <a:pPr algn="l" fontAlgn="b"/>
                      <a:r>
                        <a:rPr lang="en-US" sz="900" b="0" i="0" u="none" strike="noStrike">
                          <a:solidFill>
                            <a:srgbClr val="000000"/>
                          </a:solidFill>
                          <a:effectLst/>
                          <a:latin typeface="Calibri"/>
                        </a:rPr>
                        <a:t>Total Eyeglass Market</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a:rPr>
                        <a:t> $8,687.00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900" b="0" i="0" u="none" strike="noStrike">
                          <a:solidFill>
                            <a:srgbClr val="000000"/>
                          </a:solidFill>
                          <a:effectLst/>
                          <a:latin typeface="Calibri"/>
                        </a:rPr>
                        <a:t>Total Sunglass Market</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a:rPr>
                        <a:t> $3,490.00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52360">
                <a:tc>
                  <a:txBody>
                    <a:bodyPr/>
                    <a:lstStyle/>
                    <a:p>
                      <a:pPr algn="l" fontAlgn="b"/>
                      <a:r>
                        <a:rPr lang="en-US" sz="900" b="0" i="0" u="none" strike="noStrike">
                          <a:solidFill>
                            <a:srgbClr val="000000"/>
                          </a:solidFill>
                          <a:effectLst/>
                          <a:latin typeface="Calibri"/>
                        </a:rPr>
                        <a:t>Percentage Sold Online</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900" b="0" i="0" u="none" strike="noStrike">
                          <a:solidFill>
                            <a:srgbClr val="000000"/>
                          </a:solidFill>
                          <a:effectLst/>
                          <a:latin typeface="Calibri"/>
                        </a:rPr>
                        <a:t>2.9%</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Percentage Sold Online</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hr-HR" sz="900" b="0" i="0" u="none" strike="noStrike">
                          <a:solidFill>
                            <a:srgbClr val="000000"/>
                          </a:solidFill>
                          <a:effectLst/>
                          <a:latin typeface="Calibri"/>
                        </a:rPr>
                        <a:t>4.9%</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2360">
                <a:tc>
                  <a:txBody>
                    <a:bodyPr/>
                    <a:lstStyle/>
                    <a:p>
                      <a:pPr algn="l" fontAlgn="b"/>
                      <a:r>
                        <a:rPr lang="en-US" sz="900" b="0" i="0" u="none" strike="noStrike">
                          <a:solidFill>
                            <a:srgbClr val="000000"/>
                          </a:solidFill>
                          <a:effectLst/>
                          <a:latin typeface="Calibri"/>
                        </a:rPr>
                        <a:t>Total Online Eyeglass MKT</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a:rPr>
                        <a:t> $251.92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900" b="0" i="0" u="none" strike="noStrike">
                          <a:solidFill>
                            <a:srgbClr val="000000"/>
                          </a:solidFill>
                          <a:effectLst/>
                          <a:latin typeface="Calibri"/>
                        </a:rPr>
                        <a:t>Total Online Sunglass Mkt</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900" b="0" i="0" u="none" strike="noStrike">
                          <a:solidFill>
                            <a:srgbClr val="000000"/>
                          </a:solidFill>
                          <a:effectLst/>
                          <a:latin typeface="Calibri"/>
                        </a:rPr>
                        <a:t> $171.01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52360">
                <a:tc>
                  <a:txBody>
                    <a:bodyPr/>
                    <a:lstStyle/>
                    <a:p>
                      <a:pPr algn="l" fontAlgn="b"/>
                      <a:r>
                        <a:rPr lang="en-US" sz="900" b="0" i="0" u="none" strike="noStrike">
                          <a:solidFill>
                            <a:srgbClr val="000000"/>
                          </a:solidFill>
                          <a:effectLst/>
                          <a:latin typeface="Calibri"/>
                        </a:rPr>
                        <a:t>Our Mkt Share with 5%</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 $12.60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Our Mkt Share with 5%</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 $8.55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2360">
                <a:tc>
                  <a:txBody>
                    <a:bodyPr/>
                    <a:lstStyle/>
                    <a:p>
                      <a:pPr algn="l" fontAlgn="b"/>
                      <a:r>
                        <a:rPr lang="sk-SK" sz="900" b="0" i="0" u="none" strike="noStrike">
                          <a:solidFill>
                            <a:srgbClr val="000000"/>
                          </a:solidFill>
                          <a:effectLst/>
                          <a:latin typeface="Calibri"/>
                        </a:rPr>
                        <a:t>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sk-SK" sz="900" b="0" i="0" u="none" strike="noStrike">
                          <a:solidFill>
                            <a:srgbClr val="000000"/>
                          </a:solidFill>
                          <a:effectLst/>
                          <a:latin typeface="Calibri"/>
                        </a:rPr>
                        <a:t>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900" b="1" i="0" u="none" strike="noStrike">
                          <a:solidFill>
                            <a:srgbClr val="000000"/>
                          </a:solidFill>
                          <a:effectLst/>
                          <a:latin typeface="Calibri"/>
                        </a:rPr>
                        <a:t>Total Revenue Generation through Online Presence</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900" b="1" i="0" u="none" strike="noStrike" dirty="0">
                          <a:solidFill>
                            <a:srgbClr val="000000"/>
                          </a:solidFill>
                          <a:effectLst/>
                          <a:latin typeface="Calibri"/>
                        </a:rPr>
                        <a:t> $21.15 </a:t>
                      </a:r>
                    </a:p>
                  </a:txBody>
                  <a:tcPr marL="10730" marR="10730" marT="10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bl>
          </a:graphicData>
        </a:graphic>
      </p:graphicFrame>
      <p:sp>
        <p:nvSpPr>
          <p:cNvPr id="11" name="TextBox 10"/>
          <p:cNvSpPr txBox="1"/>
          <p:nvPr/>
        </p:nvSpPr>
        <p:spPr>
          <a:xfrm>
            <a:off x="904039" y="3433409"/>
            <a:ext cx="7740360" cy="1754327"/>
          </a:xfrm>
          <a:prstGeom prst="rect">
            <a:avLst/>
          </a:prstGeom>
          <a:noFill/>
        </p:spPr>
        <p:txBody>
          <a:bodyPr wrap="square" rtlCol="0">
            <a:spAutoFit/>
          </a:bodyPr>
          <a:lstStyle/>
          <a:p>
            <a:r>
              <a:rPr lang="en-US" dirty="0" smtClean="0"/>
              <a:t>We </a:t>
            </a:r>
            <a:r>
              <a:rPr lang="en-US" dirty="0"/>
              <a:t>believe that by achieving 5% market penetration into the online markets of these sectors, Twenty20 can generate $21.15M in additional revenue.  </a:t>
            </a:r>
            <a:endParaRPr lang="en-US" dirty="0" smtClean="0"/>
          </a:p>
          <a:p>
            <a:endParaRPr lang="en-US" dirty="0"/>
          </a:p>
          <a:p>
            <a:r>
              <a:rPr lang="en-US" dirty="0"/>
              <a:t>Total Eyeglass and Sunglass online markets were found through estimates </a:t>
            </a:r>
            <a:r>
              <a:rPr lang="en-US" dirty="0" smtClean="0"/>
              <a:t>from: http</a:t>
            </a:r>
            <a:r>
              <a:rPr lang="en-US" dirty="0"/>
              <a:t>://</a:t>
            </a:r>
            <a:r>
              <a:rPr lang="en-US" dirty="0" err="1"/>
              <a:t>www.statista.com</a:t>
            </a:r>
            <a:r>
              <a:rPr lang="en-US" dirty="0"/>
              <a:t>/topics/1470/eyewear-in-the-us/</a:t>
            </a:r>
          </a:p>
          <a:p>
            <a:endParaRPr lang="en-US" dirty="0"/>
          </a:p>
        </p:txBody>
      </p:sp>
    </p:spTree>
    <p:extLst>
      <p:ext uri="{BB962C8B-B14F-4D97-AF65-F5344CB8AC3E}">
        <p14:creationId xmlns:p14="http://schemas.microsoft.com/office/powerpoint/2010/main" val="25024585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Our Understanding of Your </a:t>
            </a:r>
            <a:r>
              <a:rPr lang="en-US" sz="3000" dirty="0">
                <a:solidFill>
                  <a:srgbClr val="FFFFFF"/>
                </a:solidFill>
              </a:rPr>
              <a:t>N</a:t>
            </a:r>
            <a:r>
              <a:rPr lang="en-US" sz="3000" dirty="0" smtClean="0">
                <a:solidFill>
                  <a:srgbClr val="FFFFFF"/>
                </a:solidFill>
              </a:rPr>
              <a:t>eeds</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2</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7" name="Rounded Rectangle 6"/>
          <p:cNvSpPr/>
          <p:nvPr/>
        </p:nvSpPr>
        <p:spPr>
          <a:xfrm>
            <a:off x="940711" y="1794574"/>
            <a:ext cx="3527664" cy="4049277"/>
          </a:xfrm>
          <a:prstGeom prst="roundRect">
            <a:avLst/>
          </a:prstGeom>
          <a:ln>
            <a:solidFill>
              <a:srgbClr val="00A1DE"/>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b="1" dirty="0" smtClean="0"/>
          </a:p>
          <a:p>
            <a:endParaRPr lang="en-US" b="1" dirty="0" smtClean="0"/>
          </a:p>
          <a:p>
            <a:r>
              <a:rPr lang="en-US" b="1" dirty="0" smtClean="0"/>
              <a:t>Current Situation:</a:t>
            </a:r>
          </a:p>
          <a:p>
            <a:pPr marL="285750" indent="-285750">
              <a:buFont typeface="Arial"/>
              <a:buChar char="•"/>
            </a:pPr>
            <a:r>
              <a:rPr lang="en-US" dirty="0" smtClean="0"/>
              <a:t>Current </a:t>
            </a:r>
            <a:r>
              <a:rPr lang="en-US" dirty="0"/>
              <a:t>market share: 6.5%</a:t>
            </a:r>
          </a:p>
          <a:p>
            <a:pPr marL="285750" indent="-285750">
              <a:buFont typeface="Arial"/>
              <a:buChar char="•"/>
            </a:pPr>
            <a:r>
              <a:rPr lang="en-US" dirty="0"/>
              <a:t>Last model of eyeglasses produced: </a:t>
            </a:r>
            <a:r>
              <a:rPr lang="en-US" dirty="0" smtClean="0"/>
              <a:t>2009</a:t>
            </a:r>
          </a:p>
          <a:p>
            <a:pPr marL="285750" indent="-285750">
              <a:buFont typeface="Arial"/>
              <a:buChar char="•"/>
            </a:pPr>
            <a:r>
              <a:rPr lang="en-US" dirty="0" smtClean="0"/>
              <a:t>In </a:t>
            </a:r>
            <a:r>
              <a:rPr lang="en-US" dirty="0"/>
              <a:t>need of a new POS </a:t>
            </a:r>
            <a:r>
              <a:rPr lang="en-US" dirty="0" smtClean="0"/>
              <a:t>system</a:t>
            </a:r>
          </a:p>
          <a:p>
            <a:pPr marL="285750" indent="-285750">
              <a:buFont typeface="Arial"/>
              <a:buChar char="•"/>
            </a:pPr>
            <a:r>
              <a:rPr lang="en-US" dirty="0" smtClean="0"/>
              <a:t>Change </a:t>
            </a:r>
            <a:r>
              <a:rPr lang="en-US" dirty="0"/>
              <a:t>averse work </a:t>
            </a:r>
            <a:r>
              <a:rPr lang="en-US" dirty="0" smtClean="0"/>
              <a:t>force</a:t>
            </a:r>
          </a:p>
          <a:p>
            <a:pPr marL="285750" indent="-285750">
              <a:buFont typeface="Arial"/>
              <a:buChar char="•"/>
            </a:pPr>
            <a:r>
              <a:rPr lang="en-US" dirty="0" smtClean="0"/>
              <a:t>Greater </a:t>
            </a:r>
            <a:r>
              <a:rPr lang="en-US" dirty="0"/>
              <a:t>need for increased </a:t>
            </a:r>
            <a:r>
              <a:rPr lang="en-US" dirty="0" smtClean="0"/>
              <a:t>innovation</a:t>
            </a:r>
          </a:p>
          <a:p>
            <a:endParaRPr lang="en-US" dirty="0"/>
          </a:p>
          <a:p>
            <a:endParaRPr lang="en-US" dirty="0" smtClean="0"/>
          </a:p>
          <a:p>
            <a:endParaRPr lang="en-US" dirty="0"/>
          </a:p>
          <a:p>
            <a:endParaRPr lang="en-US" dirty="0" smtClean="0"/>
          </a:p>
          <a:p>
            <a:endParaRPr lang="en-US" dirty="0"/>
          </a:p>
        </p:txBody>
      </p:sp>
      <p:sp>
        <p:nvSpPr>
          <p:cNvPr id="15" name="Rounded Rectangle 14"/>
          <p:cNvSpPr/>
          <p:nvPr/>
        </p:nvSpPr>
        <p:spPr>
          <a:xfrm>
            <a:off x="5053306" y="1794574"/>
            <a:ext cx="3527664" cy="4049277"/>
          </a:xfrm>
          <a:prstGeom prst="roundRect">
            <a:avLst/>
          </a:prstGeom>
          <a:ln>
            <a:solidFill>
              <a:srgbClr val="81BC00"/>
            </a:solidFill>
          </a:ln>
        </p:spPr>
        <p:style>
          <a:lnRef idx="2">
            <a:schemeClr val="accent3"/>
          </a:lnRef>
          <a:fillRef idx="1">
            <a:schemeClr val="lt1"/>
          </a:fillRef>
          <a:effectRef idx="0">
            <a:schemeClr val="accent3"/>
          </a:effectRef>
          <a:fontRef idx="minor">
            <a:schemeClr val="dk1"/>
          </a:fontRef>
        </p:style>
        <p:txBody>
          <a:bodyPr rtlCol="0" anchor="ctr"/>
          <a:lstStyle/>
          <a:p>
            <a:r>
              <a:rPr lang="en-US" b="1" dirty="0" smtClean="0"/>
              <a:t>Goals:</a:t>
            </a:r>
          </a:p>
          <a:p>
            <a:pPr marL="342900" indent="-342900">
              <a:buAutoNum type="arabicPeriod"/>
            </a:pPr>
            <a:r>
              <a:rPr lang="en-US" dirty="0" smtClean="0"/>
              <a:t>Become </a:t>
            </a:r>
            <a:r>
              <a:rPr lang="en-US" dirty="0"/>
              <a:t>an industry </a:t>
            </a:r>
            <a:r>
              <a:rPr lang="en-US" dirty="0" smtClean="0"/>
              <a:t>leader</a:t>
            </a:r>
          </a:p>
          <a:p>
            <a:pPr marL="342900" indent="-342900">
              <a:buAutoNum type="arabicPeriod"/>
            </a:pPr>
            <a:r>
              <a:rPr lang="en-US" dirty="0" smtClean="0"/>
              <a:t>Increase </a:t>
            </a:r>
            <a:r>
              <a:rPr lang="en-US" dirty="0"/>
              <a:t>revenue by 20% in 5 </a:t>
            </a:r>
            <a:r>
              <a:rPr lang="en-US" dirty="0" smtClean="0"/>
              <a:t>years</a:t>
            </a:r>
          </a:p>
          <a:p>
            <a:pPr lvl="1"/>
            <a:endParaRPr lang="en-US" dirty="0"/>
          </a:p>
          <a:p>
            <a:r>
              <a:rPr lang="en-US" b="1" dirty="0" smtClean="0"/>
              <a:t>Our Approach:</a:t>
            </a:r>
          </a:p>
          <a:p>
            <a:pPr marL="342900" indent="-342900">
              <a:buAutoNum type="arabicPeriod"/>
            </a:pPr>
            <a:r>
              <a:rPr lang="en-US" dirty="0" smtClean="0"/>
              <a:t>Organizational Restructuring </a:t>
            </a:r>
          </a:p>
          <a:p>
            <a:pPr marL="342900" indent="-342900">
              <a:buAutoNum type="arabicPeriod"/>
            </a:pPr>
            <a:r>
              <a:rPr lang="en-US" dirty="0" smtClean="0"/>
              <a:t>Introducing a Cultural Shift </a:t>
            </a:r>
          </a:p>
          <a:p>
            <a:pPr marL="342900" indent="-342900">
              <a:buAutoNum type="arabicPeriod" startAt="3"/>
            </a:pPr>
            <a:r>
              <a:rPr lang="en-US" dirty="0" smtClean="0"/>
              <a:t>Technology Integration</a:t>
            </a:r>
          </a:p>
          <a:p>
            <a:pPr marL="342900" indent="-342900">
              <a:buAutoNum type="arabicPeriod" startAt="3"/>
            </a:pPr>
            <a:r>
              <a:rPr lang="en-US" dirty="0" smtClean="0"/>
              <a:t>A path to meet revenue targets</a:t>
            </a:r>
            <a:endParaRPr lang="en-US" dirty="0"/>
          </a:p>
        </p:txBody>
      </p:sp>
    </p:spTree>
    <p:extLst>
      <p:ext uri="{BB962C8B-B14F-4D97-AF65-F5344CB8AC3E}">
        <p14:creationId xmlns:p14="http://schemas.microsoft.com/office/powerpoint/2010/main" val="1414152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Customer Segmentation Can Maximize </a:t>
            </a:r>
            <a:r>
              <a:rPr lang="en-US" sz="3000" dirty="0">
                <a:solidFill>
                  <a:srgbClr val="FFFFFF"/>
                </a:solidFill>
              </a:rPr>
              <a:t>R</a:t>
            </a:r>
            <a:r>
              <a:rPr lang="en-US" sz="3000" dirty="0" smtClean="0">
                <a:solidFill>
                  <a:srgbClr val="FFFFFF"/>
                </a:solidFill>
              </a:rPr>
              <a:t>evenue </a:t>
            </a:r>
            <a:r>
              <a:rPr lang="en-US" sz="3000" dirty="0">
                <a:solidFill>
                  <a:srgbClr val="FFFFFF"/>
                </a:solidFill>
              </a:rPr>
              <a:t>S</a:t>
            </a:r>
            <a:r>
              <a:rPr lang="en-US" sz="3000" dirty="0" smtClean="0">
                <a:solidFill>
                  <a:srgbClr val="FFFFFF"/>
                </a:solidFill>
              </a:rPr>
              <a:t>treams From </a:t>
            </a:r>
            <a:r>
              <a:rPr lang="en-US" sz="3000" dirty="0">
                <a:solidFill>
                  <a:srgbClr val="FFFFFF"/>
                </a:solidFill>
              </a:rPr>
              <a:t>A</a:t>
            </a:r>
            <a:r>
              <a:rPr lang="en-US" sz="3000" dirty="0" smtClean="0">
                <a:solidFill>
                  <a:srgbClr val="FFFFFF"/>
                </a:solidFill>
              </a:rPr>
              <a:t>ll Demographics  </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3</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15" name="Rounded Rectangle 14"/>
          <p:cNvSpPr/>
          <p:nvPr/>
        </p:nvSpPr>
        <p:spPr>
          <a:xfrm>
            <a:off x="5236768" y="2696882"/>
            <a:ext cx="2954845" cy="1912470"/>
          </a:xfrm>
          <a:prstGeom prst="roundRect">
            <a:avLst/>
          </a:prstGeom>
          <a:solidFill>
            <a:srgbClr val="FFFFFF"/>
          </a:solidFill>
          <a:ln>
            <a:solidFill>
              <a:srgbClr val="0027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2776"/>
                </a:solidFill>
              </a:rPr>
              <a:t>2.0</a:t>
            </a:r>
          </a:p>
          <a:p>
            <a:pPr algn="ctr"/>
            <a:r>
              <a:rPr lang="en-US" dirty="0" smtClean="0">
                <a:solidFill>
                  <a:srgbClr val="002776"/>
                </a:solidFill>
              </a:rPr>
              <a:t>Millennial and Generation Y</a:t>
            </a:r>
            <a:endParaRPr lang="en-US" dirty="0">
              <a:solidFill>
                <a:srgbClr val="002776"/>
              </a:solidFill>
            </a:endParaRPr>
          </a:p>
        </p:txBody>
      </p:sp>
      <p:sp>
        <p:nvSpPr>
          <p:cNvPr id="17" name="Rounded Rectangle 16"/>
          <p:cNvSpPr/>
          <p:nvPr/>
        </p:nvSpPr>
        <p:spPr>
          <a:xfrm>
            <a:off x="1267530" y="2696882"/>
            <a:ext cx="2994213" cy="1897529"/>
          </a:xfrm>
          <a:prstGeom prst="roundRect">
            <a:avLst/>
          </a:prstGeom>
          <a:solidFill>
            <a:srgbClr val="FFFFFF"/>
          </a:solidFill>
          <a:ln>
            <a:solidFill>
              <a:srgbClr val="81B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81BC00"/>
                </a:solidFill>
              </a:rPr>
              <a:t>Classics</a:t>
            </a:r>
          </a:p>
          <a:p>
            <a:pPr algn="ctr"/>
            <a:r>
              <a:rPr lang="en-US" dirty="0" smtClean="0">
                <a:solidFill>
                  <a:srgbClr val="81BC00"/>
                </a:solidFill>
              </a:rPr>
              <a:t>Elderly Population</a:t>
            </a:r>
            <a:endParaRPr lang="en-US" dirty="0">
              <a:solidFill>
                <a:srgbClr val="81BC00"/>
              </a:solidFill>
            </a:endParaRPr>
          </a:p>
        </p:txBody>
      </p:sp>
      <p:sp>
        <p:nvSpPr>
          <p:cNvPr id="19" name="Block Arc 18"/>
          <p:cNvSpPr/>
          <p:nvPr/>
        </p:nvSpPr>
        <p:spPr>
          <a:xfrm>
            <a:off x="4261743" y="3257176"/>
            <a:ext cx="975025" cy="164353"/>
          </a:xfrm>
          <a:prstGeom prst="blockArc">
            <a:avLst/>
          </a:prstGeom>
          <a:solidFill>
            <a:srgbClr val="00A1DE"/>
          </a:solidFill>
          <a:ln>
            <a:solidFill>
              <a:srgbClr val="00A1D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6" name="Straight Connector 25"/>
          <p:cNvCxnSpPr/>
          <p:nvPr/>
        </p:nvCxnSpPr>
        <p:spPr>
          <a:xfrm flipV="1">
            <a:off x="8191613" y="2390588"/>
            <a:ext cx="773093" cy="1045882"/>
          </a:xfrm>
          <a:prstGeom prst="line">
            <a:avLst/>
          </a:prstGeom>
          <a:ln>
            <a:solidFill>
              <a:srgbClr val="00A1DE"/>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493059" y="2375647"/>
            <a:ext cx="774471" cy="1113119"/>
          </a:xfrm>
          <a:prstGeom prst="line">
            <a:avLst/>
          </a:prstGeom>
          <a:ln>
            <a:solidFill>
              <a:srgbClr val="00A1D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5305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318728" cy="1143000"/>
          </a:xfrm>
        </p:spPr>
        <p:txBody>
          <a:bodyPr>
            <a:normAutofit/>
          </a:bodyPr>
          <a:lstStyle/>
          <a:p>
            <a:pPr algn="l"/>
            <a:r>
              <a:rPr lang="en-US" sz="2800" dirty="0" smtClean="0">
                <a:solidFill>
                  <a:srgbClr val="FFFFFF"/>
                </a:solidFill>
              </a:rPr>
              <a:t>Driving Customer Segmentation Through Organizational Structure</a:t>
            </a:r>
            <a:endParaRPr lang="en-US" sz="28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4</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graphicFrame>
        <p:nvGraphicFramePr>
          <p:cNvPr id="11" name="Diagram 10"/>
          <p:cNvGraphicFramePr/>
          <p:nvPr>
            <p:extLst>
              <p:ext uri="{D42A27DB-BD31-4B8C-83A1-F6EECF244321}">
                <p14:modId xmlns:p14="http://schemas.microsoft.com/office/powerpoint/2010/main" val="66185936"/>
              </p:ext>
            </p:extLst>
          </p:nvPr>
        </p:nvGraphicFramePr>
        <p:xfrm>
          <a:off x="386317" y="1417638"/>
          <a:ext cx="8346814" cy="493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9" name="Straight Connector 18"/>
          <p:cNvCxnSpPr/>
          <p:nvPr/>
        </p:nvCxnSpPr>
        <p:spPr>
          <a:xfrm>
            <a:off x="4309217" y="4608023"/>
            <a:ext cx="0" cy="1861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309217" y="5459856"/>
            <a:ext cx="0" cy="11434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510899" y="4608023"/>
            <a:ext cx="706448" cy="2229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2217347" y="4608023"/>
            <a:ext cx="706446" cy="2229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6007743" y="3799509"/>
            <a:ext cx="706448" cy="2229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6714191" y="3799509"/>
            <a:ext cx="706446" cy="22294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6371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318728" cy="1143000"/>
          </a:xfrm>
        </p:spPr>
        <p:txBody>
          <a:bodyPr>
            <a:normAutofit/>
          </a:bodyPr>
          <a:lstStyle/>
          <a:p>
            <a:pPr algn="l"/>
            <a:r>
              <a:rPr lang="en-US" sz="2500" dirty="0" smtClean="0">
                <a:solidFill>
                  <a:srgbClr val="FFFFFF"/>
                </a:solidFill>
              </a:rPr>
              <a:t>Attraction and Retention of Talent Enabled Through A Culture of Innovation</a:t>
            </a:r>
            <a:endParaRPr lang="en-US" sz="25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5</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7" name="Rounded Rectangle 6"/>
          <p:cNvSpPr/>
          <p:nvPr/>
        </p:nvSpPr>
        <p:spPr>
          <a:xfrm>
            <a:off x="1164129" y="1623716"/>
            <a:ext cx="3163139" cy="44317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7" name="Rounded Rectangle 16"/>
          <p:cNvSpPr/>
          <p:nvPr/>
        </p:nvSpPr>
        <p:spPr>
          <a:xfrm>
            <a:off x="5132621" y="1623716"/>
            <a:ext cx="3163139" cy="443178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p:cNvSpPr txBox="1"/>
          <p:nvPr/>
        </p:nvSpPr>
        <p:spPr>
          <a:xfrm>
            <a:off x="1446342" y="1963628"/>
            <a:ext cx="2681025" cy="2585323"/>
          </a:xfrm>
          <a:prstGeom prst="rect">
            <a:avLst/>
          </a:prstGeom>
          <a:noFill/>
        </p:spPr>
        <p:txBody>
          <a:bodyPr wrap="square" rtlCol="0">
            <a:spAutoFit/>
          </a:bodyPr>
          <a:lstStyle/>
          <a:p>
            <a:r>
              <a:rPr lang="en-US" b="1" dirty="0" smtClean="0"/>
              <a:t>Attracting New Talent</a:t>
            </a:r>
          </a:p>
          <a:p>
            <a:pPr marL="342900" indent="-342900">
              <a:buAutoNum type="arabicPeriod"/>
            </a:pPr>
            <a:r>
              <a:rPr lang="en-US" dirty="0" smtClean="0"/>
              <a:t>Establish Campus Presence</a:t>
            </a:r>
          </a:p>
          <a:p>
            <a:pPr marL="800100" lvl="1" indent="-342900">
              <a:buFont typeface="+mj-lt"/>
              <a:buAutoNum type="alphaLcPeriod"/>
            </a:pPr>
            <a:r>
              <a:rPr lang="en-US" dirty="0"/>
              <a:t>Internship </a:t>
            </a:r>
            <a:r>
              <a:rPr lang="en-US" dirty="0" smtClean="0"/>
              <a:t>Program</a:t>
            </a:r>
          </a:p>
          <a:p>
            <a:pPr marL="342900" indent="-342900">
              <a:buAutoNum type="arabicPeriod"/>
            </a:pPr>
            <a:r>
              <a:rPr lang="en-US" dirty="0" smtClean="0"/>
              <a:t>Design Competition</a:t>
            </a:r>
          </a:p>
          <a:p>
            <a:pPr marL="342900" indent="-342900">
              <a:buAutoNum type="arabicPeriod"/>
            </a:pPr>
            <a:r>
              <a:rPr lang="en-US" dirty="0" smtClean="0"/>
              <a:t>Opportunity for guidance from CEO</a:t>
            </a:r>
          </a:p>
          <a:p>
            <a:endParaRPr lang="en-US" dirty="0" smtClean="0"/>
          </a:p>
        </p:txBody>
      </p:sp>
      <p:sp>
        <p:nvSpPr>
          <p:cNvPr id="18" name="TextBox 17"/>
          <p:cNvSpPr txBox="1"/>
          <p:nvPr/>
        </p:nvSpPr>
        <p:spPr>
          <a:xfrm>
            <a:off x="5373678" y="1963628"/>
            <a:ext cx="2681025" cy="3416320"/>
          </a:xfrm>
          <a:prstGeom prst="rect">
            <a:avLst/>
          </a:prstGeom>
          <a:noFill/>
        </p:spPr>
        <p:txBody>
          <a:bodyPr wrap="square" rtlCol="0">
            <a:spAutoFit/>
          </a:bodyPr>
          <a:lstStyle/>
          <a:p>
            <a:r>
              <a:rPr lang="en-US" b="1" dirty="0" smtClean="0"/>
              <a:t>Retention of Talent</a:t>
            </a:r>
          </a:p>
          <a:p>
            <a:pPr marL="342900" indent="-342900">
              <a:buAutoNum type="arabicPeriod"/>
            </a:pPr>
            <a:r>
              <a:rPr lang="en-US" dirty="0" smtClean="0"/>
              <a:t>Reengineered Compensation </a:t>
            </a:r>
            <a:r>
              <a:rPr lang="en-US" dirty="0"/>
              <a:t>P</a:t>
            </a:r>
            <a:r>
              <a:rPr lang="en-US" dirty="0" smtClean="0"/>
              <a:t>rogram </a:t>
            </a:r>
          </a:p>
          <a:p>
            <a:pPr marL="800100" lvl="1" indent="-342900">
              <a:buFont typeface="+mj-lt"/>
              <a:buAutoNum type="alphaLcPeriod"/>
            </a:pPr>
            <a:r>
              <a:rPr lang="en-US" dirty="0"/>
              <a:t>Performance-based bonuses for sales staff</a:t>
            </a:r>
          </a:p>
          <a:p>
            <a:pPr marL="800100" lvl="1" indent="-342900">
              <a:buFont typeface="+mj-lt"/>
              <a:buAutoNum type="alphaLcPeriod"/>
            </a:pPr>
            <a:r>
              <a:rPr lang="en-US" dirty="0"/>
              <a:t>Referral </a:t>
            </a:r>
            <a:r>
              <a:rPr lang="en-US" dirty="0" smtClean="0"/>
              <a:t>program</a:t>
            </a:r>
          </a:p>
          <a:p>
            <a:pPr marL="342900" indent="-342900">
              <a:buAutoNum type="arabicPeriod"/>
            </a:pPr>
            <a:r>
              <a:rPr lang="en-US" dirty="0" smtClean="0"/>
              <a:t>Mentorship Program</a:t>
            </a:r>
          </a:p>
          <a:p>
            <a:pPr marL="342900" indent="-342900">
              <a:buAutoNum type="arabicPeriod"/>
            </a:pPr>
            <a:r>
              <a:rPr lang="en-US" dirty="0" smtClean="0"/>
              <a:t>Flatten Hierarchy</a:t>
            </a:r>
          </a:p>
          <a:p>
            <a:pPr marL="800100" lvl="2" indent="-342900">
              <a:buFont typeface="+mj-lt"/>
              <a:buAutoNum type="alphaLcPeriod"/>
            </a:pPr>
            <a:r>
              <a:rPr lang="en-US" dirty="0" smtClean="0"/>
              <a:t>T	own </a:t>
            </a:r>
            <a:r>
              <a:rPr lang="en-US" dirty="0"/>
              <a:t>hall </a:t>
            </a:r>
            <a:r>
              <a:rPr lang="en-US" dirty="0" smtClean="0"/>
              <a:t>meetings</a:t>
            </a:r>
            <a:endParaRPr lang="en-US" dirty="0"/>
          </a:p>
        </p:txBody>
      </p:sp>
    </p:spTree>
    <p:extLst>
      <p:ext uri="{BB962C8B-B14F-4D97-AF65-F5344CB8AC3E}">
        <p14:creationId xmlns:p14="http://schemas.microsoft.com/office/powerpoint/2010/main" val="11163982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318728" cy="1143000"/>
          </a:xfrm>
        </p:spPr>
        <p:txBody>
          <a:bodyPr>
            <a:normAutofit/>
          </a:bodyPr>
          <a:lstStyle/>
          <a:p>
            <a:pPr algn="l"/>
            <a:r>
              <a:rPr lang="en-US" sz="3000" dirty="0" smtClean="0">
                <a:solidFill>
                  <a:srgbClr val="FFFFFF"/>
                </a:solidFill>
              </a:rPr>
              <a:t>Microsoft and Fujitsu POS Systems Fit Twenty20’s Needs the Best</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4"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6</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156890826"/>
              </p:ext>
            </p:extLst>
          </p:nvPr>
        </p:nvGraphicFramePr>
        <p:xfrm>
          <a:off x="488688" y="2430386"/>
          <a:ext cx="8655312" cy="2524466"/>
        </p:xfrm>
        <a:graphic>
          <a:graphicData uri="http://schemas.openxmlformats.org/presentationml/2006/ole">
            <mc:AlternateContent xmlns:mc="http://schemas.openxmlformats.org/markup-compatibility/2006">
              <mc:Choice xmlns:v="urn:schemas-microsoft-com:vml" Requires="v">
                <p:oleObj spid="_x0000_s1079" name="Document" r:id="rId5" imgW="6096000" imgH="1778000" progId="Word.Document.12">
                  <p:embed/>
                </p:oleObj>
              </mc:Choice>
              <mc:Fallback>
                <p:oleObj name="Document" r:id="rId5" imgW="6096000" imgH="1778000" progId="Word.Document.12">
                  <p:embed/>
                  <p:pic>
                    <p:nvPicPr>
                      <p:cNvPr id="0" name=""/>
                      <p:cNvPicPr/>
                      <p:nvPr/>
                    </p:nvPicPr>
                    <p:blipFill>
                      <a:blip r:embed="rId6"/>
                      <a:stretch>
                        <a:fillRect/>
                      </a:stretch>
                    </p:blipFill>
                    <p:spPr>
                      <a:xfrm>
                        <a:off x="488688" y="2430386"/>
                        <a:ext cx="8655312" cy="2524466"/>
                      </a:xfrm>
                      <a:prstGeom prst="rect">
                        <a:avLst/>
                      </a:prstGeom>
                    </p:spPr>
                  </p:pic>
                </p:oleObj>
              </mc:Fallback>
            </mc:AlternateContent>
          </a:graphicData>
        </a:graphic>
      </p:graphicFrame>
      <p:sp>
        <p:nvSpPr>
          <p:cNvPr id="7" name="Rectangle 6"/>
          <p:cNvSpPr/>
          <p:nvPr/>
        </p:nvSpPr>
        <p:spPr>
          <a:xfrm>
            <a:off x="3360655" y="2110428"/>
            <a:ext cx="1421113" cy="2851674"/>
          </a:xfrm>
          <a:prstGeom prst="rect">
            <a:avLst/>
          </a:prstGeom>
          <a:noFill/>
          <a:ln w="38100" cmpd="sng">
            <a:solidFill>
              <a:srgbClr val="00A1D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220188" y="2103178"/>
            <a:ext cx="1414836" cy="2880705"/>
          </a:xfrm>
          <a:prstGeom prst="rect">
            <a:avLst/>
          </a:prstGeom>
          <a:noFill/>
          <a:ln w="38100" cmpd="sng">
            <a:solidFill>
              <a:srgbClr val="00A1D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1217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318728" cy="1143000"/>
          </a:xfrm>
        </p:spPr>
        <p:txBody>
          <a:bodyPr>
            <a:normAutofit/>
          </a:bodyPr>
          <a:lstStyle/>
          <a:p>
            <a:pPr algn="l"/>
            <a:r>
              <a:rPr lang="en-US" sz="3000" dirty="0" smtClean="0">
                <a:solidFill>
                  <a:srgbClr val="FFFFFF"/>
                </a:solidFill>
              </a:rPr>
              <a:t>Microsoft Dynamics Adds the Most Overall Value to Twenty20</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3"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7</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graphicFrame>
        <p:nvGraphicFramePr>
          <p:cNvPr id="11" name="Group 106"/>
          <p:cNvGraphicFramePr>
            <a:graphicFrameLocks noGrp="1"/>
          </p:cNvGraphicFramePr>
          <p:nvPr>
            <p:extLst>
              <p:ext uri="{D42A27DB-BD31-4B8C-83A1-F6EECF244321}">
                <p14:modId xmlns:p14="http://schemas.microsoft.com/office/powerpoint/2010/main" val="3550813740"/>
              </p:ext>
            </p:extLst>
          </p:nvPr>
        </p:nvGraphicFramePr>
        <p:xfrm>
          <a:off x="622133" y="1540330"/>
          <a:ext cx="8064667" cy="3711648"/>
        </p:xfrm>
        <a:graphic>
          <a:graphicData uri="http://schemas.openxmlformats.org/drawingml/2006/table">
            <a:tbl>
              <a:tblPr/>
              <a:tblGrid>
                <a:gridCol w="1537438"/>
                <a:gridCol w="2911350"/>
                <a:gridCol w="1807939"/>
                <a:gridCol w="1807940"/>
              </a:tblGrid>
              <a:tr h="343591">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None/>
                        <a:tabLst>
                          <a:tab pos="5715000" algn="l"/>
                        </a:tabLst>
                      </a:pPr>
                      <a:endParaRPr kumimoji="0" lang="en-US" altLang="en-US" sz="1400" b="0" i="0" u="none" strike="noStrike" cap="none" normalizeH="0" baseline="0" dirty="0" smtClean="0">
                        <a:ln>
                          <a:noFill/>
                        </a:ln>
                        <a:solidFill>
                          <a:schemeClr val="tx1"/>
                        </a:solidFill>
                        <a:effectLst/>
                        <a:latin typeface="Verdana" panose="020B0604030504040204" pitchFamily="34" charset="0"/>
                      </a:endParaRPr>
                    </a:p>
                  </a:txBody>
                  <a:tcPr marL="45720" marR="45720" marT="91440" marB="91440" horzOverflow="overflow">
                    <a:lnL cap="flat">
                      <a:noFill/>
                    </a:lnL>
                    <a:lnR w="12700" cap="flat" cmpd="sng" algn="ctr">
                      <a:solidFill>
                        <a:srgbClr val="000099"/>
                      </a:solidFill>
                      <a:prstDash val="solid"/>
                      <a:round/>
                      <a:headEnd type="none" w="med" len="med"/>
                      <a:tailEnd type="none" w="med" len="med"/>
                    </a:lnR>
                    <a:lnT cap="flat">
                      <a:noFill/>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None/>
                        <a:tabLst>
                          <a:tab pos="5715000" algn="l"/>
                        </a:tabLst>
                      </a:pPr>
                      <a:r>
                        <a:rPr kumimoji="0" lang="en-US" altLang="en-US" sz="1400" b="1" i="0" u="none" strike="noStrike" cap="none" normalizeH="0" baseline="0" dirty="0" smtClean="0">
                          <a:ln>
                            <a:noFill/>
                          </a:ln>
                          <a:solidFill>
                            <a:schemeClr val="bg1"/>
                          </a:solidFill>
                          <a:effectLst/>
                          <a:latin typeface="Verdana" panose="020B0604030504040204" pitchFamily="34" charset="0"/>
                        </a:rPr>
                        <a:t>Advantages</a:t>
                      </a: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002776"/>
                    </a:solid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None/>
                        <a:tabLst>
                          <a:tab pos="5715000" algn="l"/>
                        </a:tabLst>
                      </a:pPr>
                      <a:r>
                        <a:rPr kumimoji="0" lang="en-US" altLang="en-US" sz="1400" b="1" i="0" u="none" strike="noStrike" cap="none" normalizeH="0" baseline="0" dirty="0" smtClean="0">
                          <a:ln>
                            <a:noFill/>
                          </a:ln>
                          <a:solidFill>
                            <a:schemeClr val="bg1"/>
                          </a:solidFill>
                          <a:effectLst/>
                          <a:latin typeface="Verdana" panose="020B0604030504040204" pitchFamily="34" charset="0"/>
                        </a:rPr>
                        <a:t>Precautions </a:t>
                      </a:r>
                    </a:p>
                  </a:txBody>
                  <a:tcPr marL="45720" marR="4572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002776"/>
                    </a:solid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None/>
                        <a:tabLst>
                          <a:tab pos="5715000" algn="l"/>
                        </a:tabLst>
                      </a:pPr>
                      <a:r>
                        <a:rPr kumimoji="0" lang="en-US" altLang="en-US" sz="1400" b="1" i="0" u="none" strike="noStrike" cap="none" normalizeH="0" baseline="0" dirty="0" smtClean="0">
                          <a:ln>
                            <a:noFill/>
                          </a:ln>
                          <a:solidFill>
                            <a:schemeClr val="bg1"/>
                          </a:solidFill>
                          <a:effectLst/>
                          <a:latin typeface="Verdana" panose="020B0604030504040204" pitchFamily="34" charset="0"/>
                        </a:rPr>
                        <a:t>X-Factor</a:t>
                      </a:r>
                    </a:p>
                  </a:txBody>
                  <a:tcPr marL="45720" marR="45720" marT="91440" marB="91440" horzOverflow="overflow">
                    <a:lnL w="12700" cap="flat" cmpd="sng" algn="ctr">
                      <a:solidFill>
                        <a:schemeClr val="bg1"/>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002776"/>
                    </a:solidFill>
                  </a:tcPr>
                </a:tc>
              </a:tr>
              <a:tr h="1792540">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None/>
                        <a:tabLst>
                          <a:tab pos="5715000" algn="l"/>
                        </a:tabLst>
                      </a:pPr>
                      <a:r>
                        <a:rPr kumimoji="0" lang="en-US" altLang="en-US" sz="1400" b="1" i="0" u="none" strike="noStrike" cap="none" normalizeH="0" baseline="0" dirty="0" smtClean="0">
                          <a:ln>
                            <a:noFill/>
                          </a:ln>
                          <a:solidFill>
                            <a:schemeClr val="bg1"/>
                          </a:solidFill>
                          <a:effectLst/>
                          <a:latin typeface="Verdana" panose="020B0604030504040204" pitchFamily="34" charset="0"/>
                        </a:rPr>
                        <a:t>Microsoft Dynamics</a:t>
                      </a:r>
                    </a:p>
                  </a:txBody>
                  <a:tcPr marL="45720" marR="45720" marT="91440" marB="91440" anchor="ct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A1DE"/>
                    </a:solid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Optimal speed of deployment makes it easier to scale across 500 retail stores</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defRPr/>
                      </a:pPr>
                      <a:r>
                        <a:rPr kumimoji="0" lang="en-US" altLang="en-US" sz="1200" b="0" i="0" u="none" strike="noStrike" cap="none" normalizeH="0" baseline="0" dirty="0" err="1" smtClean="0">
                          <a:ln>
                            <a:noFill/>
                          </a:ln>
                          <a:solidFill>
                            <a:schemeClr val="tx1"/>
                          </a:solidFill>
                          <a:effectLst/>
                          <a:latin typeface="Verdana" panose="020B0604030504040204" pitchFamily="34" charset="0"/>
                        </a:rPr>
                        <a:t>Omnichannel</a:t>
                      </a:r>
                      <a:r>
                        <a:rPr kumimoji="0" lang="en-US" altLang="en-US" sz="1200" b="0" i="0" u="none" strike="noStrike" cap="none" normalizeH="0" baseline="0" dirty="0" smtClean="0">
                          <a:ln>
                            <a:noFill/>
                          </a:ln>
                          <a:solidFill>
                            <a:schemeClr val="tx1"/>
                          </a:solidFill>
                          <a:effectLst/>
                          <a:latin typeface="Verdana" panose="020B0604030504040204" pitchFamily="34" charset="0"/>
                        </a:rPr>
                        <a:t> approach will provide seamless customer shopping experience</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Level 1 PCI Compliant</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Strong CRM</a:t>
                      </a: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Lower customizable configuration for users</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endParaRPr kumimoji="0" lang="en-US" altLang="en-US" sz="1200" b="0" i="0" u="none" strike="noStrike" cap="none" normalizeH="0" baseline="0" dirty="0" smtClean="0">
                        <a:ln>
                          <a:noFill/>
                        </a:ln>
                        <a:solidFill>
                          <a:schemeClr val="tx1"/>
                        </a:solidFill>
                        <a:effectLst/>
                        <a:latin typeface="Verdana" panose="020B0604030504040204" pitchFamily="34" charset="0"/>
                      </a:endParaRP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defRPr/>
                      </a:pPr>
                      <a:r>
                        <a:rPr kumimoji="0" lang="en-US" altLang="en-US" sz="1200" b="0" i="0" u="none" strike="noStrike" cap="none" normalizeH="0" baseline="0" dirty="0" smtClean="0">
                          <a:ln>
                            <a:noFill/>
                          </a:ln>
                          <a:solidFill>
                            <a:schemeClr val="tx1"/>
                          </a:solidFill>
                          <a:effectLst/>
                          <a:latin typeface="Verdana" panose="020B0604030504040204" pitchFamily="34" charset="0"/>
                        </a:rPr>
                        <a:t>Surface Integration will translate into customer intimacy</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defRPr/>
                      </a:pPr>
                      <a:r>
                        <a:rPr kumimoji="0" lang="en-US" altLang="en-US" sz="1200" b="0" i="0" u="none" strike="noStrike" cap="none" normalizeH="0" baseline="0" dirty="0" smtClean="0">
                          <a:ln>
                            <a:noFill/>
                          </a:ln>
                          <a:solidFill>
                            <a:schemeClr val="tx1"/>
                          </a:solidFill>
                          <a:effectLst/>
                          <a:latin typeface="Verdana" panose="020B0604030504040204" pitchFamily="34" charset="0"/>
                        </a:rPr>
                        <a:t>Familiarity with Windows will ease transition</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endParaRPr kumimoji="0" lang="en-US" altLang="en-US" sz="1200" b="0" i="0" u="none" strike="noStrike" cap="none" normalizeH="0" baseline="0" dirty="0" smtClean="0">
                        <a:ln>
                          <a:noFill/>
                        </a:ln>
                        <a:solidFill>
                          <a:schemeClr val="tx1"/>
                        </a:solidFill>
                        <a:effectLst/>
                        <a:latin typeface="Verdana" panose="020B0604030504040204" pitchFamily="34" charset="0"/>
                      </a:endParaRP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r>
              <a:tr h="1544204">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None/>
                        <a:tabLst>
                          <a:tab pos="5715000" algn="l"/>
                        </a:tabLst>
                      </a:pPr>
                      <a:r>
                        <a:rPr kumimoji="0" lang="en-US" altLang="en-US" sz="1400" b="1" i="0" u="none" strike="noStrike" cap="none" normalizeH="0" baseline="0" dirty="0" smtClean="0">
                          <a:ln>
                            <a:noFill/>
                          </a:ln>
                          <a:solidFill>
                            <a:schemeClr val="bg1"/>
                          </a:solidFill>
                          <a:effectLst/>
                          <a:latin typeface="Verdana" panose="020B0604030504040204" pitchFamily="34" charset="0"/>
                        </a:rPr>
                        <a:t>Fujitsu </a:t>
                      </a:r>
                      <a:r>
                        <a:rPr kumimoji="0" lang="en-US" altLang="en-US" sz="1400" b="1" i="0" u="none" strike="noStrike" cap="none" normalizeH="0" baseline="0" dirty="0" err="1" smtClean="0">
                          <a:ln>
                            <a:noFill/>
                          </a:ln>
                          <a:solidFill>
                            <a:schemeClr val="bg1"/>
                          </a:solidFill>
                          <a:effectLst/>
                          <a:latin typeface="Verdana" panose="020B0604030504040204" pitchFamily="34" charset="0"/>
                        </a:rPr>
                        <a:t>GlobalSTORE</a:t>
                      </a:r>
                      <a:r>
                        <a:rPr kumimoji="0" lang="en-US" altLang="en-US" sz="1400" b="1" i="0" u="none" strike="noStrike" cap="none" normalizeH="0" baseline="0" dirty="0" smtClean="0">
                          <a:ln>
                            <a:noFill/>
                          </a:ln>
                          <a:solidFill>
                            <a:schemeClr val="bg1"/>
                          </a:solidFill>
                          <a:effectLst/>
                          <a:latin typeface="Verdana" panose="020B0604030504040204" pitchFamily="34" charset="0"/>
                        </a:rPr>
                        <a:t> POS</a:t>
                      </a:r>
                    </a:p>
                  </a:txBody>
                  <a:tcPr marL="45720" marR="45720" marT="91440" marB="91440" anchor="ct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81BC00"/>
                    </a:solid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Vision is to increase network redundancy in order to simplify technology deployment</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Noteworthy loyalty functionality embracing its </a:t>
                      </a:r>
                      <a:r>
                        <a:rPr kumimoji="0" lang="en-US" altLang="en-US" sz="1200" b="0" i="0" u="none" strike="noStrike" cap="none" normalizeH="0" baseline="0" dirty="0" err="1" smtClean="0">
                          <a:ln>
                            <a:noFill/>
                          </a:ln>
                          <a:solidFill>
                            <a:schemeClr val="tx1"/>
                          </a:solidFill>
                          <a:effectLst/>
                          <a:latin typeface="Verdana" panose="020B0604030504040204" pitchFamily="34" charset="0"/>
                        </a:rPr>
                        <a:t>CustomerCENTER</a:t>
                      </a:r>
                      <a:endParaRPr kumimoji="0" lang="en-US" altLang="en-US" sz="1200" b="0" i="0" u="none" strike="noStrike" cap="none" normalizeH="0" baseline="0" dirty="0" smtClean="0">
                        <a:ln>
                          <a:noFill/>
                        </a:ln>
                        <a:solidFill>
                          <a:schemeClr val="tx1"/>
                        </a:solidFill>
                        <a:effectLst/>
                        <a:latin typeface="Verdana" panose="020B0604030504040204" pitchFamily="34" charset="0"/>
                      </a:endParaRP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Easy to learn the interface</a:t>
                      </a: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Lower ease of use than Microsoft</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endParaRPr kumimoji="0" lang="en-US" altLang="en-US" sz="1200" b="0" i="0" u="none" strike="noStrike" cap="none" normalizeH="0" baseline="0" dirty="0" smtClean="0">
                        <a:ln>
                          <a:noFill/>
                        </a:ln>
                        <a:solidFill>
                          <a:schemeClr val="tx1"/>
                        </a:solidFill>
                        <a:effectLst/>
                        <a:latin typeface="Verdana" panose="020B0604030504040204" pitchFamily="34" charset="0"/>
                      </a:endParaRP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endParaRPr kumimoji="0" lang="en-US" altLang="en-US" sz="1200" b="0" i="0" u="none" strike="noStrike" cap="none" normalizeH="0" baseline="0" dirty="0" smtClean="0">
                        <a:ln>
                          <a:noFill/>
                        </a:ln>
                        <a:solidFill>
                          <a:schemeClr val="tx1"/>
                        </a:solidFill>
                        <a:effectLst/>
                        <a:latin typeface="Verdana" panose="020B0604030504040204" pitchFamily="34" charset="0"/>
                      </a:endParaRP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a:lnSpc>
                          <a:spcPct val="90000"/>
                        </a:lnSpc>
                        <a:spcBef>
                          <a:spcPct val="0"/>
                        </a:spcBef>
                        <a:spcAft>
                          <a:spcPct val="37000"/>
                        </a:spcAft>
                        <a:tabLst>
                          <a:tab pos="5715000" algn="l"/>
                        </a:tabLst>
                        <a:defRPr sz="2000">
                          <a:solidFill>
                            <a:schemeClr val="tx1"/>
                          </a:solidFill>
                          <a:latin typeface="Verdana" panose="020B0604030504040204" pitchFamily="34" charset="0"/>
                        </a:defRPr>
                      </a:lvl1pPr>
                      <a:lvl2pPr marL="192088" algn="l">
                        <a:lnSpc>
                          <a:spcPct val="90000"/>
                        </a:lnSpc>
                        <a:spcBef>
                          <a:spcPct val="0"/>
                        </a:spcBef>
                        <a:spcAft>
                          <a:spcPct val="36000"/>
                        </a:spcAft>
                        <a:tabLst>
                          <a:tab pos="5715000" algn="l"/>
                        </a:tabLst>
                        <a:defRPr sz="2000">
                          <a:solidFill>
                            <a:schemeClr val="tx1"/>
                          </a:solidFill>
                          <a:latin typeface="Verdana" panose="020B0604030504040204" pitchFamily="34" charset="0"/>
                        </a:defRPr>
                      </a:lvl2pPr>
                      <a:lvl3pPr marL="384175" algn="l">
                        <a:lnSpc>
                          <a:spcPct val="90000"/>
                        </a:lnSpc>
                        <a:spcBef>
                          <a:spcPct val="0"/>
                        </a:spcBef>
                        <a:spcAft>
                          <a:spcPct val="30000"/>
                        </a:spcAft>
                        <a:tabLst>
                          <a:tab pos="5715000" algn="l"/>
                        </a:tabLst>
                        <a:defRPr sz="1600">
                          <a:solidFill>
                            <a:schemeClr val="tx1"/>
                          </a:solidFill>
                          <a:latin typeface="Verdana" panose="020B0604030504040204" pitchFamily="34" charset="0"/>
                        </a:defRPr>
                      </a:lvl3pPr>
                      <a:lvl4pPr marL="576263" algn="l">
                        <a:lnSpc>
                          <a:spcPct val="90000"/>
                        </a:lnSpc>
                        <a:spcBef>
                          <a:spcPct val="0"/>
                        </a:spcBef>
                        <a:spcAft>
                          <a:spcPct val="30000"/>
                        </a:spcAft>
                        <a:tabLst>
                          <a:tab pos="5715000" algn="l"/>
                        </a:tabLst>
                        <a:defRPr sz="1200">
                          <a:solidFill>
                            <a:schemeClr val="tx1"/>
                          </a:solidFill>
                          <a:latin typeface="Verdana" panose="020B0604030504040204" pitchFamily="34" charset="0"/>
                        </a:defRPr>
                      </a:lvl4pPr>
                      <a:lvl5pPr marL="773113" algn="l">
                        <a:lnSpc>
                          <a:spcPts val="1600"/>
                        </a:lnSpc>
                        <a:spcBef>
                          <a:spcPct val="0"/>
                        </a:spcBef>
                        <a:tabLst>
                          <a:tab pos="5715000" algn="l"/>
                        </a:tabLst>
                        <a:defRPr sz="1000">
                          <a:solidFill>
                            <a:schemeClr val="tx1"/>
                          </a:solidFill>
                          <a:latin typeface="Verdana" panose="020B0604030504040204" pitchFamily="34" charset="0"/>
                        </a:defRPr>
                      </a:lvl5pPr>
                      <a:lvl6pPr marL="12303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6pPr>
                      <a:lvl7pPr marL="16875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7pPr>
                      <a:lvl8pPr marL="21447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8pPr>
                      <a:lvl9pPr marL="2601913" fontAlgn="base">
                        <a:lnSpc>
                          <a:spcPts val="1600"/>
                        </a:lnSpc>
                        <a:spcBef>
                          <a:spcPct val="0"/>
                        </a:spcBef>
                        <a:spcAft>
                          <a:spcPct val="0"/>
                        </a:spcAft>
                        <a:tabLst>
                          <a:tab pos="5715000" algn="l"/>
                        </a:tabLst>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r>
                        <a:rPr kumimoji="0" lang="en-US" altLang="en-US" sz="1200" b="0" i="0" u="none" strike="noStrike" cap="none" normalizeH="0" baseline="0" dirty="0" smtClean="0">
                          <a:ln>
                            <a:noFill/>
                          </a:ln>
                          <a:solidFill>
                            <a:schemeClr val="tx1"/>
                          </a:solidFill>
                          <a:effectLst/>
                          <a:latin typeface="Verdana" panose="020B0604030504040204" pitchFamily="34" charset="0"/>
                        </a:rPr>
                        <a:t>Large variety of options for in store promotions</a:t>
                      </a:r>
                    </a:p>
                    <a:p>
                      <a:pPr marL="0" marR="0" lvl="0" indent="0" algn="l" defTabSz="914400" rtl="0" eaLnBrk="1" fontAlgn="base" latinLnBrk="0" hangingPunct="1">
                        <a:lnSpc>
                          <a:spcPct val="90000"/>
                        </a:lnSpc>
                        <a:spcBef>
                          <a:spcPct val="0"/>
                        </a:spcBef>
                        <a:spcAft>
                          <a:spcPct val="37000"/>
                        </a:spcAft>
                        <a:buClrTx/>
                        <a:buSzTx/>
                        <a:buFontTx/>
                        <a:buChar char="•"/>
                        <a:tabLst>
                          <a:tab pos="5715000" algn="l"/>
                        </a:tabLst>
                      </a:pPr>
                      <a:endParaRPr kumimoji="0" lang="en-US" altLang="en-US" sz="1200" b="0" i="0" u="none" strike="noStrike" cap="none" normalizeH="0" baseline="0" dirty="0" smtClean="0">
                        <a:ln>
                          <a:noFill/>
                        </a:ln>
                        <a:solidFill>
                          <a:schemeClr val="tx1"/>
                        </a:solidFill>
                        <a:effectLst/>
                        <a:latin typeface="Verdana" panose="020B0604030504040204" pitchFamily="34" charset="0"/>
                      </a:endParaRPr>
                    </a:p>
                  </a:txBody>
                  <a:tcPr marL="45720" marR="45720" marT="91440" marB="91440"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928952" y="5244179"/>
            <a:ext cx="7757848" cy="1077218"/>
          </a:xfrm>
          <a:prstGeom prst="rect">
            <a:avLst/>
          </a:prstGeom>
          <a:noFill/>
        </p:spPr>
        <p:txBody>
          <a:bodyPr wrap="square" rtlCol="0">
            <a:spAutoFit/>
          </a:bodyPr>
          <a:lstStyle/>
          <a:p>
            <a:r>
              <a:rPr lang="en-US" sz="1600" dirty="0" smtClean="0"/>
              <a:t>With a 9 month time frame and resistance towards change from current employees, Microsoft Dynamics will offer the most seamless transition to a new POS system, that also allows for close customer intimacy and allow management to develop a stronger presence with the depth of CRM offerings as a long-term strategy.</a:t>
            </a:r>
            <a:endParaRPr lang="en-US" sz="1600" dirty="0"/>
          </a:p>
        </p:txBody>
      </p:sp>
    </p:spTree>
    <p:extLst>
      <p:ext uri="{BB962C8B-B14F-4D97-AF65-F5344CB8AC3E}">
        <p14:creationId xmlns:p14="http://schemas.microsoft.com/office/powerpoint/2010/main" val="11933866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3 Potential Avenues of Revenue Generation</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8</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sp>
        <p:nvSpPr>
          <p:cNvPr id="3" name="Oval 2"/>
          <p:cNvSpPr/>
          <p:nvPr/>
        </p:nvSpPr>
        <p:spPr>
          <a:xfrm>
            <a:off x="616096" y="1738401"/>
            <a:ext cx="705496" cy="7212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1</a:t>
            </a:r>
          </a:p>
        </p:txBody>
      </p:sp>
      <p:sp>
        <p:nvSpPr>
          <p:cNvPr id="17" name="Oval 16"/>
          <p:cNvSpPr/>
          <p:nvPr/>
        </p:nvSpPr>
        <p:spPr>
          <a:xfrm>
            <a:off x="616096" y="2868876"/>
            <a:ext cx="705496" cy="7212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2</a:t>
            </a:r>
            <a:endParaRPr lang="en-US" dirty="0">
              <a:solidFill>
                <a:srgbClr val="000000"/>
              </a:solidFill>
            </a:endParaRPr>
          </a:p>
        </p:txBody>
      </p:sp>
      <p:sp>
        <p:nvSpPr>
          <p:cNvPr id="18" name="Oval 17"/>
          <p:cNvSpPr/>
          <p:nvPr/>
        </p:nvSpPr>
        <p:spPr>
          <a:xfrm>
            <a:off x="616096" y="3988698"/>
            <a:ext cx="705496" cy="7212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3</a:t>
            </a:r>
            <a:endParaRPr lang="en-US" dirty="0">
              <a:solidFill>
                <a:srgbClr val="000000"/>
              </a:solidFill>
            </a:endParaRPr>
          </a:p>
        </p:txBody>
      </p:sp>
      <p:cxnSp>
        <p:nvCxnSpPr>
          <p:cNvPr id="20" name="Straight Connector 19"/>
          <p:cNvCxnSpPr/>
          <p:nvPr/>
        </p:nvCxnSpPr>
        <p:spPr>
          <a:xfrm>
            <a:off x="5400885" y="5419971"/>
            <a:ext cx="363337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400885" y="6137727"/>
            <a:ext cx="363337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376016" y="1615031"/>
            <a:ext cx="5338175" cy="1415772"/>
          </a:xfrm>
          <a:prstGeom prst="rect">
            <a:avLst/>
          </a:prstGeom>
          <a:noFill/>
        </p:spPr>
        <p:txBody>
          <a:bodyPr wrap="square" rtlCol="0">
            <a:spAutoFit/>
          </a:bodyPr>
          <a:lstStyle/>
          <a:p>
            <a:r>
              <a:rPr lang="en-US" b="1" dirty="0" smtClean="0"/>
              <a:t>Increasing Storefronts</a:t>
            </a:r>
          </a:p>
          <a:p>
            <a:pPr marL="285750" indent="-285750">
              <a:buFont typeface="Arial"/>
              <a:buChar char="•"/>
            </a:pPr>
            <a:r>
              <a:rPr lang="en-US" sz="1600" dirty="0" smtClean="0"/>
              <a:t>Leveraging More Profitable Regions to Maximize Revenue</a:t>
            </a:r>
          </a:p>
          <a:p>
            <a:pPr marL="742950" lvl="1" indent="-285750">
              <a:buFont typeface="Arial"/>
              <a:buChar char="•"/>
            </a:pPr>
            <a:r>
              <a:rPr lang="en-US" sz="1600" dirty="0" smtClean="0"/>
              <a:t>Prime Focus in Southwest and Midwest Regions</a:t>
            </a:r>
          </a:p>
          <a:p>
            <a:pPr marL="742950" lvl="1" indent="-285750">
              <a:buFont typeface="Arial"/>
              <a:buChar char="•"/>
            </a:pPr>
            <a:endParaRPr lang="en-US" dirty="0"/>
          </a:p>
          <a:p>
            <a:endParaRPr lang="en-US" dirty="0"/>
          </a:p>
        </p:txBody>
      </p:sp>
      <p:sp>
        <p:nvSpPr>
          <p:cNvPr id="24" name="Oval 23"/>
          <p:cNvSpPr/>
          <p:nvPr/>
        </p:nvSpPr>
        <p:spPr>
          <a:xfrm>
            <a:off x="7117663" y="1615031"/>
            <a:ext cx="1916594" cy="8446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$28M</a:t>
            </a:r>
            <a:endParaRPr lang="en-US" dirty="0">
              <a:solidFill>
                <a:srgbClr val="000000"/>
              </a:solidFill>
            </a:endParaRPr>
          </a:p>
        </p:txBody>
      </p:sp>
      <p:sp>
        <p:nvSpPr>
          <p:cNvPr id="25" name="TextBox 24"/>
          <p:cNvSpPr txBox="1"/>
          <p:nvPr/>
        </p:nvSpPr>
        <p:spPr>
          <a:xfrm>
            <a:off x="1376016" y="2747339"/>
            <a:ext cx="4891432" cy="1107996"/>
          </a:xfrm>
          <a:prstGeom prst="rect">
            <a:avLst/>
          </a:prstGeom>
          <a:noFill/>
        </p:spPr>
        <p:txBody>
          <a:bodyPr wrap="square" rtlCol="0">
            <a:spAutoFit/>
          </a:bodyPr>
          <a:lstStyle/>
          <a:p>
            <a:r>
              <a:rPr lang="en-US" b="1" dirty="0" smtClean="0"/>
              <a:t>New Product Offerings from 2.0 System</a:t>
            </a:r>
          </a:p>
          <a:p>
            <a:pPr marL="285750" indent="-285750">
              <a:buFont typeface="Arial"/>
              <a:buChar char="•"/>
            </a:pPr>
            <a:r>
              <a:rPr lang="en-US" sz="1600" dirty="0"/>
              <a:t>T</a:t>
            </a:r>
            <a:r>
              <a:rPr lang="en-US" sz="1600" dirty="0" smtClean="0"/>
              <a:t>argeted marketing and customer segmentation from 2.0 Model</a:t>
            </a:r>
          </a:p>
          <a:p>
            <a:pPr marL="742950" lvl="1" indent="-285750">
              <a:buFont typeface="Arial"/>
              <a:buChar char="•"/>
            </a:pPr>
            <a:r>
              <a:rPr lang="en-US" sz="1600" dirty="0" smtClean="0"/>
              <a:t>Generation based product offerings</a:t>
            </a:r>
          </a:p>
        </p:txBody>
      </p:sp>
      <p:sp>
        <p:nvSpPr>
          <p:cNvPr id="26" name="Oval 25"/>
          <p:cNvSpPr/>
          <p:nvPr/>
        </p:nvSpPr>
        <p:spPr>
          <a:xfrm>
            <a:off x="7117663" y="2880703"/>
            <a:ext cx="1916594" cy="8446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$78.5M</a:t>
            </a:r>
            <a:endParaRPr lang="en-US" dirty="0">
              <a:solidFill>
                <a:schemeClr val="tx1"/>
              </a:solidFill>
            </a:endParaRPr>
          </a:p>
        </p:txBody>
      </p:sp>
      <p:sp>
        <p:nvSpPr>
          <p:cNvPr id="27" name="TextBox 26"/>
          <p:cNvSpPr txBox="1"/>
          <p:nvPr/>
        </p:nvSpPr>
        <p:spPr>
          <a:xfrm>
            <a:off x="1376016" y="3929186"/>
            <a:ext cx="4044839" cy="1107996"/>
          </a:xfrm>
          <a:prstGeom prst="rect">
            <a:avLst/>
          </a:prstGeom>
          <a:noFill/>
        </p:spPr>
        <p:txBody>
          <a:bodyPr wrap="square" rtlCol="0">
            <a:spAutoFit/>
          </a:bodyPr>
          <a:lstStyle/>
          <a:p>
            <a:r>
              <a:rPr lang="en-US" b="1" dirty="0" smtClean="0"/>
              <a:t>Increased Online Presence</a:t>
            </a:r>
          </a:p>
          <a:p>
            <a:pPr marL="285750" indent="-285750">
              <a:buFont typeface="Arial"/>
              <a:buChar char="•"/>
            </a:pPr>
            <a:r>
              <a:rPr lang="en-US" sz="1600" dirty="0" smtClean="0"/>
              <a:t>Online Order/ In-store pickup (Discounts)</a:t>
            </a:r>
          </a:p>
          <a:p>
            <a:pPr marL="285750" indent="-285750">
              <a:buFont typeface="Arial"/>
              <a:buChar char="•"/>
            </a:pPr>
            <a:r>
              <a:rPr lang="en-US" sz="1600" dirty="0" smtClean="0"/>
              <a:t>Making the customer our employee</a:t>
            </a:r>
          </a:p>
          <a:p>
            <a:pPr marL="742950" lvl="1" indent="-285750">
              <a:buFont typeface="Arial"/>
              <a:buChar char="•"/>
            </a:pPr>
            <a:r>
              <a:rPr lang="en-US" sz="1600" dirty="0" smtClean="0"/>
              <a:t>Customizable frames</a:t>
            </a:r>
            <a:endParaRPr lang="en-US" sz="1600" dirty="0"/>
          </a:p>
        </p:txBody>
      </p:sp>
      <p:sp>
        <p:nvSpPr>
          <p:cNvPr id="28" name="Oval 27"/>
          <p:cNvSpPr/>
          <p:nvPr/>
        </p:nvSpPr>
        <p:spPr>
          <a:xfrm>
            <a:off x="7117663" y="4170856"/>
            <a:ext cx="1916594" cy="8446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$21.15M</a:t>
            </a:r>
            <a:endParaRPr lang="en-US" dirty="0">
              <a:solidFill>
                <a:srgbClr val="000000"/>
              </a:solidFill>
            </a:endParaRPr>
          </a:p>
        </p:txBody>
      </p:sp>
      <p:sp>
        <p:nvSpPr>
          <p:cNvPr id="29" name="TextBox 28"/>
          <p:cNvSpPr txBox="1"/>
          <p:nvPr/>
        </p:nvSpPr>
        <p:spPr>
          <a:xfrm>
            <a:off x="5400885" y="5613407"/>
            <a:ext cx="1708866" cy="369332"/>
          </a:xfrm>
          <a:prstGeom prst="rect">
            <a:avLst/>
          </a:prstGeom>
          <a:noFill/>
        </p:spPr>
        <p:txBody>
          <a:bodyPr wrap="square" rtlCol="0">
            <a:spAutoFit/>
          </a:bodyPr>
          <a:lstStyle/>
          <a:p>
            <a:r>
              <a:rPr lang="en-US" dirty="0" smtClean="0"/>
              <a:t>Total Rev Boost</a:t>
            </a:r>
            <a:endParaRPr lang="en-US" dirty="0"/>
          </a:p>
        </p:txBody>
      </p:sp>
      <p:sp>
        <p:nvSpPr>
          <p:cNvPr id="34" name="Oval 33"/>
          <p:cNvSpPr/>
          <p:nvPr/>
        </p:nvSpPr>
        <p:spPr>
          <a:xfrm>
            <a:off x="7117663" y="5482691"/>
            <a:ext cx="1916594" cy="562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$127.65M</a:t>
            </a:r>
            <a:endParaRPr lang="en-US" dirty="0"/>
          </a:p>
        </p:txBody>
      </p:sp>
    </p:spTree>
    <p:extLst>
      <p:ext uri="{BB962C8B-B14F-4D97-AF65-F5344CB8AC3E}">
        <p14:creationId xmlns:p14="http://schemas.microsoft.com/office/powerpoint/2010/main" val="38739107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77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6096" y="274638"/>
            <a:ext cx="8070704" cy="1143000"/>
          </a:xfrm>
        </p:spPr>
        <p:txBody>
          <a:bodyPr>
            <a:normAutofit/>
          </a:bodyPr>
          <a:lstStyle/>
          <a:p>
            <a:pPr algn="l"/>
            <a:r>
              <a:rPr lang="en-US" sz="3000" dirty="0" smtClean="0">
                <a:solidFill>
                  <a:srgbClr val="FFFFFF"/>
                </a:solidFill>
              </a:rPr>
              <a:t>Innovation in 3 Target Areas Can Drive Twenty20 to Exceed Revenue Goals</a:t>
            </a:r>
            <a:endParaRPr lang="en-US" sz="3000" dirty="0">
              <a:solidFill>
                <a:srgbClr val="FFFFFF"/>
              </a:solidFill>
            </a:endParaRPr>
          </a:p>
        </p:txBody>
      </p:sp>
      <p:sp>
        <p:nvSpPr>
          <p:cNvPr id="4" name="Rectangle 3"/>
          <p:cNvSpPr/>
          <p:nvPr/>
        </p:nvSpPr>
        <p:spPr>
          <a:xfrm>
            <a:off x="386317" y="0"/>
            <a:ext cx="229779" cy="6583362"/>
          </a:xfrm>
          <a:prstGeom prst="rect">
            <a:avLst/>
          </a:prstGeom>
          <a:solidFill>
            <a:srgbClr val="81B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6317" y="1417638"/>
            <a:ext cx="8757682" cy="54403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EL_PRI_RGB.gif"/>
          <p:cNvPicPr>
            <a:picLocks noChangeAspect="1"/>
          </p:cNvPicPr>
          <p:nvPr/>
        </p:nvPicPr>
        <p:blipFill>
          <a:blip r:embed="rId2" cstate="print"/>
          <a:stretch>
            <a:fillRect/>
          </a:stretch>
        </p:blipFill>
        <p:spPr>
          <a:xfrm>
            <a:off x="6714191" y="6398944"/>
            <a:ext cx="1720800" cy="322531"/>
          </a:xfrm>
          <a:prstGeom prst="rect">
            <a:avLst/>
          </a:prstGeom>
        </p:spPr>
      </p:pic>
      <p:sp>
        <p:nvSpPr>
          <p:cNvPr id="8" name="Slide Number Placeholder 7"/>
          <p:cNvSpPr>
            <a:spLocks noGrp="1"/>
          </p:cNvSpPr>
          <p:nvPr>
            <p:ph type="sldNum" sz="quarter" idx="12"/>
          </p:nvPr>
        </p:nvSpPr>
        <p:spPr/>
        <p:txBody>
          <a:bodyPr/>
          <a:lstStyle/>
          <a:p>
            <a:fld id="{68F14C6B-39B7-0B43-AA22-366431F2D652}" type="slidenum">
              <a:rPr lang="en-US" smtClean="0"/>
              <a:t>9</a:t>
            </a:fld>
            <a:endParaRPr lang="en-US"/>
          </a:p>
        </p:txBody>
      </p:sp>
      <p:sp>
        <p:nvSpPr>
          <p:cNvPr id="9" name="TextBox 8"/>
          <p:cNvSpPr txBox="1"/>
          <p:nvPr/>
        </p:nvSpPr>
        <p:spPr>
          <a:xfrm>
            <a:off x="138307" y="767065"/>
            <a:ext cx="184666" cy="369332"/>
          </a:xfrm>
          <a:prstGeom prst="rect">
            <a:avLst/>
          </a:prstGeom>
          <a:noFill/>
        </p:spPr>
        <p:txBody>
          <a:bodyPr wrap="none" rtlCol="0">
            <a:spAutoFit/>
          </a:bodyPr>
          <a:lstStyle/>
          <a:p>
            <a:endParaRPr lang="en-US" dirty="0"/>
          </a:p>
        </p:txBody>
      </p:sp>
      <p:sp>
        <p:nvSpPr>
          <p:cNvPr id="14" name="TextBox 13"/>
          <p:cNvSpPr txBox="1"/>
          <p:nvPr/>
        </p:nvSpPr>
        <p:spPr>
          <a:xfrm>
            <a:off x="179294" y="6574118"/>
            <a:ext cx="184666" cy="369332"/>
          </a:xfrm>
          <a:prstGeom prst="rect">
            <a:avLst/>
          </a:prstGeom>
          <a:noFill/>
        </p:spPr>
        <p:txBody>
          <a:bodyPr wrap="none" rtlCol="0">
            <a:spAutoFit/>
          </a:bodyPr>
          <a:lstStyle/>
          <a:p>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552064886"/>
              </p:ext>
            </p:extLst>
          </p:nvPr>
        </p:nvGraphicFramePr>
        <p:xfrm>
          <a:off x="5564093" y="2353653"/>
          <a:ext cx="3496236" cy="30991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ontent Placeholder 14"/>
          <p:cNvGraphicFramePr>
            <a:graphicFrameLocks noGrp="1"/>
          </p:cNvGraphicFramePr>
          <p:nvPr>
            <p:ph idx="1"/>
            <p:extLst>
              <p:ext uri="{D42A27DB-BD31-4B8C-83A1-F6EECF244321}">
                <p14:modId xmlns:p14="http://schemas.microsoft.com/office/powerpoint/2010/main" val="2760220856"/>
              </p:ext>
            </p:extLst>
          </p:nvPr>
        </p:nvGraphicFramePr>
        <p:xfrm>
          <a:off x="138307" y="2327297"/>
          <a:ext cx="5062071" cy="3158938"/>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Connector 9"/>
          <p:cNvCxnSpPr>
            <a:stCxn id="29" idx="1"/>
            <a:endCxn id="23" idx="1"/>
          </p:cNvCxnSpPr>
          <p:nvPr/>
        </p:nvCxnSpPr>
        <p:spPr>
          <a:xfrm>
            <a:off x="4231040" y="3762375"/>
            <a:ext cx="1333053" cy="451037"/>
          </a:xfrm>
          <a:prstGeom prst="line">
            <a:avLst/>
          </a:prstGeom>
          <a:ln>
            <a:solidFill>
              <a:srgbClr val="00A1DE"/>
            </a:solidFill>
          </a:ln>
        </p:spPr>
        <p:style>
          <a:lnRef idx="2">
            <a:schemeClr val="accent1"/>
          </a:lnRef>
          <a:fillRef idx="0">
            <a:schemeClr val="accent1"/>
          </a:fillRef>
          <a:effectRef idx="1">
            <a:schemeClr val="accent1"/>
          </a:effectRef>
          <a:fontRef idx="minor">
            <a:schemeClr val="tx1"/>
          </a:fontRef>
        </p:style>
      </p:cxnSp>
      <p:sp>
        <p:nvSpPr>
          <p:cNvPr id="23" name="Left Brace 22"/>
          <p:cNvSpPr/>
          <p:nvPr/>
        </p:nvSpPr>
        <p:spPr>
          <a:xfrm>
            <a:off x="5564093" y="3496235"/>
            <a:ext cx="442260" cy="1434353"/>
          </a:xfrm>
          <a:prstGeom prst="leftBrace">
            <a:avLst/>
          </a:prstGeom>
          <a:ln>
            <a:solidFill>
              <a:srgbClr val="00A1D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A1DE"/>
              </a:solidFill>
            </a:endParaRPr>
          </a:p>
        </p:txBody>
      </p:sp>
      <p:sp>
        <p:nvSpPr>
          <p:cNvPr id="29" name="Right Brace 28"/>
          <p:cNvSpPr/>
          <p:nvPr/>
        </p:nvSpPr>
        <p:spPr>
          <a:xfrm>
            <a:off x="4130675" y="3648075"/>
            <a:ext cx="100365" cy="228600"/>
          </a:xfrm>
          <a:prstGeom prst="rightBrace">
            <a:avLst/>
          </a:prstGeom>
          <a:ln>
            <a:solidFill>
              <a:srgbClr val="00A1DE"/>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60749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525</TotalTime>
  <Words>1432</Words>
  <Application>Microsoft Macintosh PowerPoint</Application>
  <PresentationFormat>On-screen Show (4:3)</PresentationFormat>
  <Paragraphs>264</Paragraphs>
  <Slides>14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Document</vt:lpstr>
      <vt:lpstr>Recapturing Market Share and Boosting Revenue  </vt:lpstr>
      <vt:lpstr>Our Understanding of Your Needs</vt:lpstr>
      <vt:lpstr>Customer Segmentation Can Maximize Revenue Streams From All Demographics  </vt:lpstr>
      <vt:lpstr>Driving Customer Segmentation Through Organizational Structure</vt:lpstr>
      <vt:lpstr>Attraction and Retention of Talent Enabled Through A Culture of Innovation</vt:lpstr>
      <vt:lpstr>Microsoft and Fujitsu POS Systems Fit Twenty20’s Needs the Best</vt:lpstr>
      <vt:lpstr>Microsoft Dynamics Adds the Most Overall Value to Twenty20</vt:lpstr>
      <vt:lpstr>3 Potential Avenues of Revenue Generation</vt:lpstr>
      <vt:lpstr>Innovation in 3 Target Areas Can Drive Twenty20 to Exceed Revenue Goals</vt:lpstr>
      <vt:lpstr>Conclusion</vt:lpstr>
      <vt:lpstr>Thank you  </vt:lpstr>
      <vt:lpstr>Appendix A: Adding 56 New Stores</vt:lpstr>
      <vt:lpstr>Appendix B: Twenty20 2.0 (Customer Segmentation)</vt:lpstr>
      <vt:lpstr>Appendix C: Online Presence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Patel</dc:creator>
  <cp:lastModifiedBy>Aniket Patel</cp:lastModifiedBy>
  <cp:revision>83</cp:revision>
  <dcterms:created xsi:type="dcterms:W3CDTF">2016-04-07T17:15:05Z</dcterms:created>
  <dcterms:modified xsi:type="dcterms:W3CDTF">2016-04-08T06:59:44Z</dcterms:modified>
</cp:coreProperties>
</file>