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394" r:id="rId2"/>
    <p:sldId id="395" r:id="rId3"/>
    <p:sldId id="397" r:id="rId4"/>
    <p:sldId id="398" r:id="rId5"/>
    <p:sldId id="386" r:id="rId6"/>
    <p:sldId id="399" r:id="rId7"/>
    <p:sldId id="400" r:id="rId8"/>
    <p:sldId id="401" r:id="rId9"/>
    <p:sldId id="404" r:id="rId10"/>
    <p:sldId id="403" r:id="rId11"/>
    <p:sldId id="4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A35"/>
    <a:srgbClr val="5B9BD5"/>
    <a:srgbClr val="9DC3E6"/>
    <a:srgbClr val="4A8CC6"/>
    <a:srgbClr val="42C0FB"/>
    <a:srgbClr val="1F4E79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94434" autoAdjust="0"/>
  </p:normalViewPr>
  <p:slideViewPr>
    <p:cSldViewPr snapToGrid="0">
      <p:cViewPr>
        <p:scale>
          <a:sx n="76" d="100"/>
          <a:sy n="76" d="100"/>
        </p:scale>
        <p:origin x="-1104" y="-7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iketpatel:Documents:Case%20Competitions:Norway%20Case%20Competition:Official%20Case-%20JobZone:JObZone%20Number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aniketpatel:Documents:Case%20Competitions:Norway%20Case%20Competition:Official%20Case-%20JobZone:JObZone%20Number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aniketpatel:Documents:Case%20Competitions:Norway%20Case%20Competition:Official%20Case-%20JobZone:JObZone%20Number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iketpatel:Documents:Case%20Competitions:Norway%20Case%20Competition:Official%20Case-%20JobZone:JObZone%20Number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iketpatel:Documents:Case%20Competitions:Norway%20Case%20Competition:Official%20Case-%20JobZone:JObZone%20Number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iketpatel:Documents:Case%20Competitions:Norway%20Case%20Competition:Official%20Case-%20JobZone:JObZone%20Numbe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'Strategy 1'!$B$8</c:f>
              <c:strCache>
                <c:ptCount val="1"/>
                <c:pt idx="0">
                  <c:v>Expected Growth in Website Traffic</c:v>
                </c:pt>
              </c:strCache>
            </c:strRef>
          </c:tx>
          <c:marker>
            <c:symbol val="none"/>
          </c:marker>
          <c:cat>
            <c:numRef>
              <c:f>'Strategy 1'!$C$7:$H$7</c:f>
              <c:numCache>
                <c:formatCode>General</c:formatCode>
                <c:ptCount val="6"/>
                <c:pt idx="0">
                  <c:v>2017.0</c:v>
                </c:pt>
                <c:pt idx="1">
                  <c:v>2018.0</c:v>
                </c:pt>
                <c:pt idx="2">
                  <c:v>2019.0</c:v>
                </c:pt>
                <c:pt idx="3">
                  <c:v>2020.0</c:v>
                </c:pt>
                <c:pt idx="4">
                  <c:v>2021.0</c:v>
                </c:pt>
                <c:pt idx="5">
                  <c:v>2022.0</c:v>
                </c:pt>
              </c:numCache>
            </c:numRef>
          </c:cat>
          <c:val>
            <c:numRef>
              <c:f>'Strategy 1'!$C$8:$H$8</c:f>
              <c:numCache>
                <c:formatCode>0.00%</c:formatCode>
                <c:ptCount val="6"/>
                <c:pt idx="0">
                  <c:v>0.0283333333333333</c:v>
                </c:pt>
                <c:pt idx="1">
                  <c:v>0.0511618978817334</c:v>
                </c:pt>
                <c:pt idx="2">
                  <c:v>0.0616778118644976</c:v>
                </c:pt>
                <c:pt idx="3">
                  <c:v>0.0669718520025431</c:v>
                </c:pt>
                <c:pt idx="4">
                  <c:v>0.0722900808562359</c:v>
                </c:pt>
                <c:pt idx="5">
                  <c:v>0.0749582974213276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6573000"/>
        <c:axId val="-2143317672"/>
      </c:lineChart>
      <c:catAx>
        <c:axId val="-2126573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43317672"/>
        <c:crosses val="autoZero"/>
        <c:auto val="1"/>
        <c:lblAlgn val="ctr"/>
        <c:lblOffset val="100"/>
        <c:noMultiLvlLbl val="0"/>
      </c:catAx>
      <c:valAx>
        <c:axId val="-2143317672"/>
        <c:scaling>
          <c:orientation val="minMax"/>
          <c:min val="0.02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-2126573000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/>
              <a:t>Expected Number of </a:t>
            </a:r>
            <a:r>
              <a:rPr lang="en-US" dirty="0" smtClean="0"/>
              <a:t>Clicks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'Strategy 1'!$B$23</c:f>
              <c:strCache>
                <c:ptCount val="1"/>
                <c:pt idx="0">
                  <c:v>Expected Number of Clicks</c:v>
                </c:pt>
              </c:strCache>
            </c:strRef>
          </c:tx>
          <c:invertIfNegative val="0"/>
          <c:cat>
            <c:numRef>
              <c:f>'Strategy 1'!$C$22:$H$22</c:f>
              <c:numCache>
                <c:formatCode>General</c:formatCode>
                <c:ptCount val="6"/>
                <c:pt idx="0">
                  <c:v>2017.0</c:v>
                </c:pt>
                <c:pt idx="1">
                  <c:v>2018.0</c:v>
                </c:pt>
                <c:pt idx="2">
                  <c:v>2019.0</c:v>
                </c:pt>
                <c:pt idx="3">
                  <c:v>2020.0</c:v>
                </c:pt>
                <c:pt idx="4">
                  <c:v>2021.0</c:v>
                </c:pt>
                <c:pt idx="5">
                  <c:v>2022.0</c:v>
                </c:pt>
              </c:numCache>
            </c:numRef>
          </c:cat>
          <c:val>
            <c:numRef>
              <c:f>'Strategy 1'!$C$23:$H$23</c:f>
              <c:numCache>
                <c:formatCode>General</c:formatCode>
                <c:ptCount val="6"/>
                <c:pt idx="0">
                  <c:v>400.0</c:v>
                </c:pt>
                <c:pt idx="1">
                  <c:v>450.0</c:v>
                </c:pt>
                <c:pt idx="2">
                  <c:v>500.0</c:v>
                </c:pt>
                <c:pt idx="3">
                  <c:v>600.0</c:v>
                </c:pt>
                <c:pt idx="4">
                  <c:v>800.0</c:v>
                </c:pt>
                <c:pt idx="5">
                  <c:v>1000.0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7043384"/>
        <c:axId val="-2126932056"/>
      </c:barChart>
      <c:catAx>
        <c:axId val="-2127043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6932056"/>
        <c:crosses val="autoZero"/>
        <c:auto val="1"/>
        <c:lblAlgn val="ctr"/>
        <c:lblOffset val="100"/>
        <c:noMultiLvlLbl val="0"/>
      </c:catAx>
      <c:valAx>
        <c:axId val="-2126932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704338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/>
              <a:t>Total </a:t>
            </a:r>
            <a:r>
              <a:rPr lang="en-US" dirty="0" smtClean="0"/>
              <a:t>Cost-</a:t>
            </a:r>
            <a:r>
              <a:rPr lang="en-US" baseline="0" dirty="0" smtClean="0"/>
              <a:t> NOK 2.30/Click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'Strategy 1'!$B$25</c:f>
              <c:strCache>
                <c:ptCount val="1"/>
                <c:pt idx="0">
                  <c:v>Total Cost</c:v>
                </c:pt>
              </c:strCache>
            </c:strRef>
          </c:tx>
          <c:marker>
            <c:symbol val="none"/>
          </c:marker>
          <c:cat>
            <c:numRef>
              <c:f>'Strategy 1'!$C$22:$H$22</c:f>
              <c:numCache>
                <c:formatCode>General</c:formatCode>
                <c:ptCount val="6"/>
                <c:pt idx="0">
                  <c:v>2017.0</c:v>
                </c:pt>
                <c:pt idx="1">
                  <c:v>2018.0</c:v>
                </c:pt>
                <c:pt idx="2">
                  <c:v>2019.0</c:v>
                </c:pt>
                <c:pt idx="3">
                  <c:v>2020.0</c:v>
                </c:pt>
                <c:pt idx="4">
                  <c:v>2021.0</c:v>
                </c:pt>
                <c:pt idx="5">
                  <c:v>2022.0</c:v>
                </c:pt>
              </c:numCache>
            </c:numRef>
          </c:cat>
          <c:val>
            <c:numRef>
              <c:f>'Strategy 1'!$C$25:$H$25</c:f>
              <c:numCache>
                <c:formatCode>[$NOK]\ #,##0</c:formatCode>
                <c:ptCount val="6"/>
                <c:pt idx="0">
                  <c:v>918.9599999999998</c:v>
                </c:pt>
                <c:pt idx="1">
                  <c:v>1033.83</c:v>
                </c:pt>
                <c:pt idx="2">
                  <c:v>1148.7</c:v>
                </c:pt>
                <c:pt idx="3">
                  <c:v>1378.44</c:v>
                </c:pt>
                <c:pt idx="4">
                  <c:v>1837.92</c:v>
                </c:pt>
                <c:pt idx="5">
                  <c:v>2297.4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0100392"/>
        <c:axId val="-2130313656"/>
      </c:lineChart>
      <c:catAx>
        <c:axId val="-2130100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0313656"/>
        <c:crosses val="autoZero"/>
        <c:auto val="1"/>
        <c:lblAlgn val="ctr"/>
        <c:lblOffset val="100"/>
        <c:noMultiLvlLbl val="0"/>
      </c:catAx>
      <c:valAx>
        <c:axId val="-2130313656"/>
        <c:scaling>
          <c:orientation val="minMax"/>
        </c:scaling>
        <c:delete val="0"/>
        <c:axPos val="l"/>
        <c:majorGridlines/>
        <c:numFmt formatCode="[$NOK]\ #,##0" sourceLinked="1"/>
        <c:majorTickMark val="out"/>
        <c:minorTickMark val="none"/>
        <c:tickLblPos val="nextTo"/>
        <c:crossAx val="-213010039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Expected Growth in Website Traffic Through SEO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'Strategy 1'!$B$8</c:f>
              <c:strCache>
                <c:ptCount val="1"/>
                <c:pt idx="0">
                  <c:v>Expected Growth in Website Traffic</c:v>
                </c:pt>
              </c:strCache>
            </c:strRef>
          </c:tx>
          <c:marker>
            <c:symbol val="none"/>
          </c:marker>
          <c:cat>
            <c:numRef>
              <c:f>'Strategy 1'!$C$7:$H$7</c:f>
              <c:numCache>
                <c:formatCode>General</c:formatCode>
                <c:ptCount val="6"/>
                <c:pt idx="0">
                  <c:v>2017.0</c:v>
                </c:pt>
                <c:pt idx="1">
                  <c:v>2018.0</c:v>
                </c:pt>
                <c:pt idx="2">
                  <c:v>2019.0</c:v>
                </c:pt>
                <c:pt idx="3">
                  <c:v>2020.0</c:v>
                </c:pt>
                <c:pt idx="4">
                  <c:v>2021.0</c:v>
                </c:pt>
                <c:pt idx="5">
                  <c:v>2022.0</c:v>
                </c:pt>
              </c:numCache>
            </c:numRef>
          </c:cat>
          <c:val>
            <c:numRef>
              <c:f>'Strategy 1'!$C$8:$H$8</c:f>
              <c:numCache>
                <c:formatCode>0.00%</c:formatCode>
                <c:ptCount val="6"/>
                <c:pt idx="0">
                  <c:v>0.0283333333333333</c:v>
                </c:pt>
                <c:pt idx="1">
                  <c:v>0.0511618978817334</c:v>
                </c:pt>
                <c:pt idx="2">
                  <c:v>0.0616778118644976</c:v>
                </c:pt>
                <c:pt idx="3">
                  <c:v>0.0669718520025431</c:v>
                </c:pt>
                <c:pt idx="4">
                  <c:v>0.0722900808562359</c:v>
                </c:pt>
                <c:pt idx="5">
                  <c:v>0.0749582974213276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7455352"/>
        <c:axId val="2088844024"/>
      </c:lineChart>
      <c:catAx>
        <c:axId val="-2127455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88844024"/>
        <c:crosses val="autoZero"/>
        <c:auto val="1"/>
        <c:lblAlgn val="ctr"/>
        <c:lblOffset val="100"/>
        <c:noMultiLvlLbl val="0"/>
      </c:catAx>
      <c:valAx>
        <c:axId val="2088844024"/>
        <c:scaling>
          <c:orientation val="minMax"/>
          <c:min val="0.02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-21274553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Expected Number of Clicks Through</a:t>
            </a:r>
            <a:r>
              <a:rPr lang="en-US" baseline="0"/>
              <a:t> Targeting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'Strategy 1'!$B$23</c:f>
              <c:strCache>
                <c:ptCount val="1"/>
                <c:pt idx="0">
                  <c:v>Expected Number of Clicks</c:v>
                </c:pt>
              </c:strCache>
            </c:strRef>
          </c:tx>
          <c:invertIfNegative val="0"/>
          <c:cat>
            <c:numRef>
              <c:f>'Strategy 1'!$C$22:$H$22</c:f>
              <c:numCache>
                <c:formatCode>General</c:formatCode>
                <c:ptCount val="6"/>
                <c:pt idx="0">
                  <c:v>2017.0</c:v>
                </c:pt>
                <c:pt idx="1">
                  <c:v>2018.0</c:v>
                </c:pt>
                <c:pt idx="2">
                  <c:v>2019.0</c:v>
                </c:pt>
                <c:pt idx="3">
                  <c:v>2020.0</c:v>
                </c:pt>
                <c:pt idx="4">
                  <c:v>2021.0</c:v>
                </c:pt>
                <c:pt idx="5">
                  <c:v>2022.0</c:v>
                </c:pt>
              </c:numCache>
            </c:numRef>
          </c:cat>
          <c:val>
            <c:numRef>
              <c:f>'Strategy 1'!$C$23:$H$23</c:f>
              <c:numCache>
                <c:formatCode>General</c:formatCode>
                <c:ptCount val="6"/>
                <c:pt idx="0">
                  <c:v>400.0</c:v>
                </c:pt>
                <c:pt idx="1">
                  <c:v>450.0</c:v>
                </c:pt>
                <c:pt idx="2">
                  <c:v>500.0</c:v>
                </c:pt>
                <c:pt idx="3">
                  <c:v>600.0</c:v>
                </c:pt>
                <c:pt idx="4">
                  <c:v>800.0</c:v>
                </c:pt>
                <c:pt idx="5">
                  <c:v>1000.0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7991688"/>
        <c:axId val="-2128311720"/>
      </c:barChart>
      <c:catAx>
        <c:axId val="-2127991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8311720"/>
        <c:crosses val="autoZero"/>
        <c:auto val="1"/>
        <c:lblAlgn val="ctr"/>
        <c:lblOffset val="100"/>
        <c:noMultiLvlLbl val="0"/>
      </c:catAx>
      <c:valAx>
        <c:axId val="-2128311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79916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Total Cost Associated</a:t>
            </a:r>
            <a:r>
              <a:rPr lang="en-US" baseline="0" dirty="0"/>
              <a:t> </a:t>
            </a:r>
            <a:r>
              <a:rPr lang="en-US" baseline="0" dirty="0" smtClean="0"/>
              <a:t>with CPC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'Strategy 1'!$B$25</c:f>
              <c:strCache>
                <c:ptCount val="1"/>
                <c:pt idx="0">
                  <c:v>Total Cost</c:v>
                </c:pt>
              </c:strCache>
            </c:strRef>
          </c:tx>
          <c:marker>
            <c:symbol val="none"/>
          </c:marker>
          <c:cat>
            <c:numRef>
              <c:f>'Strategy 1'!$C$22:$H$22</c:f>
              <c:numCache>
                <c:formatCode>General</c:formatCode>
                <c:ptCount val="6"/>
                <c:pt idx="0">
                  <c:v>2017.0</c:v>
                </c:pt>
                <c:pt idx="1">
                  <c:v>2018.0</c:v>
                </c:pt>
                <c:pt idx="2">
                  <c:v>2019.0</c:v>
                </c:pt>
                <c:pt idx="3">
                  <c:v>2020.0</c:v>
                </c:pt>
                <c:pt idx="4">
                  <c:v>2021.0</c:v>
                </c:pt>
                <c:pt idx="5">
                  <c:v>2022.0</c:v>
                </c:pt>
              </c:numCache>
            </c:numRef>
          </c:cat>
          <c:val>
            <c:numRef>
              <c:f>'Strategy 1'!$C$26:$H$26</c:f>
              <c:numCache>
                <c:formatCode>[$NOK]\ #,##0_);[Red]\([$NOK]\ #,##0\)</c:formatCode>
                <c:ptCount val="6"/>
                <c:pt idx="0">
                  <c:v>918.9599999999999</c:v>
                </c:pt>
                <c:pt idx="1">
                  <c:v>1033.83</c:v>
                </c:pt>
                <c:pt idx="2">
                  <c:v>1148.7</c:v>
                </c:pt>
                <c:pt idx="3">
                  <c:v>1378.44</c:v>
                </c:pt>
                <c:pt idx="4">
                  <c:v>1837.92</c:v>
                </c:pt>
                <c:pt idx="5">
                  <c:v>2297.4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8377768"/>
        <c:axId val="-2128374696"/>
      </c:lineChart>
      <c:catAx>
        <c:axId val="-2128377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8374696"/>
        <c:crosses val="autoZero"/>
        <c:auto val="1"/>
        <c:lblAlgn val="ctr"/>
        <c:lblOffset val="100"/>
        <c:noMultiLvlLbl val="0"/>
      </c:catAx>
      <c:valAx>
        <c:axId val="-2128374696"/>
        <c:scaling>
          <c:orientation val="minMax"/>
        </c:scaling>
        <c:delete val="0"/>
        <c:axPos val="l"/>
        <c:majorGridlines/>
        <c:numFmt formatCode="[$NOK]\ #,##0_);[Red]\([$NOK]\ #,##0\)" sourceLinked="1"/>
        <c:majorTickMark val="out"/>
        <c:minorTickMark val="none"/>
        <c:tickLblPos val="nextTo"/>
        <c:crossAx val="-21283777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E3C06-4BF0-476C-B92C-47F086B39C4B}" type="datetimeFigureOut">
              <a:rPr lang="en-US" smtClean="0"/>
              <a:t>2/15/17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CDA12-C8B2-44A2-99E1-EF49741CB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35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2536C-AF4B-4C6C-85E1-7177AC273A37}" type="datetimeFigureOut">
              <a:rPr lang="en-US" smtClean="0"/>
              <a:t>2/15/17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ABFD9-1E14-473D-B1B5-2B1862556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63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ABFD9-1E14-473D-B1B5-2B186255642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2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893" y="4560572"/>
            <a:ext cx="1918953" cy="1077218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893" y="288327"/>
            <a:ext cx="3941601" cy="120032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24038" y="5972062"/>
            <a:ext cx="2490995" cy="491353"/>
            <a:chOff x="49005" y="6371172"/>
            <a:chExt cx="2490995" cy="491353"/>
          </a:xfrm>
        </p:grpSpPr>
        <p:sp>
          <p:nvSpPr>
            <p:cNvPr id="7" name="Rectangle 6"/>
            <p:cNvSpPr/>
            <p:nvPr/>
          </p:nvSpPr>
          <p:spPr>
            <a:xfrm>
              <a:off x="49005" y="6522834"/>
              <a:ext cx="1420837" cy="339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90000"/>
                </a:lnSpc>
                <a:spcBef>
                  <a:spcPts val="1000"/>
                </a:spcBef>
              </a:pPr>
              <a:r>
                <a:rPr lang="en-US" sz="2200" b="1" dirty="0">
                  <a:solidFill>
                    <a:prstClr val="black"/>
                  </a:solidFill>
                  <a:latin typeface="Bookman Old Style"/>
                  <a:cs typeface="Bookman Old Style"/>
                </a:rPr>
                <a:t>SUMMIT</a:t>
              </a:r>
              <a:endParaRPr lang="en-US" sz="2000" b="1" dirty="0">
                <a:solidFill>
                  <a:prstClr val="black"/>
                </a:solidFill>
                <a:latin typeface="Bookman Old Style"/>
                <a:cs typeface="Bookman Old Style"/>
              </a:endParaRPr>
            </a:p>
          </p:txBody>
        </p:sp>
        <p:grpSp>
          <p:nvGrpSpPr>
            <p:cNvPr id="8" name="Group 7"/>
            <p:cNvGrpSpPr/>
            <p:nvPr userDrawn="1"/>
          </p:nvGrpSpPr>
          <p:grpSpPr>
            <a:xfrm>
              <a:off x="1288144" y="6371172"/>
              <a:ext cx="1251856" cy="486176"/>
              <a:chOff x="1288144" y="6371172"/>
              <a:chExt cx="1251856" cy="486176"/>
            </a:xfrm>
          </p:grpSpPr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 rotWithShape="1">
              <a:blip r:embed="rId2"/>
              <a:srcRect l="3773" t="13182" r="8373" b="39592"/>
              <a:stretch/>
            </p:blipFill>
            <p:spPr>
              <a:xfrm>
                <a:off x="1418485" y="6371172"/>
                <a:ext cx="865161" cy="232216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288144" y="6549571"/>
                <a:ext cx="12518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Bookman Old Style"/>
                    <a:cs typeface="Bookman Old Style"/>
                  </a:rPr>
                  <a:t>PARTNERS</a:t>
                </a:r>
                <a:endParaRPr lang="en-US" sz="1400" dirty="0">
                  <a:latin typeface="Bookman Old Style"/>
                  <a:cs typeface="Bookman Old Style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973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38C3-1691-409A-B855-A0400D48C3F8}" type="datetime1">
              <a:rPr lang="en-US" smtClean="0"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8064-30EC-408A-8B05-ED48FF9DD6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7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BA0F-B0F3-4943-BE54-72AC6A17AC66}" type="datetime1">
              <a:rPr lang="en-US" smtClean="0"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8064-30EC-408A-8B05-ED48FF9DD6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4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08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A2BF-CDE5-4F3C-9877-35A482E54413}" type="datetime1">
              <a:rPr lang="en-US" smtClean="0"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8064-30EC-408A-8B05-ED48FF9DD6F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875211"/>
            <a:ext cx="10515600" cy="0"/>
          </a:xfrm>
          <a:prstGeom prst="line">
            <a:avLst/>
          </a:prstGeom>
          <a:ln w="28575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8610600" y="6235299"/>
            <a:ext cx="2490995" cy="491353"/>
            <a:chOff x="49005" y="6371172"/>
            <a:chExt cx="2490995" cy="491353"/>
          </a:xfrm>
        </p:grpSpPr>
        <p:sp>
          <p:nvSpPr>
            <p:cNvPr id="13" name="Rectangle 12"/>
            <p:cNvSpPr/>
            <p:nvPr/>
          </p:nvSpPr>
          <p:spPr>
            <a:xfrm>
              <a:off x="49005" y="6522834"/>
              <a:ext cx="1420837" cy="339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90000"/>
                </a:lnSpc>
                <a:spcBef>
                  <a:spcPts val="1000"/>
                </a:spcBef>
              </a:pPr>
              <a:r>
                <a:rPr lang="en-US" sz="2200" b="1" dirty="0">
                  <a:solidFill>
                    <a:prstClr val="black"/>
                  </a:solidFill>
                  <a:latin typeface="Bookman Old Style"/>
                  <a:cs typeface="Bookman Old Style"/>
                </a:rPr>
                <a:t>SUMMIT</a:t>
              </a:r>
              <a:endParaRPr lang="en-US" sz="2000" b="1" dirty="0">
                <a:solidFill>
                  <a:prstClr val="black"/>
                </a:solidFill>
                <a:latin typeface="Bookman Old Style"/>
                <a:cs typeface="Bookman Old Style"/>
              </a:endParaRPr>
            </a:p>
          </p:txBody>
        </p:sp>
        <p:grpSp>
          <p:nvGrpSpPr>
            <p:cNvPr id="14" name="Group 13"/>
            <p:cNvGrpSpPr/>
            <p:nvPr userDrawn="1"/>
          </p:nvGrpSpPr>
          <p:grpSpPr>
            <a:xfrm>
              <a:off x="1288144" y="6371172"/>
              <a:ext cx="1251856" cy="486176"/>
              <a:chOff x="1288144" y="6371172"/>
              <a:chExt cx="1251856" cy="486176"/>
            </a:xfrm>
          </p:grpSpPr>
          <p:pic>
            <p:nvPicPr>
              <p:cNvPr id="15" name="Picture 14"/>
              <p:cNvPicPr>
                <a:picLocks noChangeAspect="1"/>
              </p:cNvPicPr>
              <p:nvPr userDrawn="1"/>
            </p:nvPicPr>
            <p:blipFill rotWithShape="1">
              <a:blip r:embed="rId2"/>
              <a:srcRect l="3773" t="13182" r="8373" b="39592"/>
              <a:stretch/>
            </p:blipFill>
            <p:spPr>
              <a:xfrm>
                <a:off x="1418485" y="6371172"/>
                <a:ext cx="865161" cy="232216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1288144" y="6549571"/>
                <a:ext cx="12518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Bookman Old Style"/>
                    <a:cs typeface="Bookman Old Style"/>
                  </a:rPr>
                  <a:t>PARTNERS</a:t>
                </a:r>
                <a:endParaRPr lang="en-US" sz="1400" dirty="0">
                  <a:latin typeface="Bookman Old Style"/>
                  <a:cs typeface="Bookman Old Style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648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23E9-F8EC-40E4-B64E-88F0353D1C84}" type="datetime1">
              <a:rPr lang="en-US" smtClean="0"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8064-30EC-408A-8B05-ED48FF9DD6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C5F9-2D16-4C41-848A-AE66137D72D0}" type="datetime1">
              <a:rPr lang="en-US" smtClean="0"/>
              <a:t>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8064-30EC-408A-8B05-ED48FF9DD6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3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3C0B-A946-4C1C-913B-937B782AAED8}" type="datetime1">
              <a:rPr lang="en-US" smtClean="0"/>
              <a:t>2/15/17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8064-30EC-408A-8B05-ED48FF9DD6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D448-A90B-4EC3-A1EA-B08B73F25C6B}" type="datetime1">
              <a:rPr lang="en-US" smtClean="0"/>
              <a:t>2/15/17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8064-30EC-408A-8B05-ED48FF9DD6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113315"/>
            <a:ext cx="10515600" cy="510086"/>
          </a:xfrm>
        </p:spPr>
        <p:txBody>
          <a:bodyPr>
            <a:noAutofit/>
          </a:bodyPr>
          <a:lstStyle>
            <a:lvl1pPr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8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6E98-B7B8-4487-AB2E-699867A94AC1}" type="datetime1">
              <a:rPr lang="en-US" smtClean="0"/>
              <a:t>2/15/17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8064-30EC-408A-8B05-ED48FF9DD6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6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571E-44A9-4A13-8814-F06D03721D9E}" type="datetime1">
              <a:rPr lang="en-US" smtClean="0"/>
              <a:t>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8064-30EC-408A-8B05-ED48FF9DD6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6575-0481-4A1B-89E2-4810505B1E5A}" type="datetime1">
              <a:rPr lang="en-US" smtClean="0"/>
              <a:t>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8064-30EC-408A-8B05-ED48FF9DD6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5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FD0CC-5E5B-4966-856C-71766C3A873E}" type="datetime1">
              <a:rPr lang="en-US" smtClean="0"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B8064-30EC-408A-8B05-ED48FF9DD6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7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644" y="1108238"/>
            <a:ext cx="8127622" cy="5264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Norwegian Internet Use</a:t>
            </a:r>
            <a:endParaRPr lang="en-US" dirty="0"/>
          </a:p>
        </p:txBody>
      </p:sp>
      <p:sp>
        <p:nvSpPr>
          <p:cNvPr id="5" name="AutoShape 2" descr="Factory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8064-30EC-408A-8B05-ED48FF9DD6F5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65846" y="1959354"/>
            <a:ext cx="3112586" cy="2963603"/>
          </a:xfrm>
          <a:prstGeom prst="ellipse">
            <a:avLst/>
          </a:prstGeom>
          <a:solidFill>
            <a:schemeClr val="accent2">
              <a:alpha val="85000"/>
            </a:schemeClr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97% </a:t>
            </a:r>
          </a:p>
          <a:p>
            <a:pPr algn="ctr"/>
            <a:r>
              <a:rPr lang="en-US" sz="2800" dirty="0" smtClean="0"/>
              <a:t>Use Internet</a:t>
            </a:r>
          </a:p>
        </p:txBody>
      </p:sp>
      <p:sp>
        <p:nvSpPr>
          <p:cNvPr id="11" name="Oval 10"/>
          <p:cNvSpPr/>
          <p:nvPr/>
        </p:nvSpPr>
        <p:spPr>
          <a:xfrm>
            <a:off x="8080328" y="1954563"/>
            <a:ext cx="3112586" cy="2963603"/>
          </a:xfrm>
          <a:prstGeom prst="ellipse">
            <a:avLst/>
          </a:prstGeom>
          <a:solidFill>
            <a:schemeClr val="accent2">
              <a:alpha val="85000"/>
            </a:schemeClr>
          </a:solidFill>
          <a:ln w="5715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81%</a:t>
            </a:r>
          </a:p>
          <a:p>
            <a:pPr algn="ctr"/>
            <a:r>
              <a:rPr lang="en-US" sz="2800" dirty="0" smtClean="0"/>
              <a:t>Online Shop</a:t>
            </a:r>
          </a:p>
        </p:txBody>
      </p:sp>
      <p:sp>
        <p:nvSpPr>
          <p:cNvPr id="13" name="Oval 12"/>
          <p:cNvSpPr/>
          <p:nvPr/>
        </p:nvSpPr>
        <p:spPr>
          <a:xfrm>
            <a:off x="4541294" y="1999684"/>
            <a:ext cx="3112586" cy="2963603"/>
          </a:xfrm>
          <a:prstGeom prst="ellipse">
            <a:avLst/>
          </a:prstGeom>
          <a:solidFill>
            <a:schemeClr val="accent2">
              <a:alpha val="85000"/>
            </a:schemeClr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92%</a:t>
            </a:r>
          </a:p>
          <a:p>
            <a:pPr algn="ctr"/>
            <a:r>
              <a:rPr lang="en-US" sz="2800" dirty="0" smtClean="0"/>
              <a:t>Google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24110" y="3785446"/>
            <a:ext cx="1494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</a:rPr>
              <a:t>Per quarter</a:t>
            </a:r>
            <a:endParaRPr 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95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Appendix: Targeting Costs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8064-30EC-408A-8B05-ED48FF9DD6F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22574"/>
              </p:ext>
            </p:extLst>
          </p:nvPr>
        </p:nvGraphicFramePr>
        <p:xfrm>
          <a:off x="1898650" y="1172990"/>
          <a:ext cx="8394700" cy="810260"/>
        </p:xfrm>
        <a:graphic>
          <a:graphicData uri="http://schemas.openxmlformats.org/drawingml/2006/table">
            <a:tbl>
              <a:tblPr/>
              <a:tblGrid>
                <a:gridCol w="2692400"/>
                <a:gridCol w="1346200"/>
                <a:gridCol w="850900"/>
                <a:gridCol w="876300"/>
                <a:gridCol w="876300"/>
                <a:gridCol w="876300"/>
                <a:gridCol w="8763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Expected Number of Clicks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Per Click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NOK 2.30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NOK 2.30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NOK 2.30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NOK 2.30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NOK 2.30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NOK 2.30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Cost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(NOK 919)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(NOK 1,034)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(NOK 1,149)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(NOK 1,378)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(NOK 1,838)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(NOK 2,297)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425470"/>
              </p:ext>
            </p:extLst>
          </p:nvPr>
        </p:nvGraphicFramePr>
        <p:xfrm>
          <a:off x="1303506" y="245847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116524"/>
              </p:ext>
            </p:extLst>
          </p:nvPr>
        </p:nvGraphicFramePr>
        <p:xfrm>
          <a:off x="6345234" y="2408343"/>
          <a:ext cx="4648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4812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Appendix: CATS System Costs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8064-30EC-408A-8B05-ED48FF9DD6F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05100"/>
              </p:ext>
            </p:extLst>
          </p:nvPr>
        </p:nvGraphicFramePr>
        <p:xfrm>
          <a:off x="3978462" y="1370348"/>
          <a:ext cx="4694004" cy="2658505"/>
        </p:xfrm>
        <a:graphic>
          <a:graphicData uri="http://schemas.openxmlformats.org/drawingml/2006/table">
            <a:tbl>
              <a:tblPr/>
              <a:tblGrid>
                <a:gridCol w="3270413"/>
                <a:gridCol w="1423591"/>
              </a:tblGrid>
              <a:tr h="326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Number of Employees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6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Employees Using System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6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Expected Price/Employee/Month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NOK 832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6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Expected Discount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6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Price/Employee/Month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NOK 665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of CATS System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(NOK 66,528)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9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Implemenation Cost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(NOK 4,200)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Cost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(NOK 70,728)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301"/>
              </p:ext>
            </p:extLst>
          </p:nvPr>
        </p:nvGraphicFramePr>
        <p:xfrm>
          <a:off x="2228850" y="4386808"/>
          <a:ext cx="7734300" cy="398780"/>
        </p:xfrm>
        <a:graphic>
          <a:graphicData uri="http://schemas.openxmlformats.org/drawingml/2006/table">
            <a:tbl>
              <a:tblPr/>
              <a:tblGrid>
                <a:gridCol w="2159000"/>
                <a:gridCol w="939800"/>
                <a:gridCol w="927100"/>
                <a:gridCol w="927100"/>
                <a:gridCol w="927100"/>
                <a:gridCol w="927100"/>
                <a:gridCol w="9271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Cost/Year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(NOK 70,728)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(NOK 66,528)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(NOK 66,528)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(NOK 66,528)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(NOK 66,528)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(NOK 66,528)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65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 Engine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80807"/>
            <a:ext cx="2743200" cy="365125"/>
          </a:xfrm>
        </p:spPr>
        <p:txBody>
          <a:bodyPr/>
          <a:lstStyle/>
          <a:p>
            <a:fld id="{3CEB8064-30EC-408A-8B05-ED48FF9DD6F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26714" y="19825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20603" y="1044995"/>
            <a:ext cx="2308623" cy="2565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Increased Web Traffic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18758" y="4835522"/>
            <a:ext cx="2320427" cy="947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Low Cost Option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88986" y="4835522"/>
            <a:ext cx="4603074" cy="9470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NOK 126/Month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9" idx="1"/>
          </p:cNvCxnSpPr>
          <p:nvPr/>
        </p:nvCxnSpPr>
        <p:spPr>
          <a:xfrm flipH="1">
            <a:off x="3174747" y="2327563"/>
            <a:ext cx="845856" cy="130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1"/>
          </p:cNvCxnSpPr>
          <p:nvPr/>
        </p:nvCxnSpPr>
        <p:spPr>
          <a:xfrm flipH="1" flipV="1">
            <a:off x="3174890" y="3626401"/>
            <a:ext cx="843868" cy="1682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77497" y="30483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56" y="2374275"/>
            <a:ext cx="2482389" cy="2375140"/>
          </a:xfrm>
          <a:prstGeom prst="rect">
            <a:avLst/>
          </a:prstGeom>
        </p:spPr>
      </p:pic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655070"/>
              </p:ext>
            </p:extLst>
          </p:nvPr>
        </p:nvGraphicFramePr>
        <p:xfrm>
          <a:off x="6401436" y="1044994"/>
          <a:ext cx="4756033" cy="2552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57265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Targeting through Social Media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80807"/>
            <a:ext cx="2743200" cy="365125"/>
          </a:xfrm>
        </p:spPr>
        <p:txBody>
          <a:bodyPr/>
          <a:lstStyle/>
          <a:p>
            <a:fld id="{3CEB8064-30EC-408A-8B05-ED48FF9DD6F5}" type="slidenum">
              <a:rPr lang="en-US" smtClean="0"/>
              <a:t>3</a:t>
            </a:fld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28503" y="1014410"/>
            <a:ext cx="5002130" cy="511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Focused Marketing</a:t>
            </a:r>
            <a:endParaRPr lang="en-US" sz="2800" b="1" dirty="0"/>
          </a:p>
        </p:txBody>
      </p:sp>
      <p:cxnSp>
        <p:nvCxnSpPr>
          <p:cNvPr id="5" name="Straight Arrow Connector 4"/>
          <p:cNvCxnSpPr>
            <a:stCxn id="23" idx="2"/>
          </p:cNvCxnSpPr>
          <p:nvPr/>
        </p:nvCxnSpPr>
        <p:spPr>
          <a:xfrm flipH="1">
            <a:off x="4678787" y="1525751"/>
            <a:ext cx="1350781" cy="1448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3" idx="2"/>
          </p:cNvCxnSpPr>
          <p:nvPr/>
        </p:nvCxnSpPr>
        <p:spPr>
          <a:xfrm>
            <a:off x="6029568" y="1525751"/>
            <a:ext cx="1473202" cy="1448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279" y="2389732"/>
            <a:ext cx="2720505" cy="1621020"/>
          </a:xfrm>
          <a:prstGeom prst="rect">
            <a:avLst/>
          </a:prstGeom>
        </p:spPr>
      </p:pic>
      <p:cxnSp>
        <p:nvCxnSpPr>
          <p:cNvPr id="55" name="Straight Arrow Connector 54"/>
          <p:cNvCxnSpPr>
            <a:endCxn id="66" idx="0"/>
          </p:cNvCxnSpPr>
          <p:nvPr/>
        </p:nvCxnSpPr>
        <p:spPr>
          <a:xfrm>
            <a:off x="4678789" y="3576270"/>
            <a:ext cx="1453766" cy="1226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6" idx="0"/>
          </p:cNvCxnSpPr>
          <p:nvPr/>
        </p:nvCxnSpPr>
        <p:spPr>
          <a:xfrm flipH="1">
            <a:off x="6132555" y="3576270"/>
            <a:ext cx="1370215" cy="1226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996" y="4802592"/>
            <a:ext cx="1203117" cy="1203117"/>
          </a:xfrm>
          <a:prstGeom prst="rect">
            <a:avLst/>
          </a:prstGeom>
        </p:spPr>
      </p:pic>
      <p:sp>
        <p:nvSpPr>
          <p:cNvPr id="82" name="Oval 81"/>
          <p:cNvSpPr/>
          <p:nvPr/>
        </p:nvSpPr>
        <p:spPr>
          <a:xfrm>
            <a:off x="9029100" y="1921827"/>
            <a:ext cx="2601028" cy="2675455"/>
          </a:xfrm>
          <a:prstGeom prst="ellipse">
            <a:avLst/>
          </a:prstGeom>
          <a:solidFill>
            <a:schemeClr val="accent2">
              <a:alpha val="85000"/>
            </a:schemeClr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smtClean="0"/>
              <a:t>Retargeting</a:t>
            </a:r>
          </a:p>
        </p:txBody>
      </p:sp>
      <p:sp>
        <p:nvSpPr>
          <p:cNvPr id="83" name="Oval 82"/>
          <p:cNvSpPr/>
          <p:nvPr/>
        </p:nvSpPr>
        <p:spPr>
          <a:xfrm>
            <a:off x="742974" y="2090938"/>
            <a:ext cx="2601028" cy="2675455"/>
          </a:xfrm>
          <a:prstGeom prst="ellipse">
            <a:avLst/>
          </a:prstGeom>
          <a:solidFill>
            <a:schemeClr val="accent2">
              <a:alpha val="85000"/>
            </a:schemeClr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smtClean="0"/>
              <a:t>Targeting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104" y="2973311"/>
            <a:ext cx="2539912" cy="43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67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Targeting through Social Media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80807"/>
            <a:ext cx="2743200" cy="365125"/>
          </a:xfrm>
        </p:spPr>
        <p:txBody>
          <a:bodyPr/>
          <a:lstStyle/>
          <a:p>
            <a:fld id="{3CEB8064-30EC-408A-8B05-ED48FF9DD6F5}" type="slidenum">
              <a:rPr lang="en-US" smtClean="0"/>
              <a:t>4</a:t>
            </a:fld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38200" y="1031122"/>
            <a:ext cx="5002130" cy="511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Focused Marketing</a:t>
            </a:r>
            <a:endParaRPr lang="en-US" sz="2800" b="1" dirty="0"/>
          </a:p>
        </p:txBody>
      </p:sp>
      <p:cxnSp>
        <p:nvCxnSpPr>
          <p:cNvPr id="5" name="Straight Arrow Connector 4"/>
          <p:cNvCxnSpPr>
            <a:stCxn id="23" idx="2"/>
          </p:cNvCxnSpPr>
          <p:nvPr/>
        </p:nvCxnSpPr>
        <p:spPr>
          <a:xfrm flipH="1">
            <a:off x="1988484" y="1542463"/>
            <a:ext cx="1350781" cy="1448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3" idx="2"/>
          </p:cNvCxnSpPr>
          <p:nvPr/>
        </p:nvCxnSpPr>
        <p:spPr>
          <a:xfrm>
            <a:off x="3339265" y="1542463"/>
            <a:ext cx="1473202" cy="1448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062064"/>
              </p:ext>
            </p:extLst>
          </p:nvPr>
        </p:nvGraphicFramePr>
        <p:xfrm>
          <a:off x="6767661" y="82074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509737"/>
              </p:ext>
            </p:extLst>
          </p:nvPr>
        </p:nvGraphicFramePr>
        <p:xfrm>
          <a:off x="6936772" y="3592981"/>
          <a:ext cx="4375867" cy="2429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76" y="2406444"/>
            <a:ext cx="2720505" cy="1621020"/>
          </a:xfrm>
          <a:prstGeom prst="rect">
            <a:avLst/>
          </a:prstGeom>
        </p:spPr>
      </p:pic>
      <p:cxnSp>
        <p:nvCxnSpPr>
          <p:cNvPr id="55" name="Straight Arrow Connector 54"/>
          <p:cNvCxnSpPr>
            <a:endCxn id="66" idx="0"/>
          </p:cNvCxnSpPr>
          <p:nvPr/>
        </p:nvCxnSpPr>
        <p:spPr>
          <a:xfrm>
            <a:off x="1988486" y="3592982"/>
            <a:ext cx="1453766" cy="1226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6" idx="0"/>
          </p:cNvCxnSpPr>
          <p:nvPr/>
        </p:nvCxnSpPr>
        <p:spPr>
          <a:xfrm flipH="1">
            <a:off x="3442252" y="3592982"/>
            <a:ext cx="1370215" cy="1226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693" y="4819304"/>
            <a:ext cx="1203117" cy="12031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831" y="2990022"/>
            <a:ext cx="2707012" cy="43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07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Appendix: Current Given Financials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8064-30EC-408A-8B05-ED48FF9DD6F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088312"/>
              </p:ext>
            </p:extLst>
          </p:nvPr>
        </p:nvGraphicFramePr>
        <p:xfrm>
          <a:off x="2707012" y="1239836"/>
          <a:ext cx="6337728" cy="1317031"/>
        </p:xfrm>
        <a:graphic>
          <a:graphicData uri="http://schemas.openxmlformats.org/drawingml/2006/table">
            <a:tbl>
              <a:tblPr/>
              <a:tblGrid>
                <a:gridCol w="1058550"/>
                <a:gridCol w="1791392"/>
                <a:gridCol w="1696394"/>
                <a:gridCol w="1791392"/>
              </a:tblGrid>
              <a:tr h="317904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Revs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Costs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Profit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317904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1,190,000,000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29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1,380,000,000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1,352,750,000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27,250,000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 Increase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190,000,000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n/a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n/a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596443"/>
              </p:ext>
            </p:extLst>
          </p:nvPr>
        </p:nvGraphicFramePr>
        <p:xfrm>
          <a:off x="4349750" y="2799212"/>
          <a:ext cx="3492500" cy="398780"/>
        </p:xfrm>
        <a:graphic>
          <a:graphicData uri="http://schemas.openxmlformats.org/drawingml/2006/table">
            <a:tbl>
              <a:tblPr/>
              <a:tblGrid>
                <a:gridCol w="1816100"/>
                <a:gridCol w="16764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Clients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Temps Employed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8,000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96539"/>
              </p:ext>
            </p:extLst>
          </p:nvPr>
        </p:nvGraphicFramePr>
        <p:xfrm>
          <a:off x="4349750" y="3693954"/>
          <a:ext cx="3492500" cy="614680"/>
        </p:xfrm>
        <a:graphic>
          <a:graphicData uri="http://schemas.openxmlformats.org/drawingml/2006/table">
            <a:tbl>
              <a:tblPr/>
              <a:tblGrid>
                <a:gridCol w="1816100"/>
                <a:gridCol w="16764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Rev from Temp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1,242,000,000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Temps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8,000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Rev/Temp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155,250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514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Appendix: Total Financial Impact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8064-30EC-408A-8B05-ED48FF9DD6F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182101"/>
              </p:ext>
            </p:extLst>
          </p:nvPr>
        </p:nvGraphicFramePr>
        <p:xfrm>
          <a:off x="988589" y="1242838"/>
          <a:ext cx="10515602" cy="1706679"/>
        </p:xfrm>
        <a:graphic>
          <a:graphicData uri="http://schemas.openxmlformats.org/drawingml/2006/table">
            <a:tbl>
              <a:tblPr/>
              <a:tblGrid>
                <a:gridCol w="2735444"/>
                <a:gridCol w="1308256"/>
                <a:gridCol w="1238878"/>
                <a:gridCol w="1308256"/>
                <a:gridCol w="1308256"/>
                <a:gridCol w="1308256"/>
                <a:gridCol w="1308256"/>
              </a:tblGrid>
              <a:tr h="152630">
                <a:tc>
                  <a:txBody>
                    <a:bodyPr/>
                    <a:lstStyle/>
                    <a:p>
                      <a:pPr algn="l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11" marR="9911" marT="99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2017 Expected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2018 Expected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2019 Expected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2020 Expected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2021 Expected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2022 Expected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526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Increase in # Temps Placed</a:t>
                      </a:r>
                    </a:p>
                  </a:txBody>
                  <a:tcPr marL="9911" marR="9911" marT="99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400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580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800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1,000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1,200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1,600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6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Rev/ Temp From Assumption</a:t>
                      </a:r>
                    </a:p>
                  </a:txBody>
                  <a:tcPr marL="9911" marR="9911" marT="99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155,250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155,250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155,250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155,250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155,250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155,250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Added Revenue</a:t>
                      </a:r>
                    </a:p>
                  </a:txBody>
                  <a:tcPr marL="9911" marR="9911" marT="99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 NOK 62,100,000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 NOK 90,045,000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 NOK 124,200,000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 NOK 155,250,000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 NOK 186,300,000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 NOK 248,400,000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26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SEO Cost</a:t>
                      </a:r>
                    </a:p>
                  </a:txBody>
                  <a:tcPr marL="9911" marR="9911" marT="99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NOK (1,512)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NOK (1,512)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NOK (1,512)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NOK (1,512)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NOK (1,512)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NOK (1,512)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6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Targeting</a:t>
                      </a:r>
                    </a:p>
                  </a:txBody>
                  <a:tcPr marL="9911" marR="9911" marT="99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NOK (919)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NOK (1,034)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NOK (1,149)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NOK (1,378)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NOK (1,838)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NOK (2,297)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6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of CATS System</a:t>
                      </a:r>
                    </a:p>
                  </a:txBody>
                  <a:tcPr marL="9911" marR="9911" marT="99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NOK (70,728)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NOK (66,528)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NOK (66,528)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NOK (66,528)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NOK (66,528)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NOK (66,528)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Project Profits Before Taxes and Other Ops Costs</a:t>
                      </a:r>
                    </a:p>
                  </a:txBody>
                  <a:tcPr marL="9911" marR="9911" marT="99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62,026,841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89,975,926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124,130,811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155,180,582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186,230,122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248,329,663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85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Operational Cost Savings through ATS</a:t>
                      </a:r>
                    </a:p>
                  </a:txBody>
                  <a:tcPr marL="9911" marR="9911" marT="99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13,527,500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20,291,250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23,673,125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27,055,000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33,818,750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33,818,750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5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Income Increase (or Loss)</a:t>
                      </a:r>
                    </a:p>
                  </a:txBody>
                  <a:tcPr marL="9911" marR="9911" marT="99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 NOK 75,554,341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 NOK 110,267,176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 NOK 147,803,936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 NOK 182,235,582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 NOK 220,048,872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 NOK 282,148,413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Expected Addition to JobZone Bottom line</a:t>
                      </a:r>
                    </a:p>
                  </a:txBody>
                  <a:tcPr marL="9911" marR="9911" marT="99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1,491,924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2,177,377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2,918,592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3,598,492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4,345,168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5,571,409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114945"/>
              </p:ext>
            </p:extLst>
          </p:nvPr>
        </p:nvGraphicFramePr>
        <p:xfrm>
          <a:off x="981997" y="3133442"/>
          <a:ext cx="5181600" cy="398780"/>
        </p:xfrm>
        <a:graphic>
          <a:graphicData uri="http://schemas.openxmlformats.org/drawingml/2006/table">
            <a:tbl>
              <a:tblPr/>
              <a:tblGrid>
                <a:gridCol w="3505200"/>
                <a:gridCol w="16764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NPV of Project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7,904,895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Profit CAGR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3.79%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573456"/>
              </p:ext>
            </p:extLst>
          </p:nvPr>
        </p:nvGraphicFramePr>
        <p:xfrm>
          <a:off x="921749" y="3836223"/>
          <a:ext cx="10515602" cy="463836"/>
        </p:xfrm>
        <a:graphic>
          <a:graphicData uri="http://schemas.openxmlformats.org/drawingml/2006/table">
            <a:tbl>
              <a:tblPr/>
              <a:tblGrid>
                <a:gridCol w="2735444"/>
                <a:gridCol w="1308256"/>
                <a:gridCol w="1238878"/>
                <a:gridCol w="1308256"/>
                <a:gridCol w="1308256"/>
                <a:gridCol w="1308256"/>
                <a:gridCol w="1308256"/>
              </a:tblGrid>
              <a:tr h="152630">
                <a:tc>
                  <a:txBody>
                    <a:bodyPr/>
                    <a:lstStyle/>
                    <a:p>
                      <a:pPr algn="l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11" marR="9911" marT="99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2019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2021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2022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526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Annual Profit </a:t>
                      </a:r>
                    </a:p>
                  </a:txBody>
                  <a:tcPr marL="9911" marR="9911" marT="99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28,741,924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29,427,377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30,168,592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30,848,492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31,595,168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NOK 32,821,409 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5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Profit Growth </a:t>
                      </a:r>
                    </a:p>
                  </a:txBody>
                  <a:tcPr marL="118932" marR="9911" marT="99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2.38%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2.52%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2.25%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2.42%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3.88%</a:t>
                      </a:r>
                    </a:p>
                  </a:txBody>
                  <a:tcPr marL="9911" marR="9911" marT="991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14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Appendix: SEO Provider Website Traffic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8064-30EC-408A-8B05-ED48FF9DD6F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497523"/>
              </p:ext>
            </p:extLst>
          </p:nvPr>
        </p:nvGraphicFramePr>
        <p:xfrm>
          <a:off x="1620866" y="1980345"/>
          <a:ext cx="8376423" cy="398780"/>
        </p:xfrm>
        <a:graphic>
          <a:graphicData uri="http://schemas.openxmlformats.org/drawingml/2006/table">
            <a:tbl>
              <a:tblPr/>
              <a:tblGrid>
                <a:gridCol w="2957661"/>
                <a:gridCol w="837629"/>
                <a:gridCol w="894857"/>
                <a:gridCol w="921569"/>
                <a:gridCol w="921569"/>
                <a:gridCol w="921569"/>
                <a:gridCol w="92156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Expected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Growth in Website Traffic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2.83%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5.12%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6.17%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7.23%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653132"/>
              </p:ext>
            </p:extLst>
          </p:nvPr>
        </p:nvGraphicFramePr>
        <p:xfrm>
          <a:off x="3666289" y="2741072"/>
          <a:ext cx="4826000" cy="281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871887"/>
              </p:ext>
            </p:extLst>
          </p:nvPr>
        </p:nvGraphicFramePr>
        <p:xfrm>
          <a:off x="854910" y="1091868"/>
          <a:ext cx="10515600" cy="304042"/>
        </p:xfrm>
        <a:graphic>
          <a:graphicData uri="http://schemas.openxmlformats.org/drawingml/2006/table">
            <a:tbl>
              <a:tblPr/>
              <a:tblGrid>
                <a:gridCol w="2052769"/>
                <a:gridCol w="1026385"/>
                <a:gridCol w="648752"/>
                <a:gridCol w="668118"/>
                <a:gridCol w="668118"/>
                <a:gridCol w="668118"/>
                <a:gridCol w="668118"/>
                <a:gridCol w="629387"/>
                <a:gridCol w="629387"/>
                <a:gridCol w="629387"/>
                <a:gridCol w="629387"/>
                <a:gridCol w="968287"/>
                <a:gridCol w="629387"/>
              </a:tblGrid>
              <a:tr h="149116">
                <a:tc>
                  <a:txBody>
                    <a:bodyPr/>
                    <a:lstStyle/>
                    <a:p>
                      <a:pPr algn="l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683" marR="9683" marT="968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Jan-17</a:t>
                      </a: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Feb-17</a:t>
                      </a: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Mar-17</a:t>
                      </a: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Apr-17</a:t>
                      </a: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May-17</a:t>
                      </a: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Jun-17</a:t>
                      </a: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Jul-17</a:t>
                      </a: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Aug-17</a:t>
                      </a: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Sep-17</a:t>
                      </a: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Oct-17</a:t>
                      </a: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Nov-17</a:t>
                      </a: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Dec-17</a:t>
                      </a:r>
                    </a:p>
                  </a:txBody>
                  <a:tcPr marL="9683" marR="9683" marT="968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5492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2017 User Growth if Implemented March</a:t>
                      </a:r>
                    </a:p>
                  </a:txBody>
                  <a:tcPr marL="9683" marR="9683" marT="968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9683" marR="9683" marT="968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121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Appendix: SEO Provider Costs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8064-30EC-408A-8B05-ED48FF9DD6F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164206"/>
              </p:ext>
            </p:extLst>
          </p:nvPr>
        </p:nvGraphicFramePr>
        <p:xfrm>
          <a:off x="1898650" y="3618078"/>
          <a:ext cx="8394700" cy="398780"/>
        </p:xfrm>
        <a:graphic>
          <a:graphicData uri="http://schemas.openxmlformats.org/drawingml/2006/table">
            <a:tbl>
              <a:tblPr/>
              <a:tblGrid>
                <a:gridCol w="2692400"/>
                <a:gridCol w="1346200"/>
                <a:gridCol w="850900"/>
                <a:gridCol w="876300"/>
                <a:gridCol w="876300"/>
                <a:gridCol w="876300"/>
                <a:gridCol w="8763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SEO Costs/Year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(NOK 1,512)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(NOK 1,512)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(NOK 1,512)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(NOK 1,512)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(NOK 1,512)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(NOK 1,512)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63698"/>
              </p:ext>
            </p:extLst>
          </p:nvPr>
        </p:nvGraphicFramePr>
        <p:xfrm>
          <a:off x="3826051" y="1971963"/>
          <a:ext cx="4562346" cy="1049881"/>
        </p:xfrm>
        <a:graphic>
          <a:graphicData uri="http://schemas.openxmlformats.org/drawingml/2006/table">
            <a:tbl>
              <a:tblPr/>
              <a:tblGrid>
                <a:gridCol w="3041564"/>
                <a:gridCol w="1520782"/>
              </a:tblGrid>
              <a:tr h="3340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Cost/Month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NOK 126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7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Months/ Year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Cost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(NOK 1,512)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667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Appendix: SEO Providers Breakdown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8064-30EC-408A-8B05-ED48FF9DD6F5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495985"/>
              </p:ext>
            </p:extLst>
          </p:nvPr>
        </p:nvGraphicFramePr>
        <p:xfrm>
          <a:off x="917575" y="1528763"/>
          <a:ext cx="10534650" cy="35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3" imgW="6248400" imgH="2120900" progId="Word.Document.12">
                  <p:embed/>
                </p:oleObj>
              </mc:Choice>
              <mc:Fallback>
                <p:oleObj name="Document" r:id="rId3" imgW="6248400" imgH="2120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7575" y="1528763"/>
                        <a:ext cx="10534650" cy="357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449399" y="1208003"/>
            <a:ext cx="2019950" cy="3788749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11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BP Cas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94E79"/>
      </a:accent1>
      <a:accent2>
        <a:srgbClr val="2778BB"/>
      </a:accent2>
      <a:accent3>
        <a:srgbClr val="62A6DE"/>
      </a:accent3>
      <a:accent4>
        <a:srgbClr val="A9CEE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BP Cas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94E79"/>
    </a:accent1>
    <a:accent2>
      <a:srgbClr val="2778BB"/>
    </a:accent2>
    <a:accent3>
      <a:srgbClr val="62A6DE"/>
    </a:accent3>
    <a:accent4>
      <a:srgbClr val="A9CEED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SBP Cas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94E79"/>
    </a:accent1>
    <a:accent2>
      <a:srgbClr val="2778BB"/>
    </a:accent2>
    <a:accent3>
      <a:srgbClr val="62A6DE"/>
    </a:accent3>
    <a:accent4>
      <a:srgbClr val="A9CEED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5661</TotalTime>
  <Words>794</Words>
  <Application>Microsoft Macintosh PowerPoint</Application>
  <PresentationFormat>Custom</PresentationFormat>
  <Paragraphs>289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Microsoft Word Document</vt:lpstr>
      <vt:lpstr>Norwegian Internet Use</vt:lpstr>
      <vt:lpstr>Search Engine Optimization</vt:lpstr>
      <vt:lpstr>Targeting through Social Media</vt:lpstr>
      <vt:lpstr>Targeting through Social Media</vt:lpstr>
      <vt:lpstr>Appendix: Current Given Financials</vt:lpstr>
      <vt:lpstr>Appendix: Total Financial Impact</vt:lpstr>
      <vt:lpstr>Appendix: SEO Provider Website Traffic Growth</vt:lpstr>
      <vt:lpstr>Appendix: SEO Provider Costs</vt:lpstr>
      <vt:lpstr>Appendix: SEO Providers Breakdown</vt:lpstr>
      <vt:lpstr>Appendix: Targeting Costs</vt:lpstr>
      <vt:lpstr>Appendix: CATS System Costs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Korioth</dc:creator>
  <cp:lastModifiedBy>Aniket Patel</cp:lastModifiedBy>
  <cp:revision>285</cp:revision>
  <dcterms:created xsi:type="dcterms:W3CDTF">2016-11-16T22:00:01Z</dcterms:created>
  <dcterms:modified xsi:type="dcterms:W3CDTF">2017-02-15T12:14:41Z</dcterms:modified>
</cp:coreProperties>
</file>