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332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1F4E79"/>
    <a:srgbClr val="5B9BD5"/>
    <a:srgbClr val="9DC3E6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4434" autoAdjust="0"/>
  </p:normalViewPr>
  <p:slideViewPr>
    <p:cSldViewPr snapToGrid="0">
      <p:cViewPr varScale="1">
        <p:scale>
          <a:sx n="102" d="100"/>
          <a:sy n="102" d="100"/>
        </p:scale>
        <p:origin x="-112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E3C06-4BF0-476C-B92C-47F086B39C4B}" type="datetimeFigureOut">
              <a:rPr lang="en-US" smtClean="0"/>
              <a:t>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CDA12-C8B2-44A2-99E1-EF49741CB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35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2536C-AF4B-4C6C-85E1-7177AC273A37}" type="datetimeFigureOut">
              <a:rPr lang="en-US" smtClean="0"/>
              <a:t>2/1/17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ABFD9-1E14-473D-B1B5-2B1862556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6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BFD9-1E14-473D-B1B5-2B18625564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BFD9-1E14-473D-B1B5-2B186255642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BFD9-1E14-473D-B1B5-2B18625564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BFD9-1E14-473D-B1B5-2B186255642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BFD9-1E14-473D-B1B5-2B186255642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BFD9-1E14-473D-B1B5-2B186255642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BFD9-1E14-473D-B1B5-2B186255642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BFD9-1E14-473D-B1B5-2B186255642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BFD9-1E14-473D-B1B5-2B186255642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ABFD9-1E14-473D-B1B5-2B186255642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893" y="4560572"/>
            <a:ext cx="1918953" cy="1077218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893" y="288327"/>
            <a:ext cx="3941601" cy="120032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63440" y="0"/>
            <a:ext cx="752856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PICTURE</a:t>
            </a:r>
            <a:endParaRPr lang="en-US" sz="3200" b="1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6258" y="5854716"/>
            <a:ext cx="731111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773B-EA37-430D-9CC1-6D5E83EBA48F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FA97-1925-436E-9DC2-46B15C1644B2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4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5536-3DDD-40EB-A2F4-1D8A8A4477BF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875211"/>
            <a:ext cx="10515600" cy="0"/>
          </a:xfrm>
          <a:prstGeom prst="line">
            <a:avLst/>
          </a:prstGeom>
          <a:ln w="28575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8708571" y="6369174"/>
            <a:ext cx="2394858" cy="339473"/>
            <a:chOff x="8708571" y="6369174"/>
            <a:chExt cx="2394858" cy="339473"/>
          </a:xfrm>
        </p:grpSpPr>
        <p:pic>
          <p:nvPicPr>
            <p:cNvPr id="10" name="Picture 2" descr="Image result for sound wav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29" b="20762"/>
            <a:stretch/>
          </p:blipFill>
          <p:spPr bwMode="auto">
            <a:xfrm>
              <a:off x="8708571" y="6369174"/>
              <a:ext cx="1611086" cy="339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9535886" y="6393769"/>
              <a:ext cx="1567543" cy="290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22A35"/>
                  </a:solidFill>
                  <a:latin typeface="Impact" panose="020B0806030902050204" pitchFamily="34" charset="0"/>
                </a:rPr>
                <a:t>BEAT Partners</a:t>
              </a:r>
              <a:endParaRPr lang="en-US" dirty="0">
                <a:solidFill>
                  <a:srgbClr val="222A35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4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1A8-6FF1-4DC5-858E-3F0FEFB64C06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6B9B-5F0C-4415-9B6E-CD0B2F645804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3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39F3-50F2-4055-950D-899D4992FA16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1635-7E3C-478F-83BA-82F6D9540860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113315"/>
            <a:ext cx="10515600" cy="510086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8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852C-8E7F-4BF1-9EAF-EAEB56AC8159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6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F33-5246-4017-A69A-275742B42E15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C5DF-823D-4F5B-A5BF-B46BD3CC6E53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5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132C-C577-4AAB-A0B4-5D0049293198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8064-30EC-408A-8B05-ED48FF9DD6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024" y="2328296"/>
            <a:ext cx="3187290" cy="2772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Targeting the Asian Paint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94468" y="6356350"/>
            <a:ext cx="2089073" cy="365125"/>
          </a:xfrm>
        </p:spPr>
        <p:txBody>
          <a:bodyPr/>
          <a:lstStyle/>
          <a:p>
            <a:fld id="{3CEB8064-30EC-408A-8B05-ED48FF9DD6F5}" type="slidenum">
              <a:rPr lang="en-US" smtClean="0"/>
              <a:t>1</a:t>
            </a:fld>
            <a:endParaRPr lang="en-US"/>
          </a:p>
        </p:txBody>
      </p:sp>
      <p:sp>
        <p:nvSpPr>
          <p:cNvPr id="5" name="AutoShape 2" descr="Factory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2801" y="1041153"/>
            <a:ext cx="4284292" cy="4589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Significant Growth in Coatings Market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7073419" y="1031677"/>
            <a:ext cx="4284292" cy="4589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Extremely Fragmented Market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7021" y="1506704"/>
            <a:ext cx="1992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baseline="30000" dirty="0" smtClean="0"/>
              <a:t>$</a:t>
            </a:r>
            <a:r>
              <a:rPr lang="en-US" sz="4000" b="1" dirty="0" smtClean="0"/>
              <a:t>52.9</a:t>
            </a:r>
            <a:r>
              <a:rPr lang="en-US" sz="2000" dirty="0" smtClean="0"/>
              <a:t>bn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01542" y="1497228"/>
            <a:ext cx="1951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baseline="30000" dirty="0" smtClean="0"/>
              <a:t>$</a:t>
            </a:r>
            <a:r>
              <a:rPr lang="en-US" sz="4000" b="1" dirty="0" smtClean="0"/>
              <a:t>84.4</a:t>
            </a:r>
            <a:r>
              <a:rPr lang="en-US" sz="2000" dirty="0" smtClean="0"/>
              <a:t>bn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08876" y="2091955"/>
            <a:ext cx="672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(2015)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650948" y="2070025"/>
            <a:ext cx="672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(2018)</a:t>
            </a:r>
            <a:endParaRPr lang="en-US" sz="1400" dirty="0"/>
          </a:p>
        </p:txBody>
      </p:sp>
      <p:sp>
        <p:nvSpPr>
          <p:cNvPr id="16" name="Right Arrow 15"/>
          <p:cNvSpPr/>
          <p:nvPr/>
        </p:nvSpPr>
        <p:spPr>
          <a:xfrm>
            <a:off x="2440267" y="1768200"/>
            <a:ext cx="983578" cy="23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2342" y="1509680"/>
            <a:ext cx="106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50</a:t>
            </a:r>
            <a:r>
              <a:rPr lang="en-US" sz="4000" b="1" baseline="30000" dirty="0" smtClean="0"/>
              <a:t>%</a:t>
            </a:r>
            <a:endParaRPr lang="en-US" sz="4000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7980671" y="1581419"/>
            <a:ext cx="342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/>
              <a:t>Top 20 Market Share in Asia. Remaining are local manufacturers.</a:t>
            </a:r>
          </a:p>
          <a:p>
            <a:pPr algn="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73418" y="4779762"/>
            <a:ext cx="4284292" cy="4589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Potential Increase in Market Share by 2018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838793" y="4795187"/>
            <a:ext cx="4284292" cy="4589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Current Market Share in Asia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40165" y="5310548"/>
            <a:ext cx="1239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2.4</a:t>
            </a:r>
            <a:r>
              <a:rPr lang="en-US" sz="4000" b="1" baseline="30000" dirty="0" smtClean="0"/>
              <a:t>%</a:t>
            </a:r>
            <a:endParaRPr lang="en-US" sz="4000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1942254" y="5307574"/>
            <a:ext cx="3177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/>
              <a:t>Corresponding to </a:t>
            </a:r>
            <a:r>
              <a:rPr lang="en-US" sz="1500" b="1" dirty="0" smtClean="0"/>
              <a:t>$1.3 billion </a:t>
            </a:r>
            <a:r>
              <a:rPr lang="en-US" sz="1500" dirty="0" smtClean="0"/>
              <a:t>in sales in the entire region.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98625" y="2555660"/>
            <a:ext cx="3423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Asian </a:t>
            </a:r>
            <a:r>
              <a:rPr lang="en-US" sz="1500" dirty="0" smtClean="0"/>
              <a:t>Paint </a:t>
            </a:r>
            <a:r>
              <a:rPr lang="en-US" sz="1500" dirty="0" smtClean="0"/>
              <a:t>sales are expected to grow </a:t>
            </a:r>
            <a:r>
              <a:rPr lang="en-US" sz="1500" b="1" dirty="0" smtClean="0"/>
              <a:t>1.9 times</a:t>
            </a:r>
            <a:r>
              <a:rPr lang="en-US" sz="1500" dirty="0" smtClean="0"/>
              <a:t> in terms of volume by 2018.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43432" y="5301070"/>
            <a:ext cx="1239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2.1</a:t>
            </a:r>
            <a:r>
              <a:rPr lang="en-US" sz="4000" b="1" baseline="30000" dirty="0" smtClean="0"/>
              <a:t>X</a:t>
            </a:r>
            <a:endParaRPr lang="en-US" sz="4000" baseline="30000" dirty="0"/>
          </a:p>
        </p:txBody>
      </p:sp>
      <p:sp>
        <p:nvSpPr>
          <p:cNvPr id="37" name="TextBox 36"/>
          <p:cNvSpPr txBox="1"/>
          <p:nvPr/>
        </p:nvSpPr>
        <p:spPr>
          <a:xfrm>
            <a:off x="8182873" y="5310548"/>
            <a:ext cx="3177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/>
              <a:t>Increase, attributing to </a:t>
            </a:r>
            <a:r>
              <a:rPr lang="en-US" sz="1500" b="1" dirty="0" smtClean="0"/>
              <a:t>$2.1 billion </a:t>
            </a:r>
            <a:r>
              <a:rPr lang="en-US" sz="1500" dirty="0" smtClean="0"/>
              <a:t>in revenues from increased presence   </a:t>
            </a:r>
          </a:p>
        </p:txBody>
      </p:sp>
    </p:spTree>
    <p:extLst>
      <p:ext uri="{BB962C8B-B14F-4D97-AF65-F5344CB8AC3E}">
        <p14:creationId xmlns:p14="http://schemas.microsoft.com/office/powerpoint/2010/main" val="222247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3" grpId="0"/>
      <p:bldP spid="23" grpId="0"/>
      <p:bldP spid="14" grpId="0"/>
      <p:bldP spid="26" grpId="0"/>
      <p:bldP spid="16" grpId="0" animBg="1"/>
      <p:bldP spid="29" grpId="0"/>
      <p:bldP spid="28" grpId="0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Added 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94468" y="6356350"/>
            <a:ext cx="2089073" cy="365125"/>
          </a:xfrm>
        </p:spPr>
        <p:txBody>
          <a:bodyPr/>
          <a:lstStyle/>
          <a:p>
            <a:fld id="{3CEB8064-30EC-408A-8B05-ED48FF9DD6F5}" type="slidenum">
              <a:rPr lang="en-US" smtClean="0"/>
              <a:t>10</a:t>
            </a:fld>
            <a:endParaRPr lang="en-US"/>
          </a:p>
        </p:txBody>
      </p:sp>
      <p:sp>
        <p:nvSpPr>
          <p:cNvPr id="5" name="AutoShape 2" descr="Factory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28753"/>
              </p:ext>
            </p:extLst>
          </p:nvPr>
        </p:nvGraphicFramePr>
        <p:xfrm>
          <a:off x="834173" y="1444446"/>
          <a:ext cx="10520541" cy="1780650"/>
        </p:xfrm>
        <a:graphic>
          <a:graphicData uri="http://schemas.openxmlformats.org/drawingml/2006/table">
            <a:tbl>
              <a:tblPr/>
              <a:tblGrid>
                <a:gridCol w="3647951"/>
                <a:gridCol w="2452718"/>
                <a:gridCol w="2599779"/>
                <a:gridCol w="1820093"/>
              </a:tblGrid>
              <a:tr h="35270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Added # Factories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2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Cost of Factories in Asia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$50,000,000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$(534,200,000)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Cost Margin (30%)*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$(300,487,500)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Increase In Revenues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$1,001,625,000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$233,712,500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35734"/>
              </p:ext>
            </p:extLst>
          </p:nvPr>
        </p:nvGraphicFramePr>
        <p:xfrm>
          <a:off x="838546" y="3544530"/>
          <a:ext cx="10541068" cy="1448769"/>
        </p:xfrm>
        <a:graphic>
          <a:graphicData uri="http://schemas.openxmlformats.org/drawingml/2006/table">
            <a:tbl>
              <a:tblPr/>
              <a:tblGrid>
                <a:gridCol w="3386769"/>
                <a:gridCol w="3386769"/>
                <a:gridCol w="1943885"/>
                <a:gridCol w="1823645"/>
              </a:tblGrid>
              <a:tr h="460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Added Profit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$233,712,500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Profit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$233,000,000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Expected Profit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$466,712,500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89125"/>
              </p:ext>
            </p:extLst>
          </p:nvPr>
        </p:nvGraphicFramePr>
        <p:xfrm>
          <a:off x="2888481" y="5208992"/>
          <a:ext cx="6411929" cy="942350"/>
        </p:xfrm>
        <a:graphic>
          <a:graphicData uri="http://schemas.openxmlformats.org/drawingml/2006/table">
            <a:tbl>
              <a:tblPr/>
              <a:tblGrid>
                <a:gridCol w="1288720"/>
                <a:gridCol w="5123209"/>
              </a:tblGrid>
              <a:tr h="462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Assumptions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building factory in Asia based on old factory costs for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Jotun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1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Costs in Asia are lower than rest of world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9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4" y="958812"/>
            <a:ext cx="10283985" cy="5279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Successful Growth Through Product Segments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utoShape 2" descr="Factory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63183" y="1947199"/>
            <a:ext cx="3112586" cy="2963603"/>
          </a:xfrm>
          <a:prstGeom prst="ellipse">
            <a:avLst/>
          </a:prstGeom>
          <a:solidFill>
            <a:schemeClr val="accent2">
              <a:alpha val="85000"/>
            </a:schemeClr>
          </a:solidFill>
          <a:ln w="571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Powders</a:t>
            </a:r>
          </a:p>
          <a:p>
            <a:pPr algn="ctr"/>
            <a:r>
              <a:rPr lang="en-US" dirty="0" smtClean="0"/>
              <a:t>Market: 4.7 </a:t>
            </a:r>
            <a:r>
              <a:rPr lang="en-US" dirty="0" err="1" smtClean="0"/>
              <a:t>bn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116114" y="1909842"/>
            <a:ext cx="3112586" cy="2963603"/>
          </a:xfrm>
          <a:prstGeom prst="ellipse">
            <a:avLst/>
          </a:prstGeom>
          <a:solidFill>
            <a:schemeClr val="accent2">
              <a:alpha val="8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Automotive</a:t>
            </a:r>
          </a:p>
          <a:p>
            <a:pPr algn="ctr"/>
            <a:r>
              <a:rPr lang="en-US" dirty="0" smtClean="0"/>
              <a:t>Market: 3.0 </a:t>
            </a:r>
            <a:r>
              <a:rPr lang="en-US" dirty="0" err="1" smtClean="0"/>
              <a:t>bn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4" y="958812"/>
            <a:ext cx="10283985" cy="5279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Successful Growth Through Product Segments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utoShape 2" descr="Factory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63183" y="1947199"/>
            <a:ext cx="3112586" cy="2963603"/>
          </a:xfrm>
          <a:prstGeom prst="ellipse">
            <a:avLst/>
          </a:prstGeom>
          <a:solidFill>
            <a:schemeClr val="bg1">
              <a:alpha val="85000"/>
            </a:schemeClr>
          </a:solidFill>
          <a:ln w="571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Powders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Capture: $1.4 </a:t>
            </a:r>
            <a:r>
              <a:rPr lang="en-US" dirty="0" err="1" smtClean="0">
                <a:solidFill>
                  <a:schemeClr val="tx1"/>
                </a:solidFill>
              </a:rPr>
              <a:t>bn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16114" y="1909842"/>
            <a:ext cx="3112586" cy="2963603"/>
          </a:xfrm>
          <a:prstGeom prst="ellipse">
            <a:avLst/>
          </a:prstGeom>
          <a:solidFill>
            <a:schemeClr val="accent2">
              <a:alpha val="85000"/>
            </a:scheme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Automotives</a:t>
            </a:r>
            <a:endParaRPr lang="en-US" sz="25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4" y="958812"/>
            <a:ext cx="10283985" cy="5279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Successful Growth Through Product Segments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utoShape 2" descr="Factory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63183" y="1947199"/>
            <a:ext cx="3112586" cy="2963603"/>
          </a:xfrm>
          <a:prstGeom prst="ellipse">
            <a:avLst/>
          </a:prstGeom>
          <a:solidFill>
            <a:schemeClr val="accent2">
              <a:alpha val="85000"/>
            </a:schemeClr>
          </a:solidFill>
          <a:ln w="571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Powders</a:t>
            </a:r>
            <a:endParaRPr lang="en-US" sz="2500" dirty="0"/>
          </a:p>
        </p:txBody>
      </p:sp>
      <p:sp>
        <p:nvSpPr>
          <p:cNvPr id="24" name="Oval 23"/>
          <p:cNvSpPr/>
          <p:nvPr/>
        </p:nvSpPr>
        <p:spPr>
          <a:xfrm>
            <a:off x="6116114" y="1909842"/>
            <a:ext cx="3112586" cy="2963603"/>
          </a:xfrm>
          <a:prstGeom prst="ellipse">
            <a:avLst/>
          </a:prstGeom>
          <a:solidFill>
            <a:srgbClr val="FFFFFF">
              <a:alpha val="85000"/>
            </a:srgb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>
                <a:solidFill>
                  <a:schemeClr val="tx1"/>
                </a:solidFill>
              </a:rPr>
              <a:t>Automotives</a:t>
            </a:r>
            <a:endParaRPr lang="en-US" sz="25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Capture: $.</a:t>
            </a:r>
            <a:r>
              <a:rPr lang="en-US" dirty="0" smtClean="0">
                <a:solidFill>
                  <a:schemeClr val="tx1"/>
                </a:solidFill>
              </a:rPr>
              <a:t>692 </a:t>
            </a:r>
            <a:r>
              <a:rPr lang="en-US" dirty="0" err="1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3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4" y="958812"/>
            <a:ext cx="10283985" cy="5279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Successful Growth Through Product Segments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utoShape 2" descr="Factory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6114" y="1909842"/>
            <a:ext cx="3112586" cy="2963603"/>
          </a:xfrm>
          <a:prstGeom prst="ellipse">
            <a:avLst/>
          </a:prstGeom>
          <a:solidFill>
            <a:srgbClr val="FFFFFF">
              <a:alpha val="85000"/>
            </a:srgbClr>
          </a:solidFill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>
                <a:solidFill>
                  <a:schemeClr val="tx1"/>
                </a:solidFill>
              </a:rPr>
              <a:t>Automotives</a:t>
            </a:r>
            <a:endParaRPr lang="en-US" sz="25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Capture: $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692 </a:t>
            </a:r>
            <a:r>
              <a:rPr lang="en-US" dirty="0" err="1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53729" y="1947199"/>
            <a:ext cx="3112586" cy="2963603"/>
          </a:xfrm>
          <a:prstGeom prst="ellipse">
            <a:avLst/>
          </a:prstGeom>
          <a:solidFill>
            <a:schemeClr val="bg1">
              <a:alpha val="85000"/>
            </a:schemeClr>
          </a:solidFill>
          <a:ln w="571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Powders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Capture: $1.4 </a:t>
            </a:r>
            <a:r>
              <a:rPr lang="en-US" dirty="0" err="1" smtClean="0">
                <a:solidFill>
                  <a:schemeClr val="tx1"/>
                </a:solidFill>
              </a:rPr>
              <a:t>bn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Current Market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94468" y="6356350"/>
            <a:ext cx="2089073" cy="365125"/>
          </a:xfrm>
        </p:spPr>
        <p:txBody>
          <a:bodyPr/>
          <a:lstStyle/>
          <a:p>
            <a:fld id="{3CEB8064-30EC-408A-8B05-ED48FF9DD6F5}" type="slidenum">
              <a:rPr lang="en-US" smtClean="0"/>
              <a:t>6</a:t>
            </a:fld>
            <a:endParaRPr lang="en-US"/>
          </a:p>
        </p:txBody>
      </p:sp>
      <p:sp>
        <p:nvSpPr>
          <p:cNvPr id="5" name="AutoShape 2" descr="Factory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45237"/>
              </p:ext>
            </p:extLst>
          </p:nvPr>
        </p:nvGraphicFramePr>
        <p:xfrm>
          <a:off x="800850" y="1734087"/>
          <a:ext cx="10603667" cy="1964188"/>
        </p:xfrm>
        <a:graphic>
          <a:graphicData uri="http://schemas.openxmlformats.org/drawingml/2006/table">
            <a:tbl>
              <a:tblPr/>
              <a:tblGrid>
                <a:gridCol w="967099"/>
                <a:gridCol w="1494041"/>
                <a:gridCol w="1481591"/>
                <a:gridCol w="1929804"/>
                <a:gridCol w="1668346"/>
                <a:gridCol w="1720443"/>
                <a:gridCol w="1342343"/>
              </a:tblGrid>
              <a:tr h="48761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72" marR="8372" marT="83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Paint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Coating Market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Asian Market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Jotun Targeted Market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Jotun Sales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Jotun Market Share Asia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Percentage of Asian Market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8761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72" marR="8372" marT="83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$126,000,000,000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$52,920,000,000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$75,000,000,000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$3,000,000,000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$1,260,000,000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2.38%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Powder (8%)</a:t>
                      </a:r>
                    </a:p>
                  </a:txBody>
                  <a:tcPr marL="8372" marR="8372" marT="83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$10,080,000,000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$4,233,600,000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$4,233,600,000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$302,400,000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$37,800,000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0.89%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Automotive (7%)</a:t>
                      </a:r>
                    </a:p>
                  </a:txBody>
                  <a:tcPr marL="8372" marR="8372" marT="83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$8,820,000,000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$3,704,400,000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$-  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$-  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$-   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8372" marR="8372" marT="83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73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Asian Market Share Captured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94468" y="6356350"/>
            <a:ext cx="2089073" cy="365125"/>
          </a:xfrm>
        </p:spPr>
        <p:txBody>
          <a:bodyPr/>
          <a:lstStyle/>
          <a:p>
            <a:fld id="{3CEB8064-30EC-408A-8B05-ED48FF9DD6F5}" type="slidenum">
              <a:rPr lang="en-US" smtClean="0"/>
              <a:t>7</a:t>
            </a:fld>
            <a:endParaRPr lang="en-US"/>
          </a:p>
        </p:txBody>
      </p:sp>
      <p:sp>
        <p:nvSpPr>
          <p:cNvPr id="5" name="AutoShape 2" descr="Factory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23131"/>
              </p:ext>
            </p:extLst>
          </p:nvPr>
        </p:nvGraphicFramePr>
        <p:xfrm>
          <a:off x="838200" y="1680558"/>
          <a:ext cx="10515599" cy="2291665"/>
        </p:xfrm>
        <a:graphic>
          <a:graphicData uri="http://schemas.openxmlformats.org/drawingml/2006/table">
            <a:tbl>
              <a:tblPr/>
              <a:tblGrid>
                <a:gridCol w="2080009"/>
                <a:gridCol w="2363646"/>
                <a:gridCol w="2143039"/>
                <a:gridCol w="2258595"/>
                <a:gridCol w="1670310"/>
              </a:tblGrid>
              <a:tr h="5406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Projected Asian Market 2020</a:t>
                      </a:r>
                    </a:p>
                  </a:txBody>
                  <a:tcPr marL="10505" marR="10505" marT="105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20 Market Share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Market Opportunity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Projected Sales Captured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Jotun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Captured Share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4060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$84,465,000,000 </a:t>
                      </a:r>
                    </a:p>
                  </a:txBody>
                  <a:tcPr marL="10505" marR="10505" marT="105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$42,232,500,000 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$42,232,500,000 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$2,111,625,000 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469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505" marR="10505" marT="105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Powders (8%)+40% growth in segment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$4,730,040,000 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$1,419,012,000 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8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505" marR="10505" marT="105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 (7%)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$2,956,275,000 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$692,613,000 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2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Market Share and Multiples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94468" y="6356350"/>
            <a:ext cx="2089073" cy="365125"/>
          </a:xfrm>
        </p:spPr>
        <p:txBody>
          <a:bodyPr/>
          <a:lstStyle/>
          <a:p>
            <a:fld id="{3CEB8064-30EC-408A-8B05-ED48FF9DD6F5}" type="slidenum">
              <a:rPr lang="en-US" smtClean="0"/>
              <a:t>8</a:t>
            </a:fld>
            <a:endParaRPr lang="en-US"/>
          </a:p>
        </p:txBody>
      </p:sp>
      <p:sp>
        <p:nvSpPr>
          <p:cNvPr id="5" name="AutoShape 2" descr="Factory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4805"/>
              </p:ext>
            </p:extLst>
          </p:nvPr>
        </p:nvGraphicFramePr>
        <p:xfrm>
          <a:off x="850650" y="1382184"/>
          <a:ext cx="10515599" cy="1840790"/>
        </p:xfrm>
        <a:graphic>
          <a:graphicData uri="http://schemas.openxmlformats.org/drawingml/2006/table">
            <a:tbl>
              <a:tblPr/>
              <a:tblGrid>
                <a:gridCol w="2080009"/>
                <a:gridCol w="2363646"/>
                <a:gridCol w="2143039"/>
                <a:gridCol w="2258595"/>
                <a:gridCol w="1670310"/>
              </a:tblGrid>
              <a:tr h="546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World Market 2020</a:t>
                      </a:r>
                    </a:p>
                  </a:txBody>
                  <a:tcPr marL="10505" marR="10505" marT="105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Asian Market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Jotun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Targeted Market (including Auto)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Projected Sales Captured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Market Share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2011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$141,000,000,000 </a:t>
                      </a:r>
                    </a:p>
                  </a:txBody>
                  <a:tcPr marL="10505" marR="10505" marT="105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$84,465,000,000 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$93,798,571,429 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$4,001,625,000 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4.27%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465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505" marR="10505" marT="105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Jotun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Increase in Market share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94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05" marR="10505" marT="1050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05" marR="10505" marT="1050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05" marR="10505" marT="1050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Jotun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Increase in Market Share-Asia</a:t>
                      </a:r>
                    </a:p>
                  </a:txBody>
                  <a:tcPr marL="10505" marR="10505" marT="1050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2.10</a:t>
                      </a:r>
                    </a:p>
                  </a:txBody>
                  <a:tcPr marL="10505" marR="10505" marT="105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15335"/>
              </p:ext>
            </p:extLst>
          </p:nvPr>
        </p:nvGraphicFramePr>
        <p:xfrm>
          <a:off x="863101" y="3740328"/>
          <a:ext cx="10515600" cy="2274885"/>
        </p:xfrm>
        <a:graphic>
          <a:graphicData uri="http://schemas.openxmlformats.org/drawingml/2006/table">
            <a:tbl>
              <a:tblPr/>
              <a:tblGrid>
                <a:gridCol w="1572516"/>
                <a:gridCol w="8943084"/>
              </a:tblGrid>
              <a:tr h="261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Assumptions</a:t>
                      </a:r>
                    </a:p>
                  </a:txBody>
                  <a:tcPr marL="9647" marR="9647" marT="96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 market share because top 10 hold 25%</a:t>
                      </a:r>
                    </a:p>
                  </a:txBody>
                  <a:tcPr marL="9647" marR="9647" marT="96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92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647" marR="9647" marT="96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Will Capture 4 % of market through push in powders</a:t>
                      </a:r>
                    </a:p>
                  </a:txBody>
                  <a:tcPr marL="9647" marR="9647" marT="96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92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647" marR="9647" marT="96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Powders Expected Growth of 40%</a:t>
                      </a:r>
                    </a:p>
                  </a:txBody>
                  <a:tcPr marL="9647" marR="9647" marT="96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92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647" marR="9647" marT="96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Large Expected Capture of Auto segment due to lots of technological advantages that Jotun's decorative tech can bring to auto and because auto paint segment is heavily fragmented in Asia</a:t>
                      </a:r>
                    </a:p>
                  </a:txBody>
                  <a:tcPr marL="9647" marR="9647" marT="96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92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647" marR="9647" marT="96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Global Paint market to hit 141 billion in 2018</a:t>
                      </a:r>
                    </a:p>
                  </a:txBody>
                  <a:tcPr marL="9647" marR="9647" marT="96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92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647" marR="9647" marT="96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Asian Paint Market will be 84 billion in 2018</a:t>
                      </a:r>
                    </a:p>
                  </a:txBody>
                  <a:tcPr marL="9647" marR="9647" marT="96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92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647" marR="9647" marT="96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Expected 5% growth in overall world wide sales</a:t>
                      </a:r>
                    </a:p>
                  </a:txBody>
                  <a:tcPr marL="9647" marR="9647" marT="96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67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647" marR="9647" marT="96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*All projections are based on 2018 projections to be conservative</a:t>
                      </a:r>
                    </a:p>
                  </a:txBody>
                  <a:tcPr marL="9647" marR="9647" marT="96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26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New Factories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94468" y="6356350"/>
            <a:ext cx="2089073" cy="365125"/>
          </a:xfrm>
        </p:spPr>
        <p:txBody>
          <a:bodyPr/>
          <a:lstStyle/>
          <a:p>
            <a:fld id="{3CEB8064-30EC-408A-8B05-ED48FF9DD6F5}" type="slidenum">
              <a:rPr lang="en-US" smtClean="0"/>
              <a:t>9</a:t>
            </a:fld>
            <a:endParaRPr lang="en-US"/>
          </a:p>
        </p:txBody>
      </p:sp>
      <p:sp>
        <p:nvSpPr>
          <p:cNvPr id="5" name="AutoShape 2" descr="Factory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13483"/>
              </p:ext>
            </p:extLst>
          </p:nvPr>
        </p:nvGraphicFramePr>
        <p:xfrm>
          <a:off x="834174" y="1917626"/>
          <a:ext cx="10520540" cy="1394634"/>
        </p:xfrm>
        <a:graphic>
          <a:graphicData uri="http://schemas.openxmlformats.org/drawingml/2006/table">
            <a:tbl>
              <a:tblPr/>
              <a:tblGrid>
                <a:gridCol w="3380173"/>
                <a:gridCol w="3380173"/>
                <a:gridCol w="1940100"/>
                <a:gridCol w="1820094"/>
              </a:tblGrid>
              <a:tr h="35195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Revenues Jotun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# Factories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Avg. Rev/Factory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876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$3,000,000,000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$93,750,000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958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$4,001,625,000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$93,750,000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Increase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$1,001,625,000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9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BP Ca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4E79"/>
      </a:accent1>
      <a:accent2>
        <a:srgbClr val="2778BB"/>
      </a:accent2>
      <a:accent3>
        <a:srgbClr val="62A6DE"/>
      </a:accent3>
      <a:accent4>
        <a:srgbClr val="A9CEE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5183</TotalTime>
  <Words>606</Words>
  <Application>Microsoft Macintosh PowerPoint</Application>
  <PresentationFormat>Custom</PresentationFormat>
  <Paragraphs>188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Targeting the Asian Paint Market</vt:lpstr>
      <vt:lpstr>Successful Growth Through Product Segments</vt:lpstr>
      <vt:lpstr>Successful Growth Through Product Segments</vt:lpstr>
      <vt:lpstr>Successful Growth Through Product Segments</vt:lpstr>
      <vt:lpstr>Successful Growth Through Product Segments</vt:lpstr>
      <vt:lpstr>Appendix: Current Market Assumptions</vt:lpstr>
      <vt:lpstr>Appendix: Asian Market Share Captured </vt:lpstr>
      <vt:lpstr>Appendix: Market Share and Multiples</vt:lpstr>
      <vt:lpstr>Appendix: New Factories Needed</vt:lpstr>
      <vt:lpstr>Appendix: Added Profit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Korioth</dc:creator>
  <cp:lastModifiedBy>Aniket Patel</cp:lastModifiedBy>
  <cp:revision>232</cp:revision>
  <dcterms:created xsi:type="dcterms:W3CDTF">2016-11-16T22:00:01Z</dcterms:created>
  <dcterms:modified xsi:type="dcterms:W3CDTF">2017-02-01T22:00:55Z</dcterms:modified>
</cp:coreProperties>
</file>