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3891200" cy="32918400"/>
  <p:notesSz cx="6858000" cy="9144000"/>
  <p:defaultTextStyle>
    <a:defPPr>
      <a:defRPr lang="en-US"/>
    </a:defPPr>
    <a:lvl1pPr marL="0" algn="l" defTabSz="3789895" rtl="0" eaLnBrk="1" latinLnBrk="0" hangingPunct="1">
      <a:defRPr sz="7460" kern="1200">
        <a:solidFill>
          <a:schemeClr val="tx1"/>
        </a:solidFill>
        <a:latin typeface="+mn-lt"/>
        <a:ea typeface="+mn-ea"/>
        <a:cs typeface="+mn-cs"/>
      </a:defRPr>
    </a:lvl1pPr>
    <a:lvl2pPr marL="1894948" algn="l" defTabSz="3789895" rtl="0" eaLnBrk="1" latinLnBrk="0" hangingPunct="1">
      <a:defRPr sz="7460" kern="1200">
        <a:solidFill>
          <a:schemeClr val="tx1"/>
        </a:solidFill>
        <a:latin typeface="+mn-lt"/>
        <a:ea typeface="+mn-ea"/>
        <a:cs typeface="+mn-cs"/>
      </a:defRPr>
    </a:lvl2pPr>
    <a:lvl3pPr marL="3789895" algn="l" defTabSz="3789895" rtl="0" eaLnBrk="1" latinLnBrk="0" hangingPunct="1">
      <a:defRPr sz="7460" kern="1200">
        <a:solidFill>
          <a:schemeClr val="tx1"/>
        </a:solidFill>
        <a:latin typeface="+mn-lt"/>
        <a:ea typeface="+mn-ea"/>
        <a:cs typeface="+mn-cs"/>
      </a:defRPr>
    </a:lvl3pPr>
    <a:lvl4pPr marL="5684843" algn="l" defTabSz="3789895" rtl="0" eaLnBrk="1" latinLnBrk="0" hangingPunct="1">
      <a:defRPr sz="7460" kern="1200">
        <a:solidFill>
          <a:schemeClr val="tx1"/>
        </a:solidFill>
        <a:latin typeface="+mn-lt"/>
        <a:ea typeface="+mn-ea"/>
        <a:cs typeface="+mn-cs"/>
      </a:defRPr>
    </a:lvl4pPr>
    <a:lvl5pPr marL="7579791" algn="l" defTabSz="3789895" rtl="0" eaLnBrk="1" latinLnBrk="0" hangingPunct="1">
      <a:defRPr sz="7460" kern="1200">
        <a:solidFill>
          <a:schemeClr val="tx1"/>
        </a:solidFill>
        <a:latin typeface="+mn-lt"/>
        <a:ea typeface="+mn-ea"/>
        <a:cs typeface="+mn-cs"/>
      </a:defRPr>
    </a:lvl5pPr>
    <a:lvl6pPr marL="9474738" algn="l" defTabSz="3789895" rtl="0" eaLnBrk="1" latinLnBrk="0" hangingPunct="1">
      <a:defRPr sz="7460" kern="1200">
        <a:solidFill>
          <a:schemeClr val="tx1"/>
        </a:solidFill>
        <a:latin typeface="+mn-lt"/>
        <a:ea typeface="+mn-ea"/>
        <a:cs typeface="+mn-cs"/>
      </a:defRPr>
    </a:lvl6pPr>
    <a:lvl7pPr marL="11369686" algn="l" defTabSz="3789895" rtl="0" eaLnBrk="1" latinLnBrk="0" hangingPunct="1">
      <a:defRPr sz="7460" kern="1200">
        <a:solidFill>
          <a:schemeClr val="tx1"/>
        </a:solidFill>
        <a:latin typeface="+mn-lt"/>
        <a:ea typeface="+mn-ea"/>
        <a:cs typeface="+mn-cs"/>
      </a:defRPr>
    </a:lvl7pPr>
    <a:lvl8pPr marL="13264633" algn="l" defTabSz="3789895" rtl="0" eaLnBrk="1" latinLnBrk="0" hangingPunct="1">
      <a:defRPr sz="7460" kern="1200">
        <a:solidFill>
          <a:schemeClr val="tx1"/>
        </a:solidFill>
        <a:latin typeface="+mn-lt"/>
        <a:ea typeface="+mn-ea"/>
        <a:cs typeface="+mn-cs"/>
      </a:defRPr>
    </a:lvl8pPr>
    <a:lvl9pPr marL="15159581" algn="l" defTabSz="3789895" rtl="0" eaLnBrk="1" latinLnBrk="0" hangingPunct="1">
      <a:defRPr sz="74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301D"/>
    <a:srgbClr val="9A2626"/>
    <a:srgbClr val="AA3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1320" y="1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163003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24984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75007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85526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6647F8-3A3F-4BF0-83D2-81E3A79BACAC}" type="datetimeFigureOut">
              <a:rPr lang="en-US" smtClean="0"/>
              <a:t>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198061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6647F8-3A3F-4BF0-83D2-81E3A79BACAC}"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24444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6647F8-3A3F-4BF0-83D2-81E3A79BACAC}" type="datetimeFigureOut">
              <a:rPr lang="en-US" smtClean="0"/>
              <a:t>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142404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6647F8-3A3F-4BF0-83D2-81E3A79BACAC}" type="datetimeFigureOut">
              <a:rPr lang="en-US" smtClean="0"/>
              <a:t>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203704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647F8-3A3F-4BF0-83D2-81E3A79BACAC}" type="datetimeFigureOut">
              <a:rPr lang="en-US" smtClean="0"/>
              <a:t>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47677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6647F8-3A3F-4BF0-83D2-81E3A79BACAC}"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37649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6647F8-3A3F-4BF0-83D2-81E3A79BACAC}" type="datetimeFigureOut">
              <a:rPr lang="en-US" smtClean="0"/>
              <a:t>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615F-BDC6-4E38-9787-461D945B8DDF}" type="slidenum">
              <a:rPr lang="en-US" smtClean="0"/>
              <a:t>‹#›</a:t>
            </a:fld>
            <a:endParaRPr lang="en-US"/>
          </a:p>
        </p:txBody>
      </p:sp>
    </p:spTree>
    <p:extLst>
      <p:ext uri="{BB962C8B-B14F-4D97-AF65-F5344CB8AC3E}">
        <p14:creationId xmlns:p14="http://schemas.microsoft.com/office/powerpoint/2010/main" val="290919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56647F8-3A3F-4BF0-83D2-81E3A79BACAC}" type="datetimeFigureOut">
              <a:rPr lang="en-US" smtClean="0"/>
              <a:t>2/21/2016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C25615F-BDC6-4E38-9787-461D945B8DDF}" type="slidenum">
              <a:rPr lang="en-US" smtClean="0"/>
              <a:t>‹#›</a:t>
            </a:fld>
            <a:endParaRPr lang="en-US"/>
          </a:p>
        </p:txBody>
      </p:sp>
    </p:spTree>
    <p:extLst>
      <p:ext uri="{BB962C8B-B14F-4D97-AF65-F5344CB8AC3E}">
        <p14:creationId xmlns:p14="http://schemas.microsoft.com/office/powerpoint/2010/main" val="14215350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gif"/><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gi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gif"/><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gif"/><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3301D"/>
        </a:solidFill>
        <a:effectLst/>
      </p:bgPr>
    </p:bg>
    <p:spTree>
      <p:nvGrpSpPr>
        <p:cNvPr id="1" name=""/>
        <p:cNvGrpSpPr/>
        <p:nvPr/>
      </p:nvGrpSpPr>
      <p:grpSpPr>
        <a:xfrm>
          <a:off x="0" y="0"/>
          <a:ext cx="0" cy="0"/>
          <a:chOff x="0" y="0"/>
          <a:chExt cx="0" cy="0"/>
        </a:xfrm>
      </p:grpSpPr>
      <p:sp>
        <p:nvSpPr>
          <p:cNvPr id="33" name="Rounded Rectangle 32"/>
          <p:cNvSpPr/>
          <p:nvPr/>
        </p:nvSpPr>
        <p:spPr>
          <a:xfrm>
            <a:off x="25824286" y="28726337"/>
            <a:ext cx="17550079" cy="3722915"/>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7" name="Rounded Rectangle 6"/>
          <p:cNvSpPr/>
          <p:nvPr/>
        </p:nvSpPr>
        <p:spPr>
          <a:xfrm>
            <a:off x="25824286" y="4797518"/>
            <a:ext cx="17550079" cy="19996971"/>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5" name="Rounded Rectangle 4"/>
          <p:cNvSpPr>
            <a:spLocks/>
          </p:cNvSpPr>
          <p:nvPr/>
        </p:nvSpPr>
        <p:spPr>
          <a:xfrm>
            <a:off x="357807" y="235879"/>
            <a:ext cx="43016558" cy="41807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78" dirty="0">
                <a:solidFill>
                  <a:schemeClr val="accent2">
                    <a:lumMod val="75000"/>
                  </a:schemeClr>
                </a:solidFill>
              </a:rPr>
              <a:t>Analysis of Raindrop Size Distributions Measured During the Mid-latitude Continental Convective Clouds Experiment</a:t>
            </a:r>
          </a:p>
          <a:p>
            <a:pPr algn="ctr"/>
            <a:r>
              <a:rPr lang="en-US" sz="5873" b="1" dirty="0" smtClean="0">
                <a:solidFill>
                  <a:schemeClr val="tx1"/>
                </a:solidFill>
              </a:rPr>
              <a:t>Casey Pham</a:t>
            </a:r>
            <a:r>
              <a:rPr lang="en-US" sz="5873" b="1" baseline="30000" dirty="0" smtClean="0">
                <a:solidFill>
                  <a:schemeClr val="tx1"/>
                </a:solidFill>
              </a:rPr>
              <a:t>1</a:t>
            </a:r>
            <a:r>
              <a:rPr lang="en-US" sz="5873" b="1" dirty="0" smtClean="0">
                <a:solidFill>
                  <a:schemeClr val="tx1"/>
                </a:solidFill>
              </a:rPr>
              <a:t> and Greg </a:t>
            </a:r>
            <a:r>
              <a:rPr lang="en-US" sz="5873" b="1" dirty="0">
                <a:solidFill>
                  <a:schemeClr val="tx1"/>
                </a:solidFill>
              </a:rPr>
              <a:t>M. </a:t>
            </a:r>
            <a:r>
              <a:rPr lang="en-US" sz="5873" b="1" dirty="0" smtClean="0">
                <a:solidFill>
                  <a:schemeClr val="tx1"/>
                </a:solidFill>
              </a:rPr>
              <a:t>McFarquhar</a:t>
            </a:r>
            <a:r>
              <a:rPr lang="en-US" sz="5873" b="1" baseline="30000" dirty="0" smtClean="0">
                <a:solidFill>
                  <a:schemeClr val="tx1"/>
                </a:solidFill>
              </a:rPr>
              <a:t>1,2</a:t>
            </a:r>
            <a:r>
              <a:rPr lang="en-US" sz="5873" b="1" dirty="0" smtClean="0">
                <a:solidFill>
                  <a:schemeClr val="tx1"/>
                </a:solidFill>
              </a:rPr>
              <a:t>, Aaron Barnsemer</a:t>
            </a:r>
            <a:r>
              <a:rPr lang="en-US" sz="5873" b="1" baseline="30000" dirty="0" smtClean="0">
                <a:solidFill>
                  <a:schemeClr val="tx1"/>
                </a:solidFill>
              </a:rPr>
              <a:t>2</a:t>
            </a:r>
            <a:r>
              <a:rPr lang="en-US" sz="5873" b="1" dirty="0" smtClean="0">
                <a:solidFill>
                  <a:schemeClr val="tx1"/>
                </a:solidFill>
              </a:rPr>
              <a:t>, Andrew Heymsfield</a:t>
            </a:r>
            <a:r>
              <a:rPr lang="en-US" sz="5873" b="1" baseline="30000" dirty="0" smtClean="0">
                <a:solidFill>
                  <a:schemeClr val="tx1"/>
                </a:solidFill>
              </a:rPr>
              <a:t>2</a:t>
            </a:r>
            <a:r>
              <a:rPr lang="en-US" sz="5873" b="1" dirty="0" smtClean="0">
                <a:solidFill>
                  <a:schemeClr val="tx1"/>
                </a:solidFill>
              </a:rPr>
              <a:t>, </a:t>
            </a:r>
          </a:p>
          <a:p>
            <a:pPr algn="ctr"/>
            <a:r>
              <a:rPr lang="en-US" sz="5873" b="1" baseline="30000" dirty="0" smtClean="0">
                <a:solidFill>
                  <a:schemeClr val="tx1"/>
                </a:solidFill>
              </a:rPr>
              <a:t>1</a:t>
            </a:r>
            <a:r>
              <a:rPr lang="en-US" sz="5873" b="1" dirty="0" smtClean="0">
                <a:solidFill>
                  <a:schemeClr val="tx1"/>
                </a:solidFill>
              </a:rPr>
              <a:t>University of Illinois, Urbana, IL    </a:t>
            </a:r>
            <a:r>
              <a:rPr lang="en-US" sz="5873" b="1" baseline="30000" dirty="0" smtClean="0">
                <a:solidFill>
                  <a:schemeClr val="tx1"/>
                </a:solidFill>
              </a:rPr>
              <a:t>2</a:t>
            </a:r>
            <a:r>
              <a:rPr lang="en-US" sz="5873" b="1" dirty="0" smtClean="0">
                <a:solidFill>
                  <a:schemeClr val="tx1"/>
                </a:solidFill>
              </a:rPr>
              <a:t>National Center for Atmospheric Research, Boulder, CO</a:t>
            </a:r>
            <a:endParaRPr lang="en-US" sz="5220" b="1" dirty="0">
              <a:solidFill>
                <a:schemeClr val="tx1"/>
              </a:solidFill>
            </a:endParaRPr>
          </a:p>
        </p:txBody>
      </p:sp>
      <p:sp>
        <p:nvSpPr>
          <p:cNvPr id="4" name="Rounded Rectangle 3"/>
          <p:cNvSpPr/>
          <p:nvPr/>
        </p:nvSpPr>
        <p:spPr>
          <a:xfrm>
            <a:off x="13591259" y="4797518"/>
            <a:ext cx="11775391" cy="11820219"/>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10" name="TextBox 9"/>
          <p:cNvSpPr txBox="1"/>
          <p:nvPr/>
        </p:nvSpPr>
        <p:spPr>
          <a:xfrm>
            <a:off x="13645285" y="4857673"/>
            <a:ext cx="11707558" cy="11787842"/>
          </a:xfrm>
          <a:prstGeom prst="rect">
            <a:avLst/>
          </a:prstGeom>
          <a:noFill/>
        </p:spPr>
        <p:txBody>
          <a:bodyPr wrap="square" rtlCol="0">
            <a:spAutoFit/>
          </a:bodyPr>
          <a:lstStyle/>
          <a:p>
            <a:pPr algn="ctr"/>
            <a:r>
              <a:rPr lang="en-US" sz="8000" dirty="0" smtClean="0">
                <a:solidFill>
                  <a:schemeClr val="accent2">
                    <a:lumMod val="75000"/>
                  </a:schemeClr>
                </a:solidFill>
              </a:rPr>
              <a:t>Data</a:t>
            </a:r>
          </a:p>
          <a:p>
            <a:pPr marL="571500" indent="-571500">
              <a:buFont typeface="Arial" pitchFamily="34" charset="0"/>
              <a:buChar char="•"/>
            </a:pPr>
            <a:r>
              <a:rPr lang="en-US" sz="4000" dirty="0" smtClean="0"/>
              <a:t>Cloud Imaging Probe (CIP)</a:t>
            </a:r>
          </a:p>
          <a:p>
            <a:pPr marL="2466448" lvl="1" indent="-571500">
              <a:buFont typeface="Arial" pitchFamily="34" charset="0"/>
              <a:buChar char="•"/>
            </a:pPr>
            <a:r>
              <a:rPr lang="en-US" sz="4000" dirty="0" smtClean="0"/>
              <a:t>Measures particles with maximum dimension (D) between 30 and 920</a:t>
            </a:r>
            <a:r>
              <a:rPr lang="el-GR" sz="4000" dirty="0" smtClean="0"/>
              <a:t> μ</a:t>
            </a:r>
            <a:r>
              <a:rPr lang="en-US" sz="4000" dirty="0" smtClean="0"/>
              <a:t>m</a:t>
            </a:r>
          </a:p>
          <a:p>
            <a:pPr marL="571500" indent="-571500">
              <a:buFont typeface="Arial" pitchFamily="34" charset="0"/>
              <a:buChar char="•"/>
            </a:pPr>
            <a:r>
              <a:rPr lang="en-US" sz="4000" dirty="0" smtClean="0"/>
              <a:t>Two-Dimensional Cloud Imaging Probe (2DC)</a:t>
            </a:r>
          </a:p>
          <a:p>
            <a:pPr marL="2466448" lvl="1" indent="-571500">
              <a:buFont typeface="Arial" pitchFamily="34" charset="0"/>
              <a:buChar char="•"/>
            </a:pPr>
            <a:r>
              <a:rPr lang="en-US" sz="4000" dirty="0" smtClean="0"/>
              <a:t>25</a:t>
            </a:r>
            <a:r>
              <a:rPr lang="el-GR" sz="4000" dirty="0"/>
              <a:t> </a:t>
            </a:r>
            <a:r>
              <a:rPr lang="el-GR" sz="4000" dirty="0" smtClean="0"/>
              <a:t>μ</a:t>
            </a:r>
            <a:r>
              <a:rPr lang="en-US" sz="4000" dirty="0" smtClean="0"/>
              <a:t>m-1.6 mm</a:t>
            </a:r>
            <a:endParaRPr lang="en-US" sz="4000" dirty="0" smtClean="0"/>
          </a:p>
          <a:p>
            <a:pPr marL="2466448" lvl="1" indent="-571500">
              <a:buFont typeface="Arial" pitchFamily="34" charset="0"/>
              <a:buChar char="•"/>
            </a:pPr>
            <a:endParaRPr lang="en-US" sz="4000" dirty="0" smtClean="0"/>
          </a:p>
          <a:p>
            <a:pPr marL="571500" indent="-571500">
              <a:buFont typeface="Arial" pitchFamily="34" charset="0"/>
              <a:buChar char="•"/>
            </a:pPr>
            <a:r>
              <a:rPr lang="en-US" sz="4000" dirty="0" smtClean="0"/>
              <a:t>High Volume Precipitation Spectrometer (HVPS)</a:t>
            </a:r>
          </a:p>
          <a:p>
            <a:pPr marL="2466448" lvl="1" indent="-571500">
              <a:buFont typeface="Arial" pitchFamily="34" charset="0"/>
              <a:buChar char="•"/>
            </a:pPr>
            <a:r>
              <a:rPr lang="en-US" sz="4000" dirty="0" smtClean="0"/>
              <a:t>150</a:t>
            </a:r>
            <a:r>
              <a:rPr lang="el-GR" sz="4000" dirty="0"/>
              <a:t> </a:t>
            </a:r>
            <a:r>
              <a:rPr lang="el-GR" sz="4000" dirty="0" smtClean="0"/>
              <a:t>μ</a:t>
            </a:r>
            <a:r>
              <a:rPr lang="en-US" sz="4000" dirty="0" smtClean="0"/>
              <a:t>m-1.9 cm</a:t>
            </a:r>
            <a:endParaRPr lang="en-US" sz="4000" dirty="0"/>
          </a:p>
          <a:p>
            <a:pPr marL="2466448" lvl="1" indent="-571500">
              <a:buFont typeface="Arial" pitchFamily="34" charset="0"/>
              <a:buChar char="•"/>
            </a:pPr>
            <a:endParaRPr lang="en-US" sz="4000" dirty="0" smtClean="0"/>
          </a:p>
          <a:p>
            <a:pPr marL="571500" indent="-571500">
              <a:buFont typeface="Arial" pitchFamily="34" charset="0"/>
              <a:buChar char="•"/>
            </a:pPr>
            <a:r>
              <a:rPr lang="en-US" sz="4000" dirty="0" smtClean="0"/>
              <a:t>Probe data processed at National Center for Atmospheric Research to generate size distributions covering all particle sizes, merging data from the 2DC (or CIP when 2DC measurements are not available) and HVPS using 1 mm dimension to transition between </a:t>
            </a:r>
            <a:r>
              <a:rPr lang="en-US" sz="4000" dirty="0" smtClean="0"/>
              <a:t>probes.</a:t>
            </a:r>
            <a:endParaRPr lang="en-US" sz="4000" dirty="0" smtClean="0"/>
          </a:p>
          <a:p>
            <a:pPr marL="571500" indent="-571500">
              <a:buFont typeface="Arial" pitchFamily="34" charset="0"/>
              <a:buChar char="•"/>
            </a:pPr>
            <a:r>
              <a:rPr lang="en-US" sz="4000" dirty="0" smtClean="0"/>
              <a:t>Range: </a:t>
            </a:r>
            <a:r>
              <a:rPr lang="en-US" sz="4000" dirty="0" smtClean="0"/>
              <a:t>50 </a:t>
            </a:r>
            <a:r>
              <a:rPr lang="el-GR" sz="4000" dirty="0" smtClean="0"/>
              <a:t>μ</a:t>
            </a:r>
            <a:r>
              <a:rPr lang="en-US" sz="4000" dirty="0" smtClean="0"/>
              <a:t>m to </a:t>
            </a:r>
            <a:r>
              <a:rPr lang="en-US" sz="4000" dirty="0" smtClean="0"/>
              <a:t>3 mm</a:t>
            </a:r>
            <a:endParaRPr lang="en-US" sz="4000" dirty="0" smtClean="0"/>
          </a:p>
          <a:p>
            <a:pPr marL="571500" indent="-571500">
              <a:buFont typeface="Arial" pitchFamily="34" charset="0"/>
              <a:buChar char="•"/>
            </a:pPr>
            <a:r>
              <a:rPr lang="en-US" sz="4000" dirty="0" smtClean="0"/>
              <a:t>Resolution: 1s</a:t>
            </a:r>
          </a:p>
        </p:txBody>
      </p:sp>
      <p:sp>
        <p:nvSpPr>
          <p:cNvPr id="11" name="Rounded Rectangle 10"/>
          <p:cNvSpPr/>
          <p:nvPr/>
        </p:nvSpPr>
        <p:spPr>
          <a:xfrm>
            <a:off x="13604127" y="16998611"/>
            <a:ext cx="11721366" cy="15450642"/>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12" name="TextBox 11"/>
          <p:cNvSpPr txBox="1"/>
          <p:nvPr/>
        </p:nvSpPr>
        <p:spPr>
          <a:xfrm>
            <a:off x="13594540" y="16998611"/>
            <a:ext cx="11730953" cy="15481161"/>
          </a:xfrm>
          <a:prstGeom prst="rect">
            <a:avLst/>
          </a:prstGeom>
          <a:noFill/>
        </p:spPr>
        <p:txBody>
          <a:bodyPr wrap="square" rtlCol="0">
            <a:spAutoFit/>
          </a:bodyPr>
          <a:lstStyle/>
          <a:p>
            <a:pPr algn="ctr"/>
            <a:r>
              <a:rPr lang="en-US" sz="8000" dirty="0" smtClean="0">
                <a:solidFill>
                  <a:schemeClr val="accent2">
                    <a:lumMod val="75000"/>
                  </a:schemeClr>
                </a:solidFill>
              </a:rPr>
              <a:t>Methods</a:t>
            </a:r>
          </a:p>
          <a:p>
            <a:pPr marL="571500" indent="-571500">
              <a:buFont typeface="Arial" pitchFamily="34" charset="0"/>
              <a:buChar char="•"/>
            </a:pPr>
            <a:r>
              <a:rPr lang="en-US" sz="4000" dirty="0" smtClean="0"/>
              <a:t>Analyze data with temperatures greater than 5° C to include only </a:t>
            </a:r>
            <a:r>
              <a:rPr lang="en-US" sz="4000" dirty="0" smtClean="0"/>
              <a:t>raindrops.</a:t>
            </a:r>
            <a:endParaRPr lang="en-US" sz="4000" dirty="0" smtClean="0"/>
          </a:p>
          <a:p>
            <a:pPr marL="571500" indent="-571500">
              <a:buFont typeface="Arial" pitchFamily="34" charset="0"/>
              <a:buChar char="•"/>
            </a:pPr>
            <a:r>
              <a:rPr lang="en-US" sz="4000" dirty="0" smtClean="0"/>
              <a:t>Calculate rain rate of size </a:t>
            </a:r>
            <a:r>
              <a:rPr lang="en-US" sz="4000" dirty="0" smtClean="0"/>
              <a:t>distributions.</a:t>
            </a:r>
            <a:endParaRPr lang="en-US" sz="4000" dirty="0" smtClean="0"/>
          </a:p>
          <a:p>
            <a:pPr marL="2466448" lvl="1" indent="-571500">
              <a:buFont typeface="Arial" pitchFamily="34" charset="0"/>
              <a:buChar char="•"/>
            </a:pPr>
            <a:endParaRPr lang="en-US" sz="4000" dirty="0" smtClean="0"/>
          </a:p>
          <a:p>
            <a:pPr marL="2466448" lvl="1" indent="-571500">
              <a:buFont typeface="Arial" pitchFamily="34" charset="0"/>
              <a:buChar char="•"/>
            </a:pPr>
            <a:endParaRPr lang="en-US" sz="4000" dirty="0"/>
          </a:p>
          <a:p>
            <a:pPr marL="2466448" lvl="1" indent="-571500">
              <a:buFont typeface="Arial" pitchFamily="34" charset="0"/>
              <a:buChar char="•"/>
            </a:pPr>
            <a:r>
              <a:rPr lang="en-US" sz="4000" dirty="0" smtClean="0"/>
              <a:t>Terminal Velocity</a:t>
            </a:r>
            <a:endParaRPr lang="en-US" sz="4000" dirty="0"/>
          </a:p>
          <a:p>
            <a:pPr lvl="1"/>
            <a:endParaRPr lang="en-US" sz="4000" dirty="0"/>
          </a:p>
          <a:p>
            <a:pPr lvl="1"/>
            <a:endParaRPr lang="en-US" sz="4000" dirty="0"/>
          </a:p>
          <a:p>
            <a:pPr marL="571500" indent="-571500">
              <a:buFont typeface="Arial" panose="020B0604020202020204" pitchFamily="34" charset="0"/>
              <a:buChar char="•"/>
            </a:pPr>
            <a:r>
              <a:rPr lang="en-US" sz="4000" dirty="0" smtClean="0"/>
              <a:t>Normalization scaling parameter as outlined by </a:t>
            </a:r>
            <a:r>
              <a:rPr lang="en-US" sz="4000" dirty="0" err="1" smtClean="0"/>
              <a:t>Testud</a:t>
            </a:r>
            <a:r>
              <a:rPr lang="en-US" sz="4000" dirty="0" smtClean="0"/>
              <a:t> et al. (2000</a:t>
            </a:r>
            <a:r>
              <a:rPr lang="en-US" sz="4000" dirty="0" smtClean="0"/>
              <a:t>).</a:t>
            </a:r>
            <a:endParaRPr lang="en-US" sz="4000" dirty="0" smtClean="0"/>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endParaRPr lang="en-US" sz="4000" dirty="0" smtClean="0"/>
          </a:p>
          <a:p>
            <a:pPr marL="2466448" lvl="1" indent="-571500">
              <a:buFont typeface="Arial" pitchFamily="34" charset="0"/>
              <a:buChar char="•"/>
            </a:pPr>
            <a:endParaRPr lang="en-US" sz="4000" dirty="0" smtClean="0"/>
          </a:p>
          <a:p>
            <a:pPr marL="2466448" lvl="1" indent="-571500">
              <a:buFont typeface="Arial" pitchFamily="34" charset="0"/>
              <a:buChar char="•"/>
            </a:pPr>
            <a:r>
              <a:rPr lang="en-US" sz="4000" dirty="0" smtClean="0"/>
              <a:t>Liquid Water Content</a:t>
            </a:r>
          </a:p>
          <a:p>
            <a:pPr marL="2466448" lvl="1" indent="-571500">
              <a:buFont typeface="Arial" pitchFamily="34" charset="0"/>
              <a:buChar char="•"/>
            </a:pPr>
            <a:endParaRPr lang="en-US" sz="4000" dirty="0" smtClean="0"/>
          </a:p>
          <a:p>
            <a:pPr marL="2466448" lvl="1" indent="-571500">
              <a:buFont typeface="Arial" pitchFamily="34" charset="0"/>
              <a:buChar char="•"/>
            </a:pPr>
            <a:endParaRPr lang="en-US" sz="4000" dirty="0"/>
          </a:p>
          <a:p>
            <a:pPr marL="2466448" lvl="1" indent="-571500">
              <a:buFont typeface="Arial" pitchFamily="34" charset="0"/>
              <a:buChar char="•"/>
            </a:pPr>
            <a:r>
              <a:rPr lang="en-US" sz="4000" dirty="0" smtClean="0"/>
              <a:t>Mean Volume Diameter</a:t>
            </a:r>
          </a:p>
          <a:p>
            <a:pPr marL="2466448" lvl="1" indent="-571500">
              <a:buFont typeface="Arial" pitchFamily="34" charset="0"/>
              <a:buChar char="•"/>
            </a:pPr>
            <a:endParaRPr lang="en-US" sz="4000" dirty="0" smtClean="0"/>
          </a:p>
          <a:p>
            <a:pPr marL="2466448" lvl="1" indent="-571500">
              <a:buFont typeface="Arial" pitchFamily="34" charset="0"/>
              <a:buChar char="•"/>
            </a:pPr>
            <a:endParaRPr lang="en-US" sz="4000" dirty="0"/>
          </a:p>
          <a:p>
            <a:pPr lvl="1"/>
            <a:endParaRPr lang="en-US" sz="4000" dirty="0" smtClean="0"/>
          </a:p>
          <a:p>
            <a:pPr marL="571500" indent="-571500">
              <a:buFont typeface="Arial" pitchFamily="34" charset="0"/>
              <a:buChar char="•"/>
            </a:pPr>
            <a:r>
              <a:rPr lang="en-US" sz="4000" dirty="0" smtClean="0"/>
              <a:t>Plot normalized size distributions by dividing size distribution N(D) by N</a:t>
            </a:r>
            <a:r>
              <a:rPr lang="en-US" sz="2800" dirty="0" smtClean="0"/>
              <a:t>0</a:t>
            </a:r>
            <a:r>
              <a:rPr lang="en-US" sz="4000" dirty="0" smtClean="0"/>
              <a:t>*, against normalized diameter D/D</a:t>
            </a:r>
            <a:r>
              <a:rPr lang="en-US" sz="3200" dirty="0" smtClean="0"/>
              <a:t>m</a:t>
            </a:r>
            <a:r>
              <a:rPr lang="en-US" sz="4000" dirty="0" smtClean="0"/>
              <a:t>.</a:t>
            </a:r>
            <a:endParaRPr lang="en-US" sz="4000" dirty="0"/>
          </a:p>
        </p:txBody>
      </p:sp>
      <p:sp>
        <p:nvSpPr>
          <p:cNvPr id="8" name="TextBox 7"/>
          <p:cNvSpPr txBox="1"/>
          <p:nvPr/>
        </p:nvSpPr>
        <p:spPr>
          <a:xfrm>
            <a:off x="25824286" y="4962374"/>
            <a:ext cx="17550079" cy="4278094"/>
          </a:xfrm>
          <a:prstGeom prst="rect">
            <a:avLst/>
          </a:prstGeom>
          <a:noFill/>
        </p:spPr>
        <p:txBody>
          <a:bodyPr wrap="square" rtlCol="0">
            <a:spAutoFit/>
          </a:bodyPr>
          <a:lstStyle/>
          <a:p>
            <a:pPr algn="ctr"/>
            <a:r>
              <a:rPr lang="en-US" sz="8000" dirty="0" smtClean="0">
                <a:solidFill>
                  <a:schemeClr val="accent2">
                    <a:lumMod val="75000"/>
                  </a:schemeClr>
                </a:solidFill>
              </a:rPr>
              <a:t>Analysis</a:t>
            </a:r>
          </a:p>
          <a:p>
            <a:pPr marL="571500" indent="-571500">
              <a:buFont typeface="Arial" pitchFamily="34" charset="0"/>
              <a:buChar char="•"/>
            </a:pPr>
            <a:endParaRPr lang="en-US" sz="4800" dirty="0"/>
          </a:p>
          <a:p>
            <a:pPr marL="571500" indent="-571500">
              <a:buFont typeface="Arial" pitchFamily="34" charset="0"/>
              <a:buChar char="•"/>
            </a:pPr>
            <a:endParaRPr lang="en-US" sz="4800" dirty="0" smtClean="0"/>
          </a:p>
          <a:p>
            <a:pPr marL="571500" indent="-571500">
              <a:buFont typeface="Arial" pitchFamily="34" charset="0"/>
              <a:buChar char="•"/>
            </a:pPr>
            <a:endParaRPr lang="en-US" sz="4800" dirty="0"/>
          </a:p>
          <a:p>
            <a:pPr marL="571500" indent="-571500">
              <a:buFont typeface="Arial" pitchFamily="34" charset="0"/>
              <a:buChar char="•"/>
            </a:pPr>
            <a:endParaRPr lang="en-US" sz="4800" dirty="0" smtClean="0"/>
          </a:p>
        </p:txBody>
      </p:sp>
      <p:sp>
        <p:nvSpPr>
          <p:cNvPr id="9" name="Rounded Rectangle 8"/>
          <p:cNvSpPr/>
          <p:nvPr/>
        </p:nvSpPr>
        <p:spPr>
          <a:xfrm>
            <a:off x="357807" y="4857673"/>
            <a:ext cx="12829841" cy="5594924"/>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15" name="TextBox 14"/>
          <p:cNvSpPr txBox="1"/>
          <p:nvPr/>
        </p:nvSpPr>
        <p:spPr>
          <a:xfrm>
            <a:off x="25865443" y="28726338"/>
            <a:ext cx="17508922" cy="3785652"/>
          </a:xfrm>
          <a:prstGeom prst="rect">
            <a:avLst/>
          </a:prstGeom>
          <a:noFill/>
        </p:spPr>
        <p:txBody>
          <a:bodyPr wrap="square" rtlCol="0">
            <a:spAutoFit/>
          </a:bodyPr>
          <a:lstStyle/>
          <a:p>
            <a:pPr algn="ctr"/>
            <a:r>
              <a:rPr lang="en-US" sz="8000" dirty="0" smtClean="0">
                <a:solidFill>
                  <a:schemeClr val="accent2">
                    <a:lumMod val="75000"/>
                  </a:schemeClr>
                </a:solidFill>
              </a:rPr>
              <a:t>Future Work</a:t>
            </a:r>
          </a:p>
          <a:p>
            <a:pPr marL="571500" indent="-571500">
              <a:buFont typeface="Arial" pitchFamily="34" charset="0"/>
              <a:buChar char="•"/>
            </a:pPr>
            <a:r>
              <a:rPr lang="en-US" sz="4000" dirty="0" smtClean="0"/>
              <a:t>Examine contribution of other environmental factors to size distributions.</a:t>
            </a:r>
          </a:p>
          <a:p>
            <a:pPr marL="571500" indent="-571500">
              <a:buFont typeface="Arial" pitchFamily="34" charset="0"/>
              <a:buChar char="•"/>
            </a:pPr>
            <a:r>
              <a:rPr lang="en-US" sz="4000" dirty="0"/>
              <a:t>Investigate variation in </a:t>
            </a:r>
            <a:r>
              <a:rPr lang="en-US" sz="4000" dirty="0" smtClean="0"/>
              <a:t>normalized size </a:t>
            </a:r>
            <a:r>
              <a:rPr lang="en-US" sz="4000" dirty="0"/>
              <a:t>distributions between </a:t>
            </a:r>
            <a:r>
              <a:rPr lang="en-US" sz="4000" dirty="0" smtClean="0"/>
              <a:t>flights.</a:t>
            </a:r>
            <a:endParaRPr lang="en-US" sz="4000" dirty="0"/>
          </a:p>
          <a:p>
            <a:pPr marL="571500" indent="-571500">
              <a:buFont typeface="Arial" pitchFamily="34" charset="0"/>
              <a:buChar char="•"/>
            </a:pPr>
            <a:r>
              <a:rPr lang="en-US" sz="4000" dirty="0" smtClean="0"/>
              <a:t>Determine if normalized size distributions have invariant shape and can be characterized.</a:t>
            </a:r>
            <a:endParaRPr lang="en-US" sz="4000" dirty="0"/>
          </a:p>
        </p:txBody>
      </p:sp>
      <p:sp>
        <p:nvSpPr>
          <p:cNvPr id="22" name="TextBox 21"/>
          <p:cNvSpPr txBox="1"/>
          <p:nvPr/>
        </p:nvSpPr>
        <p:spPr>
          <a:xfrm>
            <a:off x="357807" y="4820286"/>
            <a:ext cx="12829841" cy="5632311"/>
          </a:xfrm>
          <a:prstGeom prst="rect">
            <a:avLst/>
          </a:prstGeom>
          <a:noFill/>
        </p:spPr>
        <p:txBody>
          <a:bodyPr wrap="square" rtlCol="0">
            <a:spAutoFit/>
          </a:bodyPr>
          <a:lstStyle/>
          <a:p>
            <a:pPr algn="ctr"/>
            <a:r>
              <a:rPr lang="en-US" sz="8000" dirty="0" smtClean="0">
                <a:solidFill>
                  <a:schemeClr val="accent2">
                    <a:lumMod val="75000"/>
                  </a:schemeClr>
                </a:solidFill>
              </a:rPr>
              <a:t>Motivation</a:t>
            </a:r>
          </a:p>
          <a:p>
            <a:pPr marL="571500" indent="-571500">
              <a:buFont typeface="Arial" pitchFamily="34" charset="0"/>
              <a:buChar char="•"/>
            </a:pPr>
            <a:r>
              <a:rPr lang="en-US" sz="4000" dirty="0" smtClean="0"/>
              <a:t>Explore shapes of raindrop size distributions in mid-latitude convective </a:t>
            </a:r>
            <a:r>
              <a:rPr lang="en-US" sz="4000" dirty="0" smtClean="0"/>
              <a:t>clouds.</a:t>
            </a:r>
            <a:endParaRPr lang="en-US" sz="4000" dirty="0" smtClean="0"/>
          </a:p>
          <a:p>
            <a:pPr marL="571500" indent="-571500">
              <a:buFont typeface="Arial" pitchFamily="34" charset="0"/>
              <a:buChar char="•"/>
            </a:pPr>
            <a:r>
              <a:rPr lang="en-US" sz="4000" dirty="0" smtClean="0"/>
              <a:t>Use data collected by cloud probes during Mid-latitude Continental Convective Clouds Experiment (MC3E</a:t>
            </a:r>
            <a:r>
              <a:rPr lang="en-US" sz="4000" dirty="0" smtClean="0"/>
              <a:t>).</a:t>
            </a:r>
            <a:endParaRPr lang="en-US" sz="4000" dirty="0" smtClean="0"/>
          </a:p>
          <a:p>
            <a:pPr marL="571500" indent="-571500">
              <a:buFont typeface="Arial" pitchFamily="34" charset="0"/>
              <a:buChar char="•"/>
            </a:pPr>
            <a:r>
              <a:rPr lang="en-US" sz="4000" dirty="0" smtClean="0">
                <a:solidFill>
                  <a:srgbClr val="FF0000"/>
                </a:solidFill>
              </a:rPr>
              <a:t>How do raindrop size distributions vary with rain rate?</a:t>
            </a:r>
          </a:p>
          <a:p>
            <a:pPr marL="571500" indent="-571500">
              <a:buFont typeface="Arial" pitchFamily="34" charset="0"/>
              <a:buChar char="•"/>
            </a:pPr>
            <a:r>
              <a:rPr lang="en-US" sz="4000" dirty="0" smtClean="0">
                <a:solidFill>
                  <a:srgbClr val="FF0000"/>
                </a:solidFill>
              </a:rPr>
              <a:t>Is shape of raindrop size distributions invariant when normalized?</a:t>
            </a:r>
          </a:p>
        </p:txBody>
      </p:sp>
      <p:sp>
        <p:nvSpPr>
          <p:cNvPr id="23" name="Rounded Rectangle 22"/>
          <p:cNvSpPr/>
          <p:nvPr/>
        </p:nvSpPr>
        <p:spPr>
          <a:xfrm>
            <a:off x="357807" y="10856239"/>
            <a:ext cx="12829841" cy="21593013"/>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24" name="TextBox 23"/>
          <p:cNvSpPr txBox="1"/>
          <p:nvPr/>
        </p:nvSpPr>
        <p:spPr>
          <a:xfrm>
            <a:off x="357807" y="10856239"/>
            <a:ext cx="12829841" cy="1323439"/>
          </a:xfrm>
          <a:prstGeom prst="rect">
            <a:avLst/>
          </a:prstGeom>
          <a:noFill/>
        </p:spPr>
        <p:txBody>
          <a:bodyPr wrap="square" rtlCol="0">
            <a:spAutoFit/>
          </a:bodyPr>
          <a:lstStyle/>
          <a:p>
            <a:pPr algn="ctr"/>
            <a:r>
              <a:rPr lang="en-US" sz="8000" dirty="0" smtClean="0">
                <a:solidFill>
                  <a:schemeClr val="accent2">
                    <a:lumMod val="75000"/>
                  </a:schemeClr>
                </a:solidFill>
              </a:rPr>
              <a:t>MC3E</a:t>
            </a:r>
          </a:p>
        </p:txBody>
      </p:sp>
      <p:pic>
        <p:nvPicPr>
          <p:cNvPr id="25" name="Picture 24" descr="flighttrack.eps"/>
          <p:cNvPicPr>
            <a:picLocks noChangeAspect="1"/>
          </p:cNvPicPr>
          <p:nvPr/>
        </p:nvPicPr>
        <p:blipFill rotWithShape="1">
          <a:blip r:embed="rId2">
            <a:extLst>
              <a:ext uri="{28A0092B-C50C-407E-A947-70E740481C1C}">
                <a14:useLocalDpi xmlns:a14="http://schemas.microsoft.com/office/drawing/2010/main" val="0"/>
              </a:ext>
            </a:extLst>
          </a:blip>
          <a:srcRect l="22963" r="11111"/>
          <a:stretch/>
        </p:blipFill>
        <p:spPr>
          <a:xfrm>
            <a:off x="1281926" y="19899253"/>
            <a:ext cx="10774590" cy="11050947"/>
          </a:xfrm>
          <a:prstGeom prst="rect">
            <a:avLst/>
          </a:prstGeom>
        </p:spPr>
      </p:pic>
      <p:pic>
        <p:nvPicPr>
          <p:cNvPr id="26" name="Picture 25" descr="5842815664_ea8feabf79_o.jpg"/>
          <p:cNvPicPr>
            <a:picLocks noChangeAspect="1"/>
          </p:cNvPicPr>
          <p:nvPr/>
        </p:nvPicPr>
        <p:blipFill rotWithShape="1">
          <a:blip r:embed="rId3">
            <a:extLst>
              <a:ext uri="{28A0092B-C50C-407E-A947-70E740481C1C}">
                <a14:useLocalDpi xmlns:a14="http://schemas.microsoft.com/office/drawing/2010/main" val="0"/>
              </a:ext>
            </a:extLst>
          </a:blip>
          <a:srcRect t="6119" b="20622"/>
          <a:stretch/>
        </p:blipFill>
        <p:spPr>
          <a:xfrm>
            <a:off x="1186331" y="12217063"/>
            <a:ext cx="11037344" cy="5395075"/>
          </a:xfrm>
          <a:prstGeom prst="rect">
            <a:avLst/>
          </a:prstGeom>
        </p:spPr>
      </p:pic>
      <p:pic>
        <p:nvPicPr>
          <p:cNvPr id="29" name="Picture 28"/>
          <p:cNvPicPr>
            <a:picLocks noChangeAspect="1"/>
          </p:cNvPicPr>
          <p:nvPr/>
        </p:nvPicPr>
        <p:blipFill>
          <a:blip r:embed="rId4"/>
          <a:stretch>
            <a:fillRect/>
          </a:stretch>
        </p:blipFill>
        <p:spPr>
          <a:xfrm>
            <a:off x="13828995" y="6704653"/>
            <a:ext cx="1732703" cy="1309634"/>
          </a:xfrm>
          <a:prstGeom prst="rect">
            <a:avLst/>
          </a:prstGeom>
        </p:spPr>
      </p:pic>
      <p:sp>
        <p:nvSpPr>
          <p:cNvPr id="17" name="TextBox 16"/>
          <p:cNvSpPr txBox="1"/>
          <p:nvPr/>
        </p:nvSpPr>
        <p:spPr>
          <a:xfrm>
            <a:off x="1150549" y="19694342"/>
            <a:ext cx="5413252" cy="830997"/>
          </a:xfrm>
          <a:prstGeom prst="rect">
            <a:avLst/>
          </a:prstGeom>
          <a:noFill/>
        </p:spPr>
        <p:txBody>
          <a:bodyPr wrap="square" rtlCol="0">
            <a:spAutoFit/>
          </a:bodyPr>
          <a:lstStyle/>
          <a:p>
            <a:r>
              <a:rPr lang="en-US" sz="4800" dirty="0" smtClean="0"/>
              <a:t>20 May 2011</a:t>
            </a:r>
            <a:endParaRPr lang="en-US" sz="4800" dirty="0"/>
          </a:p>
        </p:txBody>
      </p:sp>
      <p:sp>
        <p:nvSpPr>
          <p:cNvPr id="31" name="TextBox 30"/>
          <p:cNvSpPr txBox="1"/>
          <p:nvPr/>
        </p:nvSpPr>
        <p:spPr>
          <a:xfrm>
            <a:off x="5328741" y="16761997"/>
            <a:ext cx="6843220" cy="830997"/>
          </a:xfrm>
          <a:prstGeom prst="rect">
            <a:avLst/>
          </a:prstGeom>
          <a:noFill/>
        </p:spPr>
        <p:txBody>
          <a:bodyPr wrap="none" rtlCol="0">
            <a:spAutoFit/>
          </a:bodyPr>
          <a:lstStyle/>
          <a:p>
            <a:pPr defTabSz="457200" fontAlgn="auto">
              <a:spcBef>
                <a:spcPts val="0"/>
              </a:spcBef>
              <a:spcAft>
                <a:spcPts val="0"/>
              </a:spcAft>
            </a:pPr>
            <a:r>
              <a:rPr lang="en-US" sz="4800" dirty="0" smtClean="0">
                <a:solidFill>
                  <a:srgbClr val="FFFFFF"/>
                </a:solidFill>
                <a:latin typeface="Calibri"/>
                <a:ea typeface="+mn-ea"/>
              </a:rPr>
              <a:t>Photo Credit : Mike Jensen</a:t>
            </a:r>
            <a:endParaRPr lang="en-US" sz="4800" dirty="0">
              <a:solidFill>
                <a:srgbClr val="FFFFFF"/>
              </a:solidFill>
              <a:latin typeface="Calibri"/>
              <a:ea typeface="+mn-ea"/>
            </a:endParaRPr>
          </a:p>
        </p:txBody>
      </p:sp>
      <p:sp>
        <p:nvSpPr>
          <p:cNvPr id="36" name="Rounded Rectangle 35"/>
          <p:cNvSpPr/>
          <p:nvPr/>
        </p:nvSpPr>
        <p:spPr>
          <a:xfrm>
            <a:off x="25865443" y="25175364"/>
            <a:ext cx="17550079" cy="3167742"/>
          </a:xfrm>
          <a:prstGeom prst="roundRect">
            <a:avLst>
              <a:gd name="adj" fmla="val 5049"/>
            </a:avLst>
          </a:prstGeom>
          <a:solidFill>
            <a:schemeClr val="bg1"/>
          </a:solidFill>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13" dirty="0"/>
          </a:p>
        </p:txBody>
      </p:sp>
      <p:sp>
        <p:nvSpPr>
          <p:cNvPr id="37" name="TextBox 36"/>
          <p:cNvSpPr txBox="1"/>
          <p:nvPr/>
        </p:nvSpPr>
        <p:spPr>
          <a:xfrm>
            <a:off x="25865443" y="25175364"/>
            <a:ext cx="17508922" cy="3170099"/>
          </a:xfrm>
          <a:prstGeom prst="rect">
            <a:avLst/>
          </a:prstGeom>
          <a:noFill/>
        </p:spPr>
        <p:txBody>
          <a:bodyPr wrap="square" rtlCol="0">
            <a:spAutoFit/>
          </a:bodyPr>
          <a:lstStyle/>
          <a:p>
            <a:pPr algn="ctr"/>
            <a:r>
              <a:rPr lang="en-US" sz="8000" dirty="0" smtClean="0">
                <a:solidFill>
                  <a:schemeClr val="accent2">
                    <a:lumMod val="75000"/>
                  </a:schemeClr>
                </a:solidFill>
              </a:rPr>
              <a:t>Conclusions</a:t>
            </a:r>
          </a:p>
          <a:p>
            <a:pPr marL="571500" indent="-571500">
              <a:buFont typeface="Arial" pitchFamily="34" charset="0"/>
              <a:buChar char="•"/>
            </a:pPr>
            <a:r>
              <a:rPr lang="en-US" sz="4000" dirty="0" smtClean="0"/>
              <a:t>Normalized raindrop size distributions do appear to vary with rain rate.</a:t>
            </a:r>
          </a:p>
          <a:p>
            <a:pPr marL="571500" indent="-571500">
              <a:buFont typeface="Arial" pitchFamily="34" charset="0"/>
              <a:buChar char="•"/>
            </a:pPr>
            <a:r>
              <a:rPr lang="en-US" sz="4000" dirty="0" smtClean="0"/>
              <a:t>High rain rates have not only higher concentrations, but also larger drop </a:t>
            </a:r>
            <a:r>
              <a:rPr lang="en-US" sz="4000" dirty="0" smtClean="0"/>
              <a:t>sizes.</a:t>
            </a:r>
            <a:endParaRPr lang="en-US" sz="4000" dirty="0" smtClean="0"/>
          </a:p>
          <a:p>
            <a:pPr marL="571500" indent="-571500">
              <a:buFont typeface="Arial" pitchFamily="34" charset="0"/>
              <a:buChar char="•"/>
            </a:pPr>
            <a:r>
              <a:rPr lang="en-US" sz="4000" dirty="0" smtClean="0"/>
              <a:t>Normalization of raindrop size distributions can be applied to data from </a:t>
            </a:r>
            <a:r>
              <a:rPr lang="en-US" sz="4000" dirty="0" smtClean="0"/>
              <a:t>MC3E.</a:t>
            </a:r>
            <a:endParaRPr lang="en-US" sz="4000" dirty="0"/>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94710" y="6347786"/>
            <a:ext cx="8979655" cy="6734741"/>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50955" y="16100682"/>
            <a:ext cx="8842273" cy="6631704"/>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65443" y="6347786"/>
            <a:ext cx="8842311" cy="6631733"/>
          </a:xfrm>
          <a:prstGeom prst="rect">
            <a:avLst/>
          </a:prstGeom>
        </p:spPr>
      </p:pic>
      <p:sp>
        <p:nvSpPr>
          <p:cNvPr id="42" name="TextBox 41"/>
          <p:cNvSpPr txBox="1"/>
          <p:nvPr/>
        </p:nvSpPr>
        <p:spPr>
          <a:xfrm>
            <a:off x="26958509" y="12979519"/>
            <a:ext cx="6991484" cy="3046988"/>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Size distributions plotted using N(</a:t>
            </a:r>
            <a:r>
              <a:rPr lang="en-US" sz="3200" dirty="0" err="1" smtClean="0"/>
              <a:t>logD</a:t>
            </a:r>
            <a:r>
              <a:rPr lang="en-US" sz="3200" dirty="0" smtClean="0"/>
              <a:t>) to better see any peaks in size </a:t>
            </a:r>
            <a:r>
              <a:rPr lang="en-US" sz="3200" dirty="0" smtClean="0"/>
              <a:t>distribution.</a:t>
            </a:r>
            <a:endParaRPr lang="en-US" sz="3200" dirty="0" smtClean="0"/>
          </a:p>
          <a:p>
            <a:pPr marL="571500" indent="-571500">
              <a:buFont typeface="Arial" panose="020B0604020202020204" pitchFamily="34" charset="0"/>
              <a:buChar char="•"/>
            </a:pPr>
            <a:r>
              <a:rPr lang="en-US" sz="3200" dirty="0" smtClean="0"/>
              <a:t>Peak at D=1 mm</a:t>
            </a:r>
            <a:r>
              <a:rPr lang="en-US" sz="3200" dirty="0"/>
              <a:t> </a:t>
            </a:r>
            <a:r>
              <a:rPr lang="en-US" sz="3200" dirty="0" smtClean="0"/>
              <a:t>may be associated with transition between probes; no other prominent </a:t>
            </a:r>
            <a:r>
              <a:rPr lang="en-US" sz="3200" dirty="0" smtClean="0"/>
              <a:t>peaks.</a:t>
            </a:r>
            <a:endParaRPr lang="en-US" sz="3200" dirty="0"/>
          </a:p>
        </p:txBody>
      </p:sp>
      <p:sp>
        <p:nvSpPr>
          <p:cNvPr id="43" name="TextBox 42"/>
          <p:cNvSpPr txBox="1"/>
          <p:nvPr/>
        </p:nvSpPr>
        <p:spPr>
          <a:xfrm>
            <a:off x="35532265" y="12979519"/>
            <a:ext cx="6991484" cy="2554545"/>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Normalized distributions obtained by as N(D)/N</a:t>
            </a:r>
            <a:r>
              <a:rPr lang="en-US" sz="2000" dirty="0" smtClean="0"/>
              <a:t>0</a:t>
            </a:r>
            <a:r>
              <a:rPr lang="en-US" sz="3200" dirty="0" smtClean="0"/>
              <a:t>*</a:t>
            </a:r>
            <a:endParaRPr lang="en-US" sz="3200" dirty="0" smtClean="0"/>
          </a:p>
          <a:p>
            <a:pPr marL="571500" indent="-571500">
              <a:buFont typeface="Arial" panose="020B0604020202020204" pitchFamily="34" charset="0"/>
              <a:buChar char="•"/>
            </a:pPr>
            <a:r>
              <a:rPr lang="en-US" sz="3200" dirty="0" smtClean="0"/>
              <a:t>Working to determine if normalized size distributions have invariant </a:t>
            </a:r>
            <a:r>
              <a:rPr lang="en-US" sz="3200" dirty="0" smtClean="0"/>
              <a:t>shape.</a:t>
            </a:r>
            <a:endParaRPr lang="en-US" sz="3200" dirty="0"/>
          </a:p>
        </p:txBody>
      </p:sp>
      <p:sp>
        <p:nvSpPr>
          <p:cNvPr id="44" name="TextBox 43"/>
          <p:cNvSpPr txBox="1"/>
          <p:nvPr/>
        </p:nvSpPr>
        <p:spPr>
          <a:xfrm>
            <a:off x="26958509" y="22732386"/>
            <a:ext cx="6991484" cy="1569660"/>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Some variation in size distribution with rain rate, but less so at higher rain rates.</a:t>
            </a:r>
            <a:endParaRPr lang="en-US" sz="3200" dirty="0"/>
          </a:p>
        </p:txBody>
      </p:sp>
      <p:sp>
        <p:nvSpPr>
          <p:cNvPr id="45" name="TextBox 44"/>
          <p:cNvSpPr txBox="1"/>
          <p:nvPr/>
        </p:nvSpPr>
        <p:spPr>
          <a:xfrm>
            <a:off x="35532265" y="22732386"/>
            <a:ext cx="6991484" cy="2062103"/>
          </a:xfrm>
          <a:prstGeom prst="rect">
            <a:avLst/>
          </a:prstGeom>
          <a:noFill/>
        </p:spPr>
        <p:txBody>
          <a:bodyPr wrap="square" rtlCol="0">
            <a:spAutoFit/>
          </a:bodyPr>
          <a:lstStyle/>
          <a:p>
            <a:pPr marL="571500" indent="-571500">
              <a:buFont typeface="Arial" panose="020B0604020202020204" pitchFamily="34" charset="0"/>
              <a:buChar char="•"/>
            </a:pPr>
            <a:r>
              <a:rPr lang="en-US" sz="3200" dirty="0" smtClean="0"/>
              <a:t>Can see much clearer variation in size distributions, with higher rain rates having higher concentrations and larger drops.</a:t>
            </a:r>
            <a:endParaRPr lang="en-US" sz="3200"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28995" y="8492752"/>
            <a:ext cx="1829582" cy="1184729"/>
          </a:xfrm>
          <a:prstGeom prst="rect">
            <a:avLst/>
          </a:prstGeom>
        </p:spPr>
      </p:pic>
      <p:sp>
        <p:nvSpPr>
          <p:cNvPr id="40" name="TextBox 39"/>
          <p:cNvSpPr txBox="1"/>
          <p:nvPr/>
        </p:nvSpPr>
        <p:spPr>
          <a:xfrm>
            <a:off x="1613318" y="30869970"/>
            <a:ext cx="10370660" cy="707886"/>
          </a:xfrm>
          <a:prstGeom prst="rect">
            <a:avLst/>
          </a:prstGeom>
          <a:noFill/>
        </p:spPr>
        <p:txBody>
          <a:bodyPr wrap="square" rtlCol="0">
            <a:spAutoFit/>
          </a:bodyPr>
          <a:lstStyle/>
          <a:p>
            <a:pPr algn="ctr"/>
            <a:r>
              <a:rPr lang="en-US" sz="4000" dirty="0" smtClean="0"/>
              <a:t>Fig.2: Flight track from 20 May, 2011</a:t>
            </a:r>
            <a:endParaRPr lang="en-US" sz="4000" dirty="0"/>
          </a:p>
        </p:txBody>
      </p:sp>
      <p:sp>
        <p:nvSpPr>
          <p:cNvPr id="47" name="TextBox 46"/>
          <p:cNvSpPr txBox="1"/>
          <p:nvPr/>
        </p:nvSpPr>
        <p:spPr>
          <a:xfrm>
            <a:off x="1519673" y="17758234"/>
            <a:ext cx="10370660" cy="1323439"/>
          </a:xfrm>
          <a:prstGeom prst="rect">
            <a:avLst/>
          </a:prstGeom>
          <a:noFill/>
        </p:spPr>
        <p:txBody>
          <a:bodyPr wrap="square" rtlCol="0">
            <a:spAutoFit/>
          </a:bodyPr>
          <a:lstStyle/>
          <a:p>
            <a:pPr algn="ctr"/>
            <a:r>
              <a:rPr lang="en-US" sz="4000" dirty="0" smtClean="0"/>
              <a:t>Fig. 1: University of North Dakota Cessna Citation II Research Aircraft used for flights</a:t>
            </a:r>
            <a:endParaRPr lang="en-US" sz="4000" dirty="0"/>
          </a:p>
        </p:txBody>
      </p:sp>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394710" y="16098324"/>
            <a:ext cx="8979655" cy="6734741"/>
          </a:xfrm>
          <a:prstGeom prst="rect">
            <a:avLst/>
          </a:prstGeom>
        </p:spPr>
      </p:pic>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980304" y="20109840"/>
            <a:ext cx="7657692" cy="1207294"/>
          </a:xfrm>
          <a:prstGeom prst="rect">
            <a:avLst/>
          </a:prstGeom>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152243" y="21999694"/>
            <a:ext cx="6886279" cy="833371"/>
          </a:xfrm>
          <a:prstGeom prst="rect">
            <a:avLst/>
          </a:prstGeom>
        </p:spPr>
      </p:pic>
      <p:pic>
        <p:nvPicPr>
          <p:cNvPr id="19" name="Pictur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80304" y="24383297"/>
            <a:ext cx="4834427" cy="1764658"/>
          </a:xfrm>
          <a:prstGeom prst="rect">
            <a:avLst/>
          </a:prstGeom>
        </p:spPr>
      </p:pic>
      <p:pic>
        <p:nvPicPr>
          <p:cNvPr id="28" name="Picture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152243" y="26853906"/>
            <a:ext cx="6348132" cy="1158995"/>
          </a:xfrm>
          <a:prstGeom prst="rect">
            <a:avLst/>
          </a:prstGeom>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152243" y="28718852"/>
            <a:ext cx="5612162" cy="1607892"/>
          </a:xfrm>
          <a:prstGeom prst="rect">
            <a:avLst/>
          </a:prstGeom>
        </p:spPr>
      </p:pic>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828995" y="10452597"/>
            <a:ext cx="1516812" cy="1261508"/>
          </a:xfrm>
          <a:prstGeom prst="rect">
            <a:avLst/>
          </a:prstGeom>
        </p:spPr>
      </p:pic>
    </p:spTree>
    <p:extLst>
      <p:ext uri="{BB962C8B-B14F-4D97-AF65-F5344CB8AC3E}">
        <p14:creationId xmlns:p14="http://schemas.microsoft.com/office/powerpoint/2010/main" val="348377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TotalTime>
  <Words>448</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Pham</dc:creator>
  <cp:lastModifiedBy>Casey Pham</cp:lastModifiedBy>
  <cp:revision>81</cp:revision>
  <dcterms:created xsi:type="dcterms:W3CDTF">2016-02-18T22:07:06Z</dcterms:created>
  <dcterms:modified xsi:type="dcterms:W3CDTF">2016-02-22T05:42:50Z</dcterms:modified>
</cp:coreProperties>
</file>