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789895" rtl="0" eaLnBrk="1" latinLnBrk="0" hangingPunct="1">
      <a:defRPr sz="7460" kern="1200">
        <a:solidFill>
          <a:schemeClr val="tx1"/>
        </a:solidFill>
        <a:latin typeface="+mn-lt"/>
        <a:ea typeface="+mn-ea"/>
        <a:cs typeface="+mn-cs"/>
      </a:defRPr>
    </a:lvl1pPr>
    <a:lvl2pPr marL="1894948" algn="l" defTabSz="3789895" rtl="0" eaLnBrk="1" latinLnBrk="0" hangingPunct="1">
      <a:defRPr sz="7460" kern="1200">
        <a:solidFill>
          <a:schemeClr val="tx1"/>
        </a:solidFill>
        <a:latin typeface="+mn-lt"/>
        <a:ea typeface="+mn-ea"/>
        <a:cs typeface="+mn-cs"/>
      </a:defRPr>
    </a:lvl2pPr>
    <a:lvl3pPr marL="3789895" algn="l" defTabSz="3789895" rtl="0" eaLnBrk="1" latinLnBrk="0" hangingPunct="1">
      <a:defRPr sz="7460" kern="1200">
        <a:solidFill>
          <a:schemeClr val="tx1"/>
        </a:solidFill>
        <a:latin typeface="+mn-lt"/>
        <a:ea typeface="+mn-ea"/>
        <a:cs typeface="+mn-cs"/>
      </a:defRPr>
    </a:lvl3pPr>
    <a:lvl4pPr marL="5684843" algn="l" defTabSz="3789895" rtl="0" eaLnBrk="1" latinLnBrk="0" hangingPunct="1">
      <a:defRPr sz="7460" kern="1200">
        <a:solidFill>
          <a:schemeClr val="tx1"/>
        </a:solidFill>
        <a:latin typeface="+mn-lt"/>
        <a:ea typeface="+mn-ea"/>
        <a:cs typeface="+mn-cs"/>
      </a:defRPr>
    </a:lvl4pPr>
    <a:lvl5pPr marL="7579791" algn="l" defTabSz="3789895" rtl="0" eaLnBrk="1" latinLnBrk="0" hangingPunct="1">
      <a:defRPr sz="7460" kern="1200">
        <a:solidFill>
          <a:schemeClr val="tx1"/>
        </a:solidFill>
        <a:latin typeface="+mn-lt"/>
        <a:ea typeface="+mn-ea"/>
        <a:cs typeface="+mn-cs"/>
      </a:defRPr>
    </a:lvl5pPr>
    <a:lvl6pPr marL="9474738" algn="l" defTabSz="3789895" rtl="0" eaLnBrk="1" latinLnBrk="0" hangingPunct="1">
      <a:defRPr sz="7460" kern="1200">
        <a:solidFill>
          <a:schemeClr val="tx1"/>
        </a:solidFill>
        <a:latin typeface="+mn-lt"/>
        <a:ea typeface="+mn-ea"/>
        <a:cs typeface="+mn-cs"/>
      </a:defRPr>
    </a:lvl6pPr>
    <a:lvl7pPr marL="11369686" algn="l" defTabSz="3789895" rtl="0" eaLnBrk="1" latinLnBrk="0" hangingPunct="1">
      <a:defRPr sz="7460" kern="1200">
        <a:solidFill>
          <a:schemeClr val="tx1"/>
        </a:solidFill>
        <a:latin typeface="+mn-lt"/>
        <a:ea typeface="+mn-ea"/>
        <a:cs typeface="+mn-cs"/>
      </a:defRPr>
    </a:lvl7pPr>
    <a:lvl8pPr marL="13264633" algn="l" defTabSz="3789895" rtl="0" eaLnBrk="1" latinLnBrk="0" hangingPunct="1">
      <a:defRPr sz="7460" kern="1200">
        <a:solidFill>
          <a:schemeClr val="tx1"/>
        </a:solidFill>
        <a:latin typeface="+mn-lt"/>
        <a:ea typeface="+mn-ea"/>
        <a:cs typeface="+mn-cs"/>
      </a:defRPr>
    </a:lvl8pPr>
    <a:lvl9pPr marL="15159581" algn="l" defTabSz="3789895" rtl="0" eaLnBrk="1" latinLnBrk="0" hangingPunct="1">
      <a:defRPr sz="74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01D"/>
    <a:srgbClr val="9A2626"/>
    <a:srgbClr val="AA3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4" d="100"/>
          <a:sy n="24" d="100"/>
        </p:scale>
        <p:origin x="14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47F8-3A3F-4BF0-83D2-81E3A79BACAC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615F-BDC6-4E38-9787-461D945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47F8-3A3F-4BF0-83D2-81E3A79BACAC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615F-BDC6-4E38-9787-461D945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4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47F8-3A3F-4BF0-83D2-81E3A79BACAC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615F-BDC6-4E38-9787-461D945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47F8-3A3F-4BF0-83D2-81E3A79BACAC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615F-BDC6-4E38-9787-461D945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6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47F8-3A3F-4BF0-83D2-81E3A79BACAC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615F-BDC6-4E38-9787-461D945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47F8-3A3F-4BF0-83D2-81E3A79BACAC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615F-BDC6-4E38-9787-461D945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47F8-3A3F-4BF0-83D2-81E3A79BACAC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615F-BDC6-4E38-9787-461D945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4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47F8-3A3F-4BF0-83D2-81E3A79BACAC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615F-BDC6-4E38-9787-461D945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4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47F8-3A3F-4BF0-83D2-81E3A79BACAC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615F-BDC6-4E38-9787-461D945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7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47F8-3A3F-4BF0-83D2-81E3A79BACAC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615F-BDC6-4E38-9787-461D945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47F8-3A3F-4BF0-83D2-81E3A79BACAC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615F-BDC6-4E38-9787-461D945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9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647F8-3A3F-4BF0-83D2-81E3A79BACAC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615F-BDC6-4E38-9787-461D945B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3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3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06600" y="24654622"/>
            <a:ext cx="17550079" cy="4604388"/>
          </a:xfrm>
          <a:prstGeom prst="roundRect">
            <a:avLst>
              <a:gd name="adj" fmla="val 5049"/>
            </a:avLst>
          </a:prstGeom>
          <a:solidFill>
            <a:schemeClr val="bg1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13" dirty="0"/>
          </a:p>
        </p:txBody>
      </p:sp>
      <p:sp>
        <p:nvSpPr>
          <p:cNvPr id="7" name="Rounded Rectangle 6"/>
          <p:cNvSpPr/>
          <p:nvPr/>
        </p:nvSpPr>
        <p:spPr>
          <a:xfrm>
            <a:off x="25824286" y="4797519"/>
            <a:ext cx="17550079" cy="15555923"/>
          </a:xfrm>
          <a:prstGeom prst="roundRect">
            <a:avLst>
              <a:gd name="adj" fmla="val 5049"/>
            </a:avLst>
          </a:prstGeom>
          <a:solidFill>
            <a:schemeClr val="bg1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13" dirty="0"/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357807" y="235879"/>
            <a:ext cx="43016558" cy="41807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178" dirty="0">
                <a:solidFill>
                  <a:schemeClr val="accent2">
                    <a:lumMod val="75000"/>
                  </a:schemeClr>
                </a:solidFill>
              </a:rPr>
              <a:t>Analysis of Raindrop Size Distributions Measured During the Mid-latitude Continental Convective Clouds Experiment</a:t>
            </a:r>
          </a:p>
          <a:p>
            <a:pPr algn="ctr"/>
            <a:r>
              <a:rPr lang="en-US" sz="5873" b="1" dirty="0" smtClean="0">
                <a:solidFill>
                  <a:schemeClr val="tx1"/>
                </a:solidFill>
              </a:rPr>
              <a:t>Casey Pham, Greg M. McFarquhar, Aaron </a:t>
            </a:r>
            <a:r>
              <a:rPr lang="en-US" sz="5873" b="1" dirty="0" err="1" smtClean="0">
                <a:solidFill>
                  <a:schemeClr val="tx1"/>
                </a:solidFill>
              </a:rPr>
              <a:t>Barnsermer</a:t>
            </a:r>
            <a:r>
              <a:rPr lang="en-US" sz="5873" b="1" dirty="0" smtClean="0">
                <a:solidFill>
                  <a:schemeClr val="tx1"/>
                </a:solidFill>
              </a:rPr>
              <a:t>, Andrew </a:t>
            </a:r>
            <a:r>
              <a:rPr lang="en-US" sz="5873" b="1" smtClean="0">
                <a:solidFill>
                  <a:schemeClr val="tx1"/>
                </a:solidFill>
              </a:rPr>
              <a:t>Heymsfield</a:t>
            </a:r>
            <a:endParaRPr lang="en-US" sz="522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591259" y="4797519"/>
            <a:ext cx="11775391" cy="11367338"/>
          </a:xfrm>
          <a:prstGeom prst="roundRect">
            <a:avLst>
              <a:gd name="adj" fmla="val 5049"/>
            </a:avLst>
          </a:prstGeom>
          <a:solidFill>
            <a:schemeClr val="bg1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13" dirty="0"/>
          </a:p>
        </p:txBody>
      </p:sp>
      <p:sp>
        <p:nvSpPr>
          <p:cNvPr id="10" name="TextBox 9"/>
          <p:cNvSpPr txBox="1"/>
          <p:nvPr/>
        </p:nvSpPr>
        <p:spPr>
          <a:xfrm>
            <a:off x="13645285" y="4857673"/>
            <a:ext cx="11707558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Cloud Imaging Probe (CIP)</a:t>
            </a:r>
          </a:p>
          <a:p>
            <a:pPr marL="2466448" lvl="1" indent="-571500">
              <a:buFont typeface="Arial" pitchFamily="34" charset="0"/>
              <a:buChar char="•"/>
            </a:pPr>
            <a:r>
              <a:rPr lang="en-US" sz="4000" dirty="0" smtClean="0"/>
              <a:t>30-920</a:t>
            </a:r>
            <a:r>
              <a:rPr lang="el-GR" sz="4000" dirty="0"/>
              <a:t> </a:t>
            </a:r>
            <a:r>
              <a:rPr lang="el-GR" sz="4000" dirty="0" smtClean="0"/>
              <a:t>μ</a:t>
            </a:r>
            <a:r>
              <a:rPr lang="en-US" sz="4000" dirty="0" smtClean="0"/>
              <a:t>m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Two-Dimensional Optical Array Cloud Imaging Probe (2DC)</a:t>
            </a:r>
          </a:p>
          <a:p>
            <a:pPr marL="2466448" lvl="1" indent="-571500">
              <a:buFont typeface="Arial" pitchFamily="34" charset="0"/>
              <a:buChar char="•"/>
            </a:pPr>
            <a:r>
              <a:rPr lang="en-US" sz="4000" dirty="0" smtClean="0"/>
              <a:t>25</a:t>
            </a:r>
            <a:r>
              <a:rPr lang="el-GR" sz="4000" dirty="0"/>
              <a:t> </a:t>
            </a:r>
            <a:r>
              <a:rPr lang="el-GR" sz="4000" dirty="0" smtClean="0"/>
              <a:t>μ</a:t>
            </a:r>
            <a:r>
              <a:rPr lang="en-US" sz="4000" dirty="0" smtClean="0"/>
              <a:t>m-1.6mm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High Volume Precipitation Spectrometer (HVPS)</a:t>
            </a:r>
          </a:p>
          <a:p>
            <a:pPr marL="2466448" lvl="1" indent="-571500">
              <a:buFont typeface="Arial" pitchFamily="34" charset="0"/>
              <a:buChar char="•"/>
            </a:pPr>
            <a:r>
              <a:rPr lang="en-US" sz="4000" dirty="0" smtClean="0"/>
              <a:t>150</a:t>
            </a:r>
            <a:r>
              <a:rPr lang="el-GR" sz="4000" dirty="0"/>
              <a:t> </a:t>
            </a:r>
            <a:r>
              <a:rPr lang="el-GR" sz="4000" dirty="0" smtClean="0"/>
              <a:t>μ</a:t>
            </a:r>
            <a:r>
              <a:rPr lang="en-US" sz="4000" dirty="0" smtClean="0"/>
              <a:t>m-1.9cm</a:t>
            </a:r>
            <a:endParaRPr lang="en-US" sz="4000" dirty="0"/>
          </a:p>
          <a:p>
            <a:pPr marL="2466448" lvl="1" indent="-571500">
              <a:buFont typeface="Arial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Probe measurements processed by the National Center for Atmospheric Research to generate composite number distribution functions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Combined Spectrum: merges data from the 2DC, or CIP when 2DC measurements are not present, with the HVPS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Range: 50</a:t>
            </a:r>
            <a:r>
              <a:rPr lang="el-GR" sz="4000" dirty="0" smtClean="0"/>
              <a:t>μ</a:t>
            </a:r>
            <a:r>
              <a:rPr lang="en-US" sz="4000" dirty="0" smtClean="0"/>
              <a:t>m to 3mm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Resolution: 1s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645284" y="16520108"/>
            <a:ext cx="11721366" cy="16003336"/>
          </a:xfrm>
          <a:prstGeom prst="roundRect">
            <a:avLst>
              <a:gd name="adj" fmla="val 5049"/>
            </a:avLst>
          </a:prstGeom>
          <a:solidFill>
            <a:schemeClr val="bg1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13" dirty="0"/>
          </a:p>
        </p:txBody>
      </p:sp>
      <p:sp>
        <p:nvSpPr>
          <p:cNvPr id="12" name="TextBox 11"/>
          <p:cNvSpPr txBox="1"/>
          <p:nvPr/>
        </p:nvSpPr>
        <p:spPr>
          <a:xfrm>
            <a:off x="13752979" y="16563921"/>
            <a:ext cx="11613671" cy="1498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Methods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MATLAB Programming Language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Restrict data to greater than 0° Celsius to capture only raindrops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Calculate rain rate based of size distributions</a:t>
            </a:r>
          </a:p>
          <a:p>
            <a:pPr marL="2466448" lvl="1" indent="-571500">
              <a:buFont typeface="Arial" pitchFamily="34" charset="0"/>
              <a:buChar char="•"/>
            </a:pPr>
            <a:r>
              <a:rPr lang="en-US" sz="4000" dirty="0" smtClean="0"/>
              <a:t>Terminal Velocity</a:t>
            </a:r>
            <a:endParaRPr lang="en-US" sz="4000" dirty="0"/>
          </a:p>
          <a:p>
            <a:pPr marL="2466448" lvl="1" indent="-571500">
              <a:buFont typeface="Arial" pitchFamily="34" charset="0"/>
              <a:buChar char="•"/>
            </a:pPr>
            <a:endParaRPr lang="en-US" sz="4000" dirty="0" smtClean="0"/>
          </a:p>
          <a:p>
            <a:pPr marL="2466448" lvl="1" indent="-571500">
              <a:buFont typeface="Arial" pitchFamily="34" charset="0"/>
              <a:buChar char="•"/>
            </a:pPr>
            <a:endParaRPr lang="en-US" sz="4000" dirty="0" smtClean="0"/>
          </a:p>
          <a:p>
            <a:pPr marL="2466448" lvl="1" indent="-571500">
              <a:buFont typeface="Arial" pitchFamily="34" charset="0"/>
              <a:buChar char="•"/>
            </a:pPr>
            <a:r>
              <a:rPr lang="en-US" sz="4000" dirty="0" smtClean="0"/>
              <a:t>Rain Rate</a:t>
            </a:r>
          </a:p>
          <a:p>
            <a:pPr marL="2466448" lvl="1" indent="-571500">
              <a:buFont typeface="Arial" pitchFamily="34" charset="0"/>
              <a:buChar char="•"/>
            </a:pPr>
            <a:endParaRPr lang="en-US" sz="4000" dirty="0" smtClean="0"/>
          </a:p>
          <a:p>
            <a:pPr marL="2466448" lvl="1" indent="-571500">
              <a:buFont typeface="Arial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Normalization using methods from </a:t>
            </a:r>
            <a:r>
              <a:rPr lang="en-US" sz="4000" dirty="0" err="1" smtClean="0"/>
              <a:t>Testud</a:t>
            </a:r>
            <a:r>
              <a:rPr lang="en-US" sz="4000" dirty="0" smtClean="0"/>
              <a:t> et al. (2000)</a:t>
            </a:r>
          </a:p>
          <a:p>
            <a:pPr marL="2466448" lvl="1" indent="-571500">
              <a:buFont typeface="Arial" pitchFamily="34" charset="0"/>
              <a:buChar char="•"/>
            </a:pPr>
            <a:r>
              <a:rPr lang="en-US" sz="4000" dirty="0" smtClean="0"/>
              <a:t>Liquid Water Content</a:t>
            </a:r>
          </a:p>
          <a:p>
            <a:pPr marL="2466448" lvl="1" indent="-571500">
              <a:buFont typeface="Arial" pitchFamily="34" charset="0"/>
              <a:buChar char="•"/>
            </a:pPr>
            <a:endParaRPr lang="en-US" sz="4000" dirty="0" smtClean="0"/>
          </a:p>
          <a:p>
            <a:pPr marL="2466448" lvl="1" indent="-571500">
              <a:buFont typeface="Arial" pitchFamily="34" charset="0"/>
              <a:buChar char="•"/>
            </a:pPr>
            <a:endParaRPr lang="en-US" sz="4000" dirty="0"/>
          </a:p>
          <a:p>
            <a:pPr marL="2466448" lvl="1" indent="-571500">
              <a:buFont typeface="Arial" pitchFamily="34" charset="0"/>
              <a:buChar char="•"/>
            </a:pPr>
            <a:r>
              <a:rPr lang="en-US" sz="4000" dirty="0" smtClean="0"/>
              <a:t>Mean Volume Diameter</a:t>
            </a:r>
          </a:p>
          <a:p>
            <a:pPr marL="2466448" lvl="1" indent="-571500">
              <a:buFont typeface="Arial" pitchFamily="34" charset="0"/>
              <a:buChar char="•"/>
            </a:pPr>
            <a:endParaRPr lang="en-US" sz="4000" dirty="0" smtClean="0"/>
          </a:p>
          <a:p>
            <a:pPr marL="2466448" lvl="1" indent="-571500">
              <a:buFont typeface="Arial" pitchFamily="34" charset="0"/>
              <a:buChar char="•"/>
            </a:pPr>
            <a:endParaRPr lang="en-US" sz="4000" dirty="0"/>
          </a:p>
          <a:p>
            <a:pPr lvl="1"/>
            <a:endParaRPr lang="en-US" sz="4000" dirty="0" smtClean="0"/>
          </a:p>
          <a:p>
            <a:pPr marL="2466448" lvl="1" indent="-571500">
              <a:buFont typeface="Arial" pitchFamily="34" charset="0"/>
              <a:buChar char="•"/>
            </a:pPr>
            <a:r>
              <a:rPr lang="en-US" sz="4000" dirty="0" smtClean="0"/>
              <a:t>Scaling Parameter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4000" dirty="0"/>
          </a:p>
          <a:p>
            <a:pPr marL="571500" indent="-571500">
              <a:buFont typeface="Arial" pitchFamily="34" charset="0"/>
              <a:buChar char="•"/>
            </a:pPr>
            <a:endParaRPr lang="en-US" sz="4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24286" y="4962374"/>
            <a:ext cx="1755007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Plots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4800" dirty="0"/>
          </a:p>
          <a:p>
            <a:pPr marL="571500" indent="-571500">
              <a:buFont typeface="Arial" pitchFamily="34" charset="0"/>
              <a:buChar char="•"/>
            </a:pPr>
            <a:endParaRPr lang="en-US" sz="4800" dirty="0" smtClean="0"/>
          </a:p>
          <a:p>
            <a:pPr marL="571500" indent="-571500">
              <a:buFont typeface="Arial" pitchFamily="34" charset="0"/>
              <a:buChar char="•"/>
            </a:pPr>
            <a:endParaRPr lang="en-US" sz="4800" dirty="0"/>
          </a:p>
          <a:p>
            <a:pPr marL="571500" indent="-571500">
              <a:buFont typeface="Arial" pitchFamily="34" charset="0"/>
              <a:buChar char="•"/>
            </a:pPr>
            <a:endParaRPr lang="en-US" sz="48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357807" y="4857673"/>
            <a:ext cx="12829841" cy="5594924"/>
          </a:xfrm>
          <a:prstGeom prst="roundRect">
            <a:avLst>
              <a:gd name="adj" fmla="val 5049"/>
            </a:avLst>
          </a:prstGeom>
          <a:solidFill>
            <a:schemeClr val="bg1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13" dirty="0"/>
          </a:p>
        </p:txBody>
      </p:sp>
      <p:sp>
        <p:nvSpPr>
          <p:cNvPr id="15" name="TextBox 14"/>
          <p:cNvSpPr txBox="1"/>
          <p:nvPr/>
        </p:nvSpPr>
        <p:spPr>
          <a:xfrm>
            <a:off x="25906600" y="24654622"/>
            <a:ext cx="17508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Future Work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177" y="20891291"/>
            <a:ext cx="9214151" cy="953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177" y="22640764"/>
            <a:ext cx="7402522" cy="11154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629" y="25667945"/>
            <a:ext cx="7435752" cy="13663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177" y="27571114"/>
            <a:ext cx="6469471" cy="18114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691" y="30022550"/>
            <a:ext cx="4834427" cy="16734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7807" y="4820286"/>
            <a:ext cx="128298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Motivation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Explore the shapes of raindrop size distributions in mid-latitude convective clouds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Data from the Mid-latitude Continental Convective Clouds Experiment (MC3E), processed by the National Center for Atmospheric Research (NCAR)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FF0000"/>
                </a:solidFill>
              </a:rPr>
              <a:t>How do raindrop size distributions vary with rain rate?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FF0000"/>
                </a:solidFill>
              </a:rPr>
              <a:t>Can raindrop size distributions be normalized?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443" y="6101567"/>
            <a:ext cx="8902369" cy="6676776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57807" y="10856239"/>
            <a:ext cx="12829841" cy="21744109"/>
          </a:xfrm>
          <a:prstGeom prst="roundRect">
            <a:avLst>
              <a:gd name="adj" fmla="val 5049"/>
            </a:avLst>
          </a:prstGeom>
          <a:solidFill>
            <a:schemeClr val="bg1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13" dirty="0"/>
          </a:p>
        </p:txBody>
      </p:sp>
      <p:sp>
        <p:nvSpPr>
          <p:cNvPr id="24" name="TextBox 23"/>
          <p:cNvSpPr txBox="1"/>
          <p:nvPr/>
        </p:nvSpPr>
        <p:spPr>
          <a:xfrm>
            <a:off x="357807" y="10856239"/>
            <a:ext cx="12829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MC3E</a:t>
            </a:r>
          </a:p>
        </p:txBody>
      </p:sp>
      <p:pic>
        <p:nvPicPr>
          <p:cNvPr id="25" name="Picture 24" descr="flighttrack.ep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3" r="11111"/>
          <a:stretch/>
        </p:blipFill>
        <p:spPr>
          <a:xfrm>
            <a:off x="1317708" y="21462519"/>
            <a:ext cx="10774590" cy="11050947"/>
          </a:xfrm>
          <a:prstGeom prst="rect">
            <a:avLst/>
          </a:prstGeom>
        </p:spPr>
      </p:pic>
      <p:pic>
        <p:nvPicPr>
          <p:cNvPr id="26" name="Picture 25" descr="5842815664_ea8feabf79_o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" b="20622"/>
          <a:stretch/>
        </p:blipFill>
        <p:spPr>
          <a:xfrm>
            <a:off x="1186331" y="12217063"/>
            <a:ext cx="11037344" cy="5395075"/>
          </a:xfrm>
          <a:prstGeom prst="rect">
            <a:avLst/>
          </a:prstGeom>
        </p:spPr>
      </p:pic>
      <p:pic>
        <p:nvPicPr>
          <p:cNvPr id="27" name="Picture 26" descr="Instrument_external12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3" t="60640" r="62639" b="19012"/>
          <a:stretch/>
        </p:blipFill>
        <p:spPr>
          <a:xfrm>
            <a:off x="1486693" y="17996636"/>
            <a:ext cx="2665652" cy="2356806"/>
          </a:xfrm>
          <a:prstGeom prst="rect">
            <a:avLst/>
          </a:prstGeom>
        </p:spPr>
      </p:pic>
      <p:pic>
        <p:nvPicPr>
          <p:cNvPr id="28" name="Picture 27" descr="Instrument_external12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43" t="62504" b="8092"/>
          <a:stretch/>
        </p:blipFill>
        <p:spPr>
          <a:xfrm>
            <a:off x="9393109" y="18208888"/>
            <a:ext cx="2399254" cy="26534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81230" y="18408284"/>
            <a:ext cx="2982994" cy="2254645"/>
          </a:xfrm>
          <a:prstGeom prst="rect">
            <a:avLst/>
          </a:prstGeom>
        </p:spPr>
      </p:pic>
      <p:sp>
        <p:nvSpPr>
          <p:cNvPr id="30" name="TextBox 7"/>
          <p:cNvSpPr txBox="1"/>
          <p:nvPr/>
        </p:nvSpPr>
        <p:spPr>
          <a:xfrm>
            <a:off x="7351165" y="17996636"/>
            <a:ext cx="1908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4800" b="1" dirty="0" smtClean="0">
                <a:solidFill>
                  <a:prstClr val="black"/>
                </a:solidFill>
                <a:latin typeface="Calibri"/>
                <a:ea typeface="+mn-ea"/>
              </a:rPr>
              <a:t>CIP</a:t>
            </a:r>
            <a:endParaRPr lang="en-US" sz="4800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6331" y="21257608"/>
            <a:ext cx="5413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May 20, 2011</a:t>
            </a:r>
            <a:endParaRPr lang="en-US" sz="4800" dirty="0"/>
          </a:p>
        </p:txBody>
      </p:sp>
      <p:sp>
        <p:nvSpPr>
          <p:cNvPr id="31" name="TextBox 30"/>
          <p:cNvSpPr txBox="1"/>
          <p:nvPr/>
        </p:nvSpPr>
        <p:spPr>
          <a:xfrm>
            <a:off x="5328741" y="16761997"/>
            <a:ext cx="6843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4800" dirty="0" smtClean="0">
                <a:solidFill>
                  <a:srgbClr val="FFFFFF"/>
                </a:solidFill>
                <a:latin typeface="Calibri"/>
                <a:ea typeface="+mn-ea"/>
              </a:rPr>
              <a:t>Photo Credit : Mike Jensen</a:t>
            </a:r>
            <a:endParaRPr lang="en-US" sz="4800" dirty="0">
              <a:solidFill>
                <a:srgbClr val="FFFFFF"/>
              </a:solidFill>
              <a:latin typeface="Calibri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90976" y="12179678"/>
            <a:ext cx="4363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>
                <a:solidFill>
                  <a:prstClr val="white"/>
                </a:solidFill>
                <a:latin typeface="Calibri"/>
                <a:ea typeface="+mn-ea"/>
              </a:rPr>
              <a:t>UND Citation</a:t>
            </a:r>
            <a:endParaRPr lang="en-US" sz="6000" b="1" dirty="0">
              <a:solidFill>
                <a:prstClr val="white"/>
              </a:solidFill>
              <a:latin typeface="Calibri"/>
              <a:ea typeface="+mn-ea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042" y="6101567"/>
            <a:ext cx="8902369" cy="66767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042" y="12858829"/>
            <a:ext cx="8902368" cy="66767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443" y="12858829"/>
            <a:ext cx="8902369" cy="6676776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25906600" y="20734317"/>
            <a:ext cx="17550079" cy="3539430"/>
          </a:xfrm>
          <a:prstGeom prst="roundRect">
            <a:avLst>
              <a:gd name="adj" fmla="val 5049"/>
            </a:avLst>
          </a:prstGeom>
          <a:solidFill>
            <a:schemeClr val="bg1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13" dirty="0"/>
          </a:p>
        </p:txBody>
      </p:sp>
      <p:sp>
        <p:nvSpPr>
          <p:cNvPr id="37" name="TextBox 36"/>
          <p:cNvSpPr txBox="1"/>
          <p:nvPr/>
        </p:nvSpPr>
        <p:spPr>
          <a:xfrm>
            <a:off x="25906600" y="20734317"/>
            <a:ext cx="175089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Conclusions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Raindrop size distributions do appear to vary with rain rate.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High rain rates have not only higher concentrations, but also larger drop sizes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Normalization of raindrop size distributions can be applied to data from MC3E</a:t>
            </a:r>
            <a:endParaRPr lang="en-US" sz="4000" dirty="0"/>
          </a:p>
        </p:txBody>
      </p:sp>
      <p:sp>
        <p:nvSpPr>
          <p:cNvPr id="38" name="Rounded Rectangle 37"/>
          <p:cNvSpPr/>
          <p:nvPr/>
        </p:nvSpPr>
        <p:spPr>
          <a:xfrm>
            <a:off x="25906600" y="29639885"/>
            <a:ext cx="17550079" cy="2848006"/>
          </a:xfrm>
          <a:prstGeom prst="roundRect">
            <a:avLst>
              <a:gd name="adj" fmla="val 5049"/>
            </a:avLst>
          </a:prstGeom>
          <a:solidFill>
            <a:schemeClr val="bg1"/>
          </a:solidFill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13" dirty="0"/>
          </a:p>
        </p:txBody>
      </p:sp>
      <p:sp>
        <p:nvSpPr>
          <p:cNvPr id="39" name="TextBox 38"/>
          <p:cNvSpPr txBox="1"/>
          <p:nvPr/>
        </p:nvSpPr>
        <p:spPr>
          <a:xfrm>
            <a:off x="25947757" y="29633903"/>
            <a:ext cx="17508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4837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257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Pham</dc:creator>
  <cp:lastModifiedBy>Casey Pham</cp:lastModifiedBy>
  <cp:revision>37</cp:revision>
  <dcterms:created xsi:type="dcterms:W3CDTF">2016-02-18T22:07:06Z</dcterms:created>
  <dcterms:modified xsi:type="dcterms:W3CDTF">2016-02-21T19:02:33Z</dcterms:modified>
</cp:coreProperties>
</file>