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2" r:id="rId2"/>
    <p:sldMasterId id="2147483671" r:id="rId3"/>
    <p:sldMasterId id="2147484498" r:id="rId4"/>
  </p:sldMasterIdLst>
  <p:notesMasterIdLst>
    <p:notesMasterId r:id="rId6"/>
  </p:notesMasterIdLst>
  <p:sldIdLst>
    <p:sldId id="953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FF00"/>
    <a:srgbClr val="9900CC"/>
    <a:srgbClr val="FF00FF"/>
    <a:srgbClr val="3333FF"/>
    <a:srgbClr val="FFFF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A51417B5-E3E4-495E-8390-89FA23A5F0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87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8330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97837-D22D-5A4D-94F3-EF6CF8C1606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5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-9525" y="0"/>
            <a:ext cx="9144000" cy="6858000"/>
            <a:chOff x="-6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75" y="38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-6" y="385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</p:grpSp>
      </p:grpSp>
      <p:sp>
        <p:nvSpPr>
          <p:cNvPr id="399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886075" y="687388"/>
            <a:ext cx="6019800" cy="22098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657600"/>
            <a:ext cx="6019800" cy="1752600"/>
          </a:xfrm>
        </p:spPr>
        <p:txBody>
          <a:bodyPr/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1489E4-BD1B-4723-A4D2-1B002830A1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613F9-3372-453E-AEF9-F14CEBE556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2415B9-83C6-402E-9391-4B23635486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B83EB-A45D-4B34-8135-B19CFE1B2536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4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3C514-8BDA-43F2-B855-48C02C9D88A8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39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C798A-B450-4C01-B820-9A3165D83049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948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E3FA9-AFAF-4CF7-95C8-EDF6A729F3E5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837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70C9D-9016-41BF-A6DD-A58C5393FEFB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494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4FC91-EBCC-4522-AF06-709A48FEA95F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3337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723AE-6EF1-4DB9-AEF4-DF16ACC9A438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928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DB1EE-35B2-44EB-99C9-2F6D6BDCBE9E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54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DF94-BDD2-429E-AC02-D3D8D556B69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1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3C8E7-4DBF-409C-99DB-EC665707FA0B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622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A2035-FFA6-443B-A500-247CC4BD3714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445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4C60D-B438-438D-9AAE-393B8C885FAD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8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092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2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5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0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343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FA8EB-A40A-4034-9E81-8CE9DBE150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5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1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8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8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15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848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19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088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142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8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07310-ED47-4FD0-9397-F081FAF387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50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309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4931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639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615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2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9F09F0-381A-450F-B1C3-3DD657F067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9D819-4815-417B-89E5-05EDE7E8C2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19692-3FE7-4BD8-905C-184E43A53D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721254-6446-4DE9-BD91-047AE9814E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573C0-12B9-449B-B4BB-D083CDB9CD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6364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0850" y="6440488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FA38C4F7-7165-40B8-BA76-79F0EEC7BF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8150" y="63404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51207" name="Group 7"/>
          <p:cNvGrpSpPr>
            <a:grpSpLocks/>
          </p:cNvGrpSpPr>
          <p:nvPr userDrawn="1"/>
        </p:nvGrpSpPr>
        <p:grpSpPr bwMode="auto">
          <a:xfrm>
            <a:off x="0" y="762000"/>
            <a:ext cx="3124200" cy="3148013"/>
            <a:chOff x="0" y="480"/>
            <a:chExt cx="1968" cy="1983"/>
          </a:xfrm>
        </p:grpSpPr>
        <p:grpSp>
          <p:nvGrpSpPr>
            <p:cNvPr id="51220" name="Group 8"/>
            <p:cNvGrpSpPr>
              <a:grpSpLocks/>
            </p:cNvGrpSpPr>
            <p:nvPr/>
          </p:nvGrpSpPr>
          <p:grpSpPr bwMode="auto">
            <a:xfrm>
              <a:off x="0" y="480"/>
              <a:ext cx="1968" cy="144"/>
              <a:chOff x="0" y="0"/>
              <a:chExt cx="5760" cy="344"/>
            </a:xfrm>
          </p:grpSpPr>
          <p:sp>
            <p:nvSpPr>
              <p:cNvPr id="398345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1" cy="337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46" name="Rectangle 10"/>
              <p:cNvSpPr>
                <a:spLocks noChangeArrowheads="1"/>
              </p:cNvSpPr>
              <p:nvPr/>
            </p:nvSpPr>
            <p:spPr bwMode="auto">
              <a:xfrm>
                <a:off x="260" y="86"/>
                <a:ext cx="5500" cy="172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47" name="Rectangle 11"/>
              <p:cNvSpPr>
                <a:spLocks noChangeArrowheads="1"/>
              </p:cNvSpPr>
              <p:nvPr/>
            </p:nvSpPr>
            <p:spPr bwMode="auto">
              <a:xfrm>
                <a:off x="258" y="86"/>
                <a:ext cx="88" cy="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48" name="Rectangle 12"/>
              <p:cNvSpPr>
                <a:spLocks noChangeArrowheads="1"/>
              </p:cNvSpPr>
              <p:nvPr/>
            </p:nvSpPr>
            <p:spPr bwMode="auto">
              <a:xfrm>
                <a:off x="345" y="0"/>
                <a:ext cx="88" cy="8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49" name="Rectangle 13"/>
              <p:cNvSpPr>
                <a:spLocks noChangeArrowheads="1"/>
              </p:cNvSpPr>
              <p:nvPr/>
            </p:nvSpPr>
            <p:spPr bwMode="auto">
              <a:xfrm>
                <a:off x="345" y="86"/>
                <a:ext cx="88" cy="8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50" name="Rectangle 14"/>
              <p:cNvSpPr>
                <a:spLocks noChangeArrowheads="1"/>
              </p:cNvSpPr>
              <p:nvPr/>
            </p:nvSpPr>
            <p:spPr bwMode="auto">
              <a:xfrm>
                <a:off x="173" y="172"/>
                <a:ext cx="85" cy="88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51" name="Rectangle 15"/>
              <p:cNvSpPr>
                <a:spLocks noChangeArrowheads="1"/>
              </p:cNvSpPr>
              <p:nvPr/>
            </p:nvSpPr>
            <p:spPr bwMode="auto">
              <a:xfrm>
                <a:off x="82" y="86"/>
                <a:ext cx="91" cy="8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52" name="Rectangle 16"/>
              <p:cNvSpPr>
                <a:spLocks noChangeArrowheads="1"/>
              </p:cNvSpPr>
              <p:nvPr/>
            </p:nvSpPr>
            <p:spPr bwMode="auto">
              <a:xfrm>
                <a:off x="258" y="172"/>
                <a:ext cx="88" cy="8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53" name="Rectangle 17"/>
              <p:cNvSpPr>
                <a:spLocks noChangeArrowheads="1"/>
              </p:cNvSpPr>
              <p:nvPr/>
            </p:nvSpPr>
            <p:spPr bwMode="auto">
              <a:xfrm>
                <a:off x="173" y="258"/>
                <a:ext cx="85" cy="8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</p:grpSp>
        <p:sp>
          <p:nvSpPr>
            <p:cNvPr id="398354" name="Rectangle 18"/>
            <p:cNvSpPr>
              <a:spLocks noChangeArrowheads="1"/>
            </p:cNvSpPr>
            <p:nvPr userDrawn="1"/>
          </p:nvSpPr>
          <p:spPr bwMode="auto">
            <a:xfrm rot="16200000">
              <a:off x="-872" y="1488"/>
              <a:ext cx="1879" cy="7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</p:grpSp>
      <p:grpSp>
        <p:nvGrpSpPr>
          <p:cNvPr id="51208" name="Group 19"/>
          <p:cNvGrpSpPr>
            <a:grpSpLocks/>
          </p:cNvGrpSpPr>
          <p:nvPr userDrawn="1"/>
        </p:nvGrpSpPr>
        <p:grpSpPr bwMode="auto">
          <a:xfrm>
            <a:off x="5970588" y="3327400"/>
            <a:ext cx="3163887" cy="3159125"/>
            <a:chOff x="2736" y="902"/>
            <a:chExt cx="1993" cy="1990"/>
          </a:xfrm>
        </p:grpSpPr>
        <p:sp>
          <p:nvSpPr>
            <p:cNvPr id="398356" name="Rectangle 20"/>
            <p:cNvSpPr>
              <a:spLocks noChangeArrowheads="1"/>
            </p:cNvSpPr>
            <p:nvPr userDrawn="1"/>
          </p:nvSpPr>
          <p:spPr bwMode="auto">
            <a:xfrm rot="10800000">
              <a:off x="2736" y="2784"/>
              <a:ext cx="1879" cy="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  <p:grpSp>
          <p:nvGrpSpPr>
            <p:cNvPr id="51210" name="Group 21"/>
            <p:cNvGrpSpPr>
              <a:grpSpLocks/>
            </p:cNvGrpSpPr>
            <p:nvPr userDrawn="1"/>
          </p:nvGrpSpPr>
          <p:grpSpPr bwMode="auto">
            <a:xfrm>
              <a:off x="4581" y="2748"/>
              <a:ext cx="148" cy="144"/>
              <a:chOff x="5612" y="3888"/>
              <a:chExt cx="148" cy="144"/>
            </a:xfrm>
          </p:grpSpPr>
          <p:sp>
            <p:nvSpPr>
              <p:cNvPr id="398358" name="Rectangle 22"/>
              <p:cNvSpPr>
                <a:spLocks noChangeArrowheads="1"/>
              </p:cNvSpPr>
              <p:nvPr userDrawn="1"/>
            </p:nvSpPr>
            <p:spPr bwMode="auto">
              <a:xfrm rot="10800000">
                <a:off x="5698" y="3890"/>
                <a:ext cx="62" cy="141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59" name="Rectangle 23"/>
              <p:cNvSpPr>
                <a:spLocks noChangeArrowheads="1"/>
              </p:cNvSpPr>
              <p:nvPr userDrawn="1"/>
            </p:nvSpPr>
            <p:spPr bwMode="auto">
              <a:xfrm rot="10800000">
                <a:off x="5642" y="3958"/>
                <a:ext cx="30" cy="3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60" name="Rectangle 24"/>
              <p:cNvSpPr>
                <a:spLocks noChangeArrowheads="1"/>
              </p:cNvSpPr>
              <p:nvPr userDrawn="1"/>
            </p:nvSpPr>
            <p:spPr bwMode="auto">
              <a:xfrm rot="10800000">
                <a:off x="5612" y="3996"/>
                <a:ext cx="30" cy="3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61" name="Rectangle 25"/>
              <p:cNvSpPr>
                <a:spLocks noChangeArrowheads="1"/>
              </p:cNvSpPr>
              <p:nvPr userDrawn="1"/>
            </p:nvSpPr>
            <p:spPr bwMode="auto">
              <a:xfrm rot="10800000">
                <a:off x="5612" y="3958"/>
                <a:ext cx="30" cy="3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62" name="Rectangle 26"/>
              <p:cNvSpPr>
                <a:spLocks noChangeArrowheads="1"/>
              </p:cNvSpPr>
              <p:nvPr userDrawn="1"/>
            </p:nvSpPr>
            <p:spPr bwMode="auto">
              <a:xfrm rot="10800000">
                <a:off x="5671" y="3922"/>
                <a:ext cx="29" cy="3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hlink"/>
                  </a:solidFill>
                  <a:ea typeface="+mn-ea"/>
                </a:endParaRPr>
              </a:p>
            </p:txBody>
          </p:sp>
          <p:sp>
            <p:nvSpPr>
              <p:cNvPr id="398363" name="Rectangle 27"/>
              <p:cNvSpPr>
                <a:spLocks noChangeArrowheads="1"/>
              </p:cNvSpPr>
              <p:nvPr userDrawn="1"/>
            </p:nvSpPr>
            <p:spPr bwMode="auto">
              <a:xfrm rot="10800000">
                <a:off x="5700" y="3960"/>
                <a:ext cx="31" cy="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 sz="2400">
                  <a:latin typeface="Times New Roman" charset="0"/>
                  <a:ea typeface="+mn-ea"/>
                </a:endParaRPr>
              </a:p>
            </p:txBody>
          </p:sp>
          <p:sp>
            <p:nvSpPr>
              <p:cNvPr id="398364" name="Rectangle 28"/>
              <p:cNvSpPr>
                <a:spLocks noChangeArrowheads="1"/>
              </p:cNvSpPr>
              <p:nvPr userDrawn="1"/>
            </p:nvSpPr>
            <p:spPr bwMode="auto">
              <a:xfrm rot="10800000">
                <a:off x="5642" y="3924"/>
                <a:ext cx="30" cy="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  <p:sp>
            <p:nvSpPr>
              <p:cNvPr id="398365" name="Rectangle 29"/>
              <p:cNvSpPr>
                <a:spLocks noChangeArrowheads="1"/>
              </p:cNvSpPr>
              <p:nvPr userDrawn="1"/>
            </p:nvSpPr>
            <p:spPr bwMode="auto">
              <a:xfrm rot="10800000">
                <a:off x="5671" y="3888"/>
                <a:ext cx="29" cy="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10800000"/>
              <a:lstStyle/>
              <a:p>
                <a:pPr>
                  <a:defRPr/>
                </a:pPr>
                <a:endParaRPr lang="en-US">
                  <a:solidFill>
                    <a:schemeClr val="accent2"/>
                  </a:solidFill>
                  <a:ea typeface="+mn-ea"/>
                </a:endParaRPr>
              </a:p>
            </p:txBody>
          </p:sp>
        </p:grpSp>
        <p:sp>
          <p:nvSpPr>
            <p:cNvPr id="398366" name="Rectangle 30"/>
            <p:cNvSpPr>
              <a:spLocks noChangeArrowheads="1"/>
            </p:cNvSpPr>
            <p:nvPr userDrawn="1"/>
          </p:nvSpPr>
          <p:spPr bwMode="auto">
            <a:xfrm rot="16200000">
              <a:off x="3717" y="1806"/>
              <a:ext cx="1879" cy="7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vert="eaVert"/>
            <a:lstStyle/>
            <a:p>
              <a:pPr>
                <a:defRPr/>
              </a:pPr>
              <a:endParaRPr lang="en-US" sz="2400">
                <a:latin typeface="Times New Roman" charset="0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067" r:id="rId2"/>
    <p:sldLayoutId id="2147484066" r:id="rId3"/>
    <p:sldLayoutId id="2147484065" r:id="rId4"/>
    <p:sldLayoutId id="2147484064" r:id="rId5"/>
    <p:sldLayoutId id="2147484063" r:id="rId6"/>
    <p:sldLayoutId id="2147484062" r:id="rId7"/>
    <p:sldLayoutId id="2147484061" r:id="rId8"/>
    <p:sldLayoutId id="2147484060" r:id="rId9"/>
    <p:sldLayoutId id="2147484059" r:id="rId10"/>
    <p:sldLayoutId id="214748405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  <a:ea typeface="MS PGothic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5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77777"/>
                </a:solidFill>
              </a:defRPr>
            </a:lvl1pPr>
          </a:lstStyle>
          <a:p>
            <a:fld id="{4EE2AC49-4276-4619-96F4-FB0A5D063A8D}" type="slidenum">
              <a:rPr lang="en-US"/>
              <a:pPr/>
              <a:t>‹#›</a:t>
            </a:fld>
            <a:r>
              <a:rPr lang="en-US">
                <a:latin typeface="Times New Roman" pitchFamily="18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8" r:id="rId2"/>
    <p:sldLayoutId id="2147484087" r:id="rId3"/>
    <p:sldLayoutId id="2147484086" r:id="rId4"/>
    <p:sldLayoutId id="2147484085" r:id="rId5"/>
    <p:sldLayoutId id="2147484084" r:id="rId6"/>
    <p:sldLayoutId id="2147484083" r:id="rId7"/>
    <p:sldLayoutId id="2147484082" r:id="rId8"/>
    <p:sldLayoutId id="2147484081" r:id="rId9"/>
    <p:sldLayoutId id="2147484080" r:id="rId10"/>
    <p:sldLayoutId id="2147484079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>
              <a:latin typeface="Arial" pitchFamily="-108" charset="0"/>
              <a:ea typeface="+mn-ea"/>
            </a:endParaRPr>
          </a:p>
        </p:txBody>
      </p:sp>
      <p:pic>
        <p:nvPicPr>
          <p:cNvPr id="161795" name="Picture 6" descr="PNNL_Logo_2-Color_v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777777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2" r:id="rId2"/>
    <p:sldLayoutId id="2147484141" r:id="rId3"/>
    <p:sldLayoutId id="2147484140" r:id="rId4"/>
    <p:sldLayoutId id="2147484139" r:id="rId5"/>
    <p:sldLayoutId id="2147484138" r:id="rId6"/>
    <p:sldLayoutId id="2147484137" r:id="rId7"/>
    <p:sldLayoutId id="2147484136" r:id="rId8"/>
    <p:sldLayoutId id="2147484135" r:id="rId9"/>
    <p:sldLayoutId id="2147484134" r:id="rId10"/>
    <p:sldLayoutId id="2147484133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MS PGothic" pitchFamily="34" charset="-128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1088193-FE93-D943-BE26-37ED1DC0DF7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2/19/2016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BB68CCE-0EE4-FF41-82B4-7826CFB4EA2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563" y="412149"/>
            <a:ext cx="5651062" cy="6786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Cloud Probes for MC3E </a:t>
            </a:r>
            <a:endParaRPr lang="en-US" dirty="0"/>
          </a:p>
        </p:txBody>
      </p:sp>
      <p:pic>
        <p:nvPicPr>
          <p:cNvPr id="4" name="Picture 3" descr="5842815664_ea8feabf79_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20622"/>
          <a:stretch/>
        </p:blipFill>
        <p:spPr>
          <a:xfrm>
            <a:off x="1432363" y="1444626"/>
            <a:ext cx="5651062" cy="27622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72182"/>
              </p:ext>
            </p:extLst>
          </p:nvPr>
        </p:nvGraphicFramePr>
        <p:xfrm>
          <a:off x="216838" y="4430327"/>
          <a:ext cx="8704515" cy="2123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829"/>
                <a:gridCol w="1411583"/>
                <a:gridCol w="1750196"/>
                <a:gridCol w="2059965"/>
                <a:gridCol w="20909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Diode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Measuring </a:t>
                      </a:r>
                      <a:r>
                        <a:rPr lang="en-US" baseline="0" dirty="0" smtClean="0"/>
                        <a:t>Ranges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Anti-shattering Tips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2D-C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μm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30– 920 </a:t>
                      </a:r>
                      <a:r>
                        <a:rPr lang="en-US" dirty="0" err="1" smtClean="0"/>
                        <a:t>μm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μm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25– 1600 </a:t>
                      </a:r>
                      <a:r>
                        <a:rPr lang="en-US" dirty="0" err="1" smtClean="0"/>
                        <a:t>μm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HVPS3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150 </a:t>
                      </a:r>
                      <a:r>
                        <a:rPr lang="en-US" dirty="0" err="1" smtClean="0"/>
                        <a:t>μm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– 19,200 </a:t>
                      </a:r>
                      <a:r>
                        <a:rPr lang="en-US" dirty="0" err="1" smtClean="0"/>
                        <a:t>μm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CPI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(Last 7 flights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only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 </a:t>
                      </a:r>
                      <a:r>
                        <a:rPr lang="en-US" dirty="0" err="1" smtClean="0"/>
                        <a:t>μm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8" descr="Instrument_external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3" t="60640" r="62639" b="19012"/>
          <a:stretch/>
        </p:blipFill>
        <p:spPr>
          <a:xfrm>
            <a:off x="152401" y="1228071"/>
            <a:ext cx="1066800" cy="943199"/>
          </a:xfrm>
          <a:prstGeom prst="rect">
            <a:avLst/>
          </a:prstGeom>
        </p:spPr>
      </p:pic>
      <p:pic>
        <p:nvPicPr>
          <p:cNvPr id="10" name="Picture 9" descr="Instrument_external1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43" t="62504" b="8092"/>
          <a:stretch/>
        </p:blipFill>
        <p:spPr>
          <a:xfrm>
            <a:off x="216838" y="3261918"/>
            <a:ext cx="960187" cy="10619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36925" y="1405265"/>
            <a:ext cx="2139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white"/>
                </a:solidFill>
                <a:latin typeface="Calibri"/>
                <a:ea typeface="+mn-ea"/>
              </a:rPr>
              <a:t>UND Citation</a:t>
            </a:r>
            <a:endParaRPr lang="en-US" sz="2800" b="1" dirty="0">
              <a:solidFill>
                <a:prstClr val="white"/>
              </a:solidFill>
              <a:latin typeface="Calibri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9604" y="3387367"/>
            <a:ext cx="665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/>
                <a:ea typeface="+mn-ea"/>
              </a:rPr>
              <a:t>I</a:t>
            </a:r>
            <a:endParaRPr lang="en-US" dirty="0">
              <a:solidFill>
                <a:srgbClr val="FFFFFF"/>
              </a:solidFill>
              <a:latin typeface="Calibri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30861" y="3852143"/>
            <a:ext cx="269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FF"/>
                </a:solidFill>
                <a:latin typeface="Calibri"/>
                <a:ea typeface="+mn-ea"/>
              </a:rPr>
              <a:t>Photo Credit : Mike Jensen</a:t>
            </a:r>
            <a:endParaRPr lang="en-US" dirty="0">
              <a:solidFill>
                <a:srgbClr val="FFFFFF"/>
              </a:solidFill>
              <a:latin typeface="Calibri"/>
              <a:ea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" y="2401084"/>
            <a:ext cx="1193801" cy="902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9301" y="2258889"/>
            <a:ext cx="49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/>
                <a:ea typeface="+mn-ea"/>
              </a:rPr>
              <a:t>CIP</a:t>
            </a:r>
            <a:endParaRPr lang="en-US" b="1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6882" y="1601487"/>
            <a:ext cx="17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</a:rPr>
              <a:t>Sampled 12 convective storms, include fronts, squall lines and </a:t>
            </a:r>
            <a:r>
              <a:rPr lang="en-US" dirty="0" err="1" smtClean="0">
                <a:solidFill>
                  <a:prstClr val="black"/>
                </a:solidFill>
                <a:latin typeface="Calibri"/>
                <a:ea typeface="+mn-ea"/>
              </a:rPr>
              <a:t>Mesoscale</a:t>
            </a: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</a:rPr>
              <a:t> Convective Systems (MCS) </a:t>
            </a:r>
            <a:endParaRPr lang="en-US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77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sis_template">
  <a:themeElements>
    <a:clrScheme name="1_thesis_templat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thesis_template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thesis_templat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hesis_templat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hesis_templat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NNL_PowerPoint_Template">
  <a:themeElements>
    <a:clrScheme name="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19625</TotalTime>
  <Words>78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1_thesis_template</vt:lpstr>
      <vt:lpstr>PNNL_PowerPoint_Template</vt:lpstr>
      <vt:lpstr>4_PNNL_PowerPoint_Template</vt:lpstr>
      <vt:lpstr>6_Office Theme</vt:lpstr>
      <vt:lpstr>Cloud Probes for MC3E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alexeik</dc:creator>
  <cp:lastModifiedBy>mcfarq</cp:lastModifiedBy>
  <cp:revision>240</cp:revision>
  <cp:lastPrinted>2012-06-28T13:38:04Z</cp:lastPrinted>
  <dcterms:created xsi:type="dcterms:W3CDTF">2010-04-24T16:39:41Z</dcterms:created>
  <dcterms:modified xsi:type="dcterms:W3CDTF">2016-02-19T22:05:19Z</dcterms:modified>
</cp:coreProperties>
</file>