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BBF7F7"/>
    <a:srgbClr val="B1F0FD"/>
    <a:srgbClr val="A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743" autoAdjust="0"/>
  </p:normalViewPr>
  <p:slideViewPr>
    <p:cSldViewPr>
      <p:cViewPr>
        <p:scale>
          <a:sx n="33" d="100"/>
          <a:sy n="33" d="100"/>
        </p:scale>
        <p:origin x="-546" y="-72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7" y="13293956"/>
            <a:ext cx="25727184" cy="9173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24250071"/>
            <a:ext cx="21187092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74" y="1713759"/>
            <a:ext cx="6810137" cy="36513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4" y="1713759"/>
            <a:ext cx="19925956" cy="36513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6"/>
            <a:ext cx="25727184" cy="8499412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9"/>
            <a:ext cx="25727184" cy="936123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364" y="9985328"/>
            <a:ext cx="13368047" cy="2824221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5865" y="9985328"/>
            <a:ext cx="13368047" cy="2824221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579176"/>
            <a:ext cx="13373303" cy="3992145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5" y="13571323"/>
            <a:ext cx="13373303" cy="24656219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3"/>
            <a:ext cx="13378556" cy="24656219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1703844"/>
            <a:ext cx="9957725" cy="7251246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8" cy="36523696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8955094"/>
            <a:ext cx="9957725" cy="29272450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7"/>
            <a:ext cx="18160365" cy="25676543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41"/>
            <a:ext cx="18160365" cy="502237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5" y="1713756"/>
            <a:ext cx="27240548" cy="7132373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985328"/>
            <a:ext cx="27240548" cy="28242218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3" y="39663925"/>
            <a:ext cx="7062364" cy="227839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3EC6-0D11-4CFD-9F27-30688253CD07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1" y="39663925"/>
            <a:ext cx="9584636" cy="227839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8" y="39663925"/>
            <a:ext cx="7062364" cy="227839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A4A2-208B-4FC4-82D1-632429C88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74637" y="12878717"/>
            <a:ext cx="11686086" cy="29681055"/>
          </a:xfrm>
          <a:prstGeom prst="roundRect">
            <a:avLst>
              <a:gd name="adj" fmla="val 5049"/>
            </a:avLst>
          </a:prstGeom>
          <a:solidFill>
            <a:schemeClr val="bg1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44474" y="36941919"/>
            <a:ext cx="11579823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en-US" sz="4000" dirty="0" smtClean="0"/>
              <a:t>Visually 5 fits appear similar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4000" dirty="0" smtClean="0"/>
              <a:t>But, there is huge range in N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/</a:t>
            </a:r>
            <a:r>
              <a:rPr lang="en-US" sz="4000" dirty="0" smtClean="0">
                <a:latin typeface="Symbol" pitchFamily="18" charset="2"/>
              </a:rPr>
              <a:t>l/m</a:t>
            </a:r>
          </a:p>
          <a:p>
            <a:pPr algn="just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IGF</a:t>
            </a:r>
            <a:r>
              <a:rPr lang="en-US" sz="4000" dirty="0" smtClean="0">
                <a:solidFill>
                  <a:srgbClr val="FF0000"/>
                </a:solidFill>
                <a:latin typeface="Symbol" pitchFamily="18" charset="2"/>
              </a:rPr>
              <a:t>: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  <a:latin typeface="Symbol" pitchFamily="18" charset="2"/>
              </a:rPr>
              <a:t>0</a:t>
            </a:r>
            <a:r>
              <a:rPr lang="en-US" sz="4000" dirty="0" smtClean="0">
                <a:solidFill>
                  <a:srgbClr val="FF0000"/>
                </a:solidFill>
                <a:latin typeface="Symbol" pitchFamily="18" charset="2"/>
              </a:rPr>
              <a:t>=4.9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sz="4000" dirty="0" smtClean="0">
                <a:solidFill>
                  <a:srgbClr val="FF0000"/>
                </a:solidFill>
                <a:latin typeface="Symbol" pitchFamily="18" charset="2"/>
              </a:rPr>
              <a:t>10</a:t>
            </a:r>
            <a:r>
              <a:rPr lang="en-US" sz="4000" baseline="30000" dirty="0">
                <a:solidFill>
                  <a:srgbClr val="FF0000"/>
                </a:solidFill>
                <a:latin typeface="Symbol" pitchFamily="18" charset="2"/>
              </a:rPr>
              <a:t>0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 cm</a:t>
            </a:r>
            <a:r>
              <a:rPr lang="en-US" sz="4000" baseline="30000" dirty="0" smtClean="0">
                <a:solidFill>
                  <a:srgbClr val="FF0000"/>
                </a:solidFill>
                <a:latin typeface="+mj-lt"/>
              </a:rPr>
              <a:t>-3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Symbol" panose="05050102010706020507" pitchFamily="18" charset="2"/>
              </a:rPr>
              <a:t>m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m</a:t>
            </a:r>
            <a:r>
              <a:rPr lang="en-US" sz="4000" baseline="30000" dirty="0" smtClean="0">
                <a:solidFill>
                  <a:srgbClr val="FF0000"/>
                </a:solidFill>
                <a:latin typeface="+mj-lt"/>
              </a:rPr>
              <a:t>-1</a:t>
            </a:r>
            <a:r>
              <a:rPr lang="en-US" sz="4000" dirty="0" smtClean="0">
                <a:solidFill>
                  <a:srgbClr val="FF0000"/>
                </a:solidFill>
                <a:latin typeface="Symbol" pitchFamily="18" charset="2"/>
              </a:rPr>
              <a:t>, m = 2.0; l = 2.2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sz="4000" dirty="0" smtClean="0">
                <a:solidFill>
                  <a:srgbClr val="FF0000"/>
                </a:solidFill>
                <a:latin typeface="Symbol" pitchFamily="18" charset="2"/>
              </a:rPr>
              <a:t>10</a:t>
            </a:r>
            <a:r>
              <a:rPr lang="en-US" sz="4000" baseline="30000" dirty="0" smtClean="0">
                <a:solidFill>
                  <a:srgbClr val="FF0000"/>
                </a:solidFill>
                <a:latin typeface="Symbol" pitchFamily="18" charset="2"/>
              </a:rPr>
              <a:t>-1</a:t>
            </a:r>
            <a:r>
              <a:rPr lang="en-US" sz="4000" dirty="0" smtClean="0">
                <a:solidFill>
                  <a:srgbClr val="FF0000"/>
                </a:solidFill>
                <a:latin typeface="Symbol" pitchFamily="18" charset="2"/>
              </a:rPr>
              <a:t> m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m</a:t>
            </a:r>
            <a:r>
              <a:rPr lang="en-US" sz="4000" baseline="30000" dirty="0" smtClean="0">
                <a:solidFill>
                  <a:srgbClr val="FF0000"/>
                </a:solidFill>
                <a:latin typeface="Symbol" pitchFamily="18" charset="2"/>
              </a:rPr>
              <a:t>-1</a:t>
            </a:r>
          </a:p>
          <a:p>
            <a:pPr algn="just"/>
            <a:r>
              <a:rPr lang="en-US" sz="4000" dirty="0" smtClean="0">
                <a:solidFill>
                  <a:srgbClr val="00B0F0"/>
                </a:solidFill>
                <a:latin typeface="+mj-lt"/>
              </a:rPr>
              <a:t>H</a:t>
            </a:r>
            <a:r>
              <a:rPr lang="en-US" sz="4000" dirty="0" smtClean="0">
                <a:solidFill>
                  <a:srgbClr val="00B0F0"/>
                </a:solidFill>
                <a:latin typeface="Symbol" pitchFamily="18" charset="2"/>
              </a:rPr>
              <a:t>02: </a:t>
            </a:r>
            <a:r>
              <a:rPr lang="en-US" sz="4000" dirty="0" smtClean="0">
                <a:solidFill>
                  <a:srgbClr val="00B0F0"/>
                </a:solidFill>
              </a:rPr>
              <a:t>N</a:t>
            </a:r>
            <a:r>
              <a:rPr lang="en-US" sz="4000" baseline="-25000" dirty="0" smtClean="0">
                <a:solidFill>
                  <a:srgbClr val="00B0F0"/>
                </a:solidFill>
                <a:latin typeface="Symbol" pitchFamily="18" charset="2"/>
              </a:rPr>
              <a:t>0</a:t>
            </a:r>
            <a:r>
              <a:rPr lang="en-US" sz="4000" dirty="0" smtClean="0">
                <a:solidFill>
                  <a:srgbClr val="00B0F0"/>
                </a:solidFill>
                <a:latin typeface="Symbol" pitchFamily="18" charset="2"/>
              </a:rPr>
              <a:t>=1.1</a:t>
            </a:r>
            <a:r>
              <a:rPr lang="en-US" sz="4000" dirty="0" smtClean="0">
                <a:solidFill>
                  <a:srgbClr val="00B0F0"/>
                </a:solidFill>
              </a:rPr>
              <a:t>x</a:t>
            </a:r>
            <a:r>
              <a:rPr lang="en-US" sz="4000" dirty="0" smtClean="0">
                <a:solidFill>
                  <a:srgbClr val="00B0F0"/>
                </a:solidFill>
                <a:latin typeface="Symbol" pitchFamily="18" charset="2"/>
              </a:rPr>
              <a:t>10</a:t>
            </a:r>
            <a:r>
              <a:rPr lang="en-US" sz="4000" baseline="30000" dirty="0" smtClean="0">
                <a:solidFill>
                  <a:srgbClr val="00B0F0"/>
                </a:solidFill>
                <a:latin typeface="Symbol" pitchFamily="18" charset="2"/>
              </a:rPr>
              <a:t>-3 </a:t>
            </a:r>
            <a:r>
              <a:rPr lang="en-US" sz="4000" dirty="0" smtClean="0">
                <a:solidFill>
                  <a:srgbClr val="00B0F0"/>
                </a:solidFill>
                <a:latin typeface="+mj-lt"/>
              </a:rPr>
              <a:t>cm</a:t>
            </a:r>
            <a:r>
              <a:rPr lang="en-US" sz="4000" baseline="30000" dirty="0" smtClean="0">
                <a:solidFill>
                  <a:srgbClr val="00B0F0"/>
                </a:solidFill>
                <a:latin typeface="Symbol" pitchFamily="18" charset="2"/>
              </a:rPr>
              <a:t>-3 </a:t>
            </a:r>
            <a:r>
              <a:rPr lang="en-US" sz="4000" dirty="0" smtClean="0">
                <a:solidFill>
                  <a:srgbClr val="00B0F0"/>
                </a:solidFill>
                <a:latin typeface="Symbol" panose="05050102010706020507" pitchFamily="18" charset="2"/>
              </a:rPr>
              <a:t>m</a:t>
            </a:r>
            <a:r>
              <a:rPr lang="en-US" sz="4000" dirty="0" smtClean="0">
                <a:solidFill>
                  <a:srgbClr val="00B0F0"/>
                </a:solidFill>
                <a:latin typeface="+mj-lt"/>
              </a:rPr>
              <a:t>m</a:t>
            </a:r>
            <a:r>
              <a:rPr lang="en-US" sz="4000" baseline="30000" dirty="0" smtClean="0">
                <a:solidFill>
                  <a:srgbClr val="00B0F0"/>
                </a:solidFill>
                <a:latin typeface="Symbol" pitchFamily="18" charset="2"/>
              </a:rPr>
              <a:t>-1</a:t>
            </a:r>
            <a:r>
              <a:rPr lang="en-US" sz="4000" dirty="0" smtClean="0">
                <a:solidFill>
                  <a:srgbClr val="00B0F0"/>
                </a:solidFill>
                <a:latin typeface="Symbol" pitchFamily="18" charset="2"/>
              </a:rPr>
              <a:t>, </a:t>
            </a:r>
            <a:r>
              <a:rPr lang="en-US" sz="4000" dirty="0">
                <a:solidFill>
                  <a:srgbClr val="00B0F0"/>
                </a:solidFill>
                <a:latin typeface="Symbol" pitchFamily="18" charset="2"/>
              </a:rPr>
              <a:t>m = </a:t>
            </a:r>
            <a:r>
              <a:rPr lang="en-US" sz="4000" dirty="0" smtClean="0">
                <a:solidFill>
                  <a:srgbClr val="00B0F0"/>
                </a:solidFill>
                <a:latin typeface="Symbol" pitchFamily="18" charset="2"/>
              </a:rPr>
              <a:t>3.1;l </a:t>
            </a:r>
            <a:r>
              <a:rPr lang="en-US" sz="4000" dirty="0">
                <a:solidFill>
                  <a:srgbClr val="00B0F0"/>
                </a:solidFill>
                <a:latin typeface="Symbol" pitchFamily="18" charset="2"/>
              </a:rPr>
              <a:t>= </a:t>
            </a:r>
            <a:r>
              <a:rPr lang="en-US" sz="4000" dirty="0" smtClean="0">
                <a:solidFill>
                  <a:srgbClr val="00B0F0"/>
                </a:solidFill>
                <a:latin typeface="Symbol" pitchFamily="18" charset="2"/>
              </a:rPr>
              <a:t>2.8</a:t>
            </a:r>
            <a:r>
              <a:rPr lang="en-US" sz="4000" dirty="0" smtClean="0">
                <a:solidFill>
                  <a:srgbClr val="00B0F0"/>
                </a:solidFill>
              </a:rPr>
              <a:t>x</a:t>
            </a:r>
            <a:r>
              <a:rPr lang="en-US" sz="4000" dirty="0" smtClean="0">
                <a:solidFill>
                  <a:srgbClr val="00B0F0"/>
                </a:solidFill>
                <a:latin typeface="Symbol" pitchFamily="18" charset="2"/>
              </a:rPr>
              <a:t>10</a:t>
            </a:r>
            <a:r>
              <a:rPr lang="en-US" sz="4000" baseline="30000" dirty="0" smtClean="0">
                <a:solidFill>
                  <a:srgbClr val="00B0F0"/>
                </a:solidFill>
                <a:latin typeface="Symbol" pitchFamily="18" charset="2"/>
              </a:rPr>
              <a:t>-2</a:t>
            </a:r>
            <a:r>
              <a:rPr lang="en-US" sz="4000" dirty="0" smtClean="0">
                <a:solidFill>
                  <a:srgbClr val="00B0F0"/>
                </a:solidFill>
                <a:latin typeface="Symbol" pitchFamily="18" charset="2"/>
              </a:rPr>
              <a:t> m</a:t>
            </a:r>
            <a:r>
              <a:rPr lang="en-US" sz="4000" dirty="0" smtClean="0">
                <a:solidFill>
                  <a:srgbClr val="00B0F0"/>
                </a:solidFill>
                <a:latin typeface="+mj-lt"/>
              </a:rPr>
              <a:t>m</a:t>
            </a:r>
            <a:r>
              <a:rPr lang="en-US" sz="4000" baseline="30000" dirty="0" smtClean="0">
                <a:solidFill>
                  <a:srgbClr val="00B0F0"/>
                </a:solidFill>
                <a:latin typeface="Symbol" pitchFamily="18" charset="2"/>
              </a:rPr>
              <a:t>-1</a:t>
            </a:r>
          </a:p>
          <a:p>
            <a:pPr marL="571500" indent="-571500" algn="just">
              <a:buFont typeface="Wingdings"/>
              <a:buChar char="à"/>
            </a:pPr>
            <a:r>
              <a:rPr lang="en-US" sz="4000" dirty="0" smtClean="0">
                <a:latin typeface="+mj-lt"/>
                <a:sym typeface="Wingdings" pitchFamily="2" charset="2"/>
              </a:rPr>
              <a:t>Can’t represent SD by single </a:t>
            </a:r>
            <a:r>
              <a:rPr lang="en-US" sz="4000" dirty="0" smtClean="0"/>
              <a:t>N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/</a:t>
            </a:r>
            <a:r>
              <a:rPr lang="en-US" sz="4000" dirty="0" smtClean="0">
                <a:latin typeface="Symbol" pitchFamily="18" charset="2"/>
              </a:rPr>
              <a:t>l/m; </a:t>
            </a:r>
            <a:r>
              <a:rPr lang="en-US" sz="4000" dirty="0" smtClean="0">
                <a:latin typeface="+mj-lt"/>
              </a:rPr>
              <a:t>need ranges </a:t>
            </a:r>
          </a:p>
          <a:p>
            <a:pPr marL="571500" indent="-571500" algn="just">
              <a:buFont typeface="Wingdings"/>
              <a:buChar char="à"/>
            </a:pPr>
            <a:r>
              <a:rPr lang="en-US" sz="4000" dirty="0"/>
              <a:t>Develop </a:t>
            </a:r>
            <a:r>
              <a:rPr lang="en-US" sz="4000" dirty="0" smtClean="0"/>
              <a:t>volumes </a:t>
            </a:r>
            <a:r>
              <a:rPr lang="en-US" sz="4000" dirty="0"/>
              <a:t>which give all N</a:t>
            </a:r>
            <a:r>
              <a:rPr lang="en-US" sz="4000" baseline="-25000" dirty="0"/>
              <a:t>0</a:t>
            </a:r>
            <a:r>
              <a:rPr lang="en-US" sz="4000" dirty="0"/>
              <a:t>/</a:t>
            </a:r>
            <a:r>
              <a:rPr lang="en-US" sz="4000" dirty="0">
                <a:latin typeface="Symbol" pitchFamily="18" charset="2"/>
              </a:rPr>
              <a:t>l/m </a:t>
            </a:r>
            <a:r>
              <a:rPr lang="en-US" sz="4000" dirty="0">
                <a:latin typeface="Calibri" pitchFamily="34" charset="0"/>
              </a:rPr>
              <a:t>with </a:t>
            </a:r>
            <a:r>
              <a:rPr lang="el-GR" sz="4000" dirty="0">
                <a:latin typeface="Calibri" pitchFamily="34" charset="0"/>
              </a:rPr>
              <a:t>χ</a:t>
            </a:r>
            <a:r>
              <a:rPr lang="en-US" sz="4000" baseline="30000" dirty="0">
                <a:latin typeface="Calibri" pitchFamily="34" charset="0"/>
              </a:rPr>
              <a:t>2</a:t>
            </a:r>
            <a:r>
              <a:rPr lang="en-US" sz="4000" dirty="0">
                <a:latin typeface="Calibri" pitchFamily="34" charset="0"/>
              </a:rPr>
              <a:t> &lt; </a:t>
            </a:r>
            <a:r>
              <a:rPr lang="el-GR" sz="4000" dirty="0">
                <a:latin typeface="Calibri" pitchFamily="34" charset="0"/>
              </a:rPr>
              <a:t>χ</a:t>
            </a:r>
            <a:r>
              <a:rPr lang="en-US" sz="4000" baseline="-25000" dirty="0">
                <a:latin typeface="Calibri" pitchFamily="34" charset="0"/>
              </a:rPr>
              <a:t>min</a:t>
            </a:r>
            <a:r>
              <a:rPr lang="en-US" sz="4000" baseline="30000" dirty="0">
                <a:latin typeface="Calibri" pitchFamily="34" charset="0"/>
              </a:rPr>
              <a:t>2</a:t>
            </a:r>
            <a:r>
              <a:rPr lang="en-US" sz="4000" dirty="0">
                <a:latin typeface="Calibri" pitchFamily="34" charset="0"/>
              </a:rPr>
              <a:t> + </a:t>
            </a:r>
            <a:r>
              <a:rPr lang="en-US" sz="4000" dirty="0" smtClean="0">
                <a:latin typeface="Symbol" panose="05050102010706020507" pitchFamily="18" charset="2"/>
              </a:rPr>
              <a:t>Dc</a:t>
            </a:r>
            <a:r>
              <a:rPr lang="en-US" sz="4000" baseline="30000" dirty="0" smtClean="0">
                <a:latin typeface="Calibri" pitchFamily="34" charset="0"/>
              </a:rPr>
              <a:t>2</a:t>
            </a:r>
            <a:r>
              <a:rPr lang="en-US" sz="4000" dirty="0" smtClean="0">
                <a:latin typeface="Calibri" pitchFamily="34" charset="0"/>
              </a:rPr>
              <a:t>, which are </a:t>
            </a:r>
            <a:r>
              <a:rPr lang="en-US" sz="4000" b="1" dirty="0" smtClean="0">
                <a:latin typeface="Calibri" pitchFamily="34" charset="0"/>
              </a:rPr>
              <a:t>equally realizable solutions</a:t>
            </a:r>
          </a:p>
          <a:p>
            <a:pPr marL="571500" indent="-571500" algn="just">
              <a:buFont typeface="Wingdings"/>
              <a:buChar char="à"/>
            </a:pPr>
            <a:r>
              <a:rPr lang="en-US" sz="4000" dirty="0" smtClean="0">
                <a:latin typeface="Symbol" panose="05050102010706020507" pitchFamily="18" charset="2"/>
              </a:rPr>
              <a:t>Dc</a:t>
            </a:r>
            <a:r>
              <a:rPr lang="en-US" sz="4000" baseline="30000" dirty="0" smtClean="0">
                <a:latin typeface="Calibri" pitchFamily="34" charset="0"/>
              </a:rPr>
              <a:t>2 </a:t>
            </a:r>
            <a:r>
              <a:rPr lang="en-US" sz="4000" dirty="0" smtClean="0">
                <a:latin typeface="Calibri" pitchFamily="34" charset="0"/>
              </a:rPr>
              <a:t>determined from uncertainties in SDs &amp; </a:t>
            </a:r>
            <a:r>
              <a:rPr lang="en-US" sz="4000" dirty="0" err="1" smtClean="0">
                <a:latin typeface="Calibri" pitchFamily="34" charset="0"/>
              </a:rPr>
              <a:t>Jakobian</a:t>
            </a:r>
            <a:r>
              <a:rPr lang="en-US" sz="4000" dirty="0" smtClean="0">
                <a:latin typeface="Calibri" pitchFamily="34" charset="0"/>
              </a:rPr>
              <a:t> of </a:t>
            </a:r>
            <a:r>
              <a:rPr lang="en-US" sz="4000" dirty="0" smtClean="0">
                <a:latin typeface="Symbol" panose="05050102010706020507" pitchFamily="18" charset="2"/>
              </a:rPr>
              <a:t>c</a:t>
            </a:r>
            <a:r>
              <a:rPr lang="en-US" sz="4000" baseline="30000" dirty="0" smtClean="0">
                <a:latin typeface="Calibri" pitchFamily="34" charset="0"/>
              </a:rPr>
              <a:t>2</a:t>
            </a:r>
            <a:r>
              <a:rPr lang="en-US" sz="4000" dirty="0" smtClean="0">
                <a:latin typeface="Calibri" pitchFamily="34" charset="0"/>
              </a:rPr>
              <a:t> derived from fit</a:t>
            </a:r>
            <a:endParaRPr lang="en-US" sz="4000" b="1" dirty="0"/>
          </a:p>
          <a:p>
            <a:pPr marL="571500" indent="-571500" algn="just">
              <a:buFont typeface="Wingdings"/>
              <a:buChar char="à"/>
            </a:pPr>
            <a:endParaRPr lang="en-US" sz="4000" dirty="0" smtClean="0">
              <a:latin typeface="+mj-lt"/>
            </a:endParaRPr>
          </a:p>
          <a:p>
            <a:pPr marL="571500" indent="-571500" algn="just">
              <a:buFont typeface="Wingdings"/>
              <a:buChar char="à"/>
            </a:pPr>
            <a:endParaRPr lang="en-US" sz="4000" dirty="0" smtClean="0">
              <a:latin typeface="+mj-lt"/>
            </a:endParaRPr>
          </a:p>
          <a:p>
            <a:pPr algn="just"/>
            <a:endParaRPr lang="en-US" sz="4000" dirty="0">
              <a:latin typeface="Symbol" pitchFamily="18" charset="2"/>
            </a:endParaRPr>
          </a:p>
          <a:p>
            <a:pPr marL="571500" indent="-571500" algn="just">
              <a:buFont typeface="Arial" pitchFamily="34" charset="0"/>
              <a:buChar char="•"/>
            </a:pPr>
            <a:endParaRPr lang="en-US" sz="4000" dirty="0" smtClean="0">
              <a:latin typeface="Symbol" pitchFamily="18" charset="2"/>
            </a:endParaRPr>
          </a:p>
          <a:p>
            <a:pPr algn="just"/>
            <a:endParaRPr lang="en-US" sz="40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380900" y="4524601"/>
            <a:ext cx="11738998" cy="8185717"/>
          </a:xfrm>
          <a:prstGeom prst="roundRect">
            <a:avLst>
              <a:gd name="adj" fmla="val 5049"/>
            </a:avLst>
          </a:prstGeom>
          <a:solidFill>
            <a:schemeClr val="bg1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9197" y="4252119"/>
            <a:ext cx="1155863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1. Motivation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4000" dirty="0" smtClean="0"/>
              <a:t>Size distributions (SDs) parameterized in model schemes as </a:t>
            </a:r>
            <a:r>
              <a:rPr lang="en-US" sz="4000" dirty="0"/>
              <a:t>gamma </a:t>
            </a:r>
            <a:r>
              <a:rPr lang="en-US" sz="4000" dirty="0" smtClean="0"/>
              <a:t>functions N(D) = N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 (D/D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)</a:t>
            </a:r>
            <a:r>
              <a:rPr lang="en-US" sz="4000" baseline="30000" dirty="0" smtClean="0">
                <a:latin typeface="Symbol" pitchFamily="18" charset="2"/>
              </a:rPr>
              <a:t>m</a:t>
            </a:r>
            <a:r>
              <a:rPr lang="en-US" sz="4000" dirty="0" smtClean="0"/>
              <a:t> e</a:t>
            </a:r>
            <a:r>
              <a:rPr lang="en-US" sz="4000" baseline="30000" dirty="0" smtClean="0"/>
              <a:t>-</a:t>
            </a:r>
            <a:r>
              <a:rPr lang="en-US" sz="4000" baseline="30000" dirty="0" err="1" smtClean="0">
                <a:latin typeface="Symbol" pitchFamily="18" charset="2"/>
              </a:rPr>
              <a:t>l</a:t>
            </a:r>
            <a:r>
              <a:rPr lang="en-US" sz="4000" baseline="30000" dirty="0" err="1" smtClean="0"/>
              <a:t>D</a:t>
            </a:r>
            <a:r>
              <a:rPr lang="en-US" sz="4000" dirty="0" smtClean="0"/>
              <a:t> where D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 is a constant, assumed to be 1 cm</a:t>
            </a:r>
            <a:endParaRPr lang="en-US" sz="4000" baseline="30000" dirty="0" smtClean="0"/>
          </a:p>
          <a:p>
            <a:pPr algn="just"/>
            <a:r>
              <a:rPr lang="en-US" sz="4000" i="1" dirty="0" smtClean="0"/>
              <a:t>N(D</a:t>
            </a:r>
            <a:r>
              <a:rPr lang="en-US" sz="4000" i="1" dirty="0"/>
              <a:t>)</a:t>
            </a:r>
            <a:r>
              <a:rPr lang="en-US" sz="4000" dirty="0"/>
              <a:t> </a:t>
            </a:r>
            <a:r>
              <a:rPr lang="en-US" sz="4000" dirty="0" smtClean="0"/>
              <a:t># distribution; D dimension</a:t>
            </a:r>
            <a:r>
              <a:rPr lang="en-US" sz="4000" i="1" dirty="0" smtClean="0"/>
              <a:t>; </a:t>
            </a:r>
            <a:r>
              <a:rPr lang="en-US" sz="4000" i="1" dirty="0"/>
              <a:t>N</a:t>
            </a:r>
            <a:r>
              <a:rPr lang="en-US" sz="4000" i="1" baseline="-25000" dirty="0"/>
              <a:t>0</a:t>
            </a:r>
            <a:r>
              <a:rPr lang="en-US" sz="4000" dirty="0"/>
              <a:t> </a:t>
            </a:r>
            <a:r>
              <a:rPr lang="el-GR" sz="4000" i="1" dirty="0" smtClean="0"/>
              <a:t>μ</a:t>
            </a:r>
            <a:r>
              <a:rPr lang="en-US" sz="4000" dirty="0" smtClean="0"/>
              <a:t> </a:t>
            </a:r>
            <a:r>
              <a:rPr lang="el-GR" sz="4000" i="1" dirty="0" smtClean="0"/>
              <a:t>λ</a:t>
            </a:r>
            <a:r>
              <a:rPr lang="en-US" sz="4000" dirty="0" smtClean="0"/>
              <a:t> fit parameters 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4000" dirty="0" smtClean="0"/>
              <a:t>N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/</a:t>
            </a:r>
            <a:r>
              <a:rPr lang="en-US" sz="4000" dirty="0" smtClean="0">
                <a:latin typeface="Symbol" pitchFamily="18" charset="2"/>
              </a:rPr>
              <a:t>l/m</a:t>
            </a:r>
            <a:r>
              <a:rPr lang="en-US" sz="4000" dirty="0" smtClean="0"/>
              <a:t> determined from model-predicted moments or assumptions based on SDs measured in-situ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4000" dirty="0" smtClean="0"/>
              <a:t>In order to ultimately determine how in-situ N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/</a:t>
            </a:r>
            <a:r>
              <a:rPr lang="en-US" sz="4000" dirty="0" smtClean="0">
                <a:latin typeface="Symbol" pitchFamily="18" charset="2"/>
              </a:rPr>
              <a:t>l/m</a:t>
            </a:r>
            <a:r>
              <a:rPr lang="en-US" sz="4000" dirty="0" smtClean="0"/>
              <a:t> vary with meteorology, we need to investigate: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 smtClean="0">
                <a:solidFill>
                  <a:srgbClr val="FF0000"/>
                </a:solidFill>
              </a:rPr>
              <a:t>How accurately N</a:t>
            </a:r>
            <a:r>
              <a:rPr lang="en-US" sz="4000" baseline="-25000" dirty="0" smtClean="0">
                <a:solidFill>
                  <a:srgbClr val="FF0000"/>
                </a:solidFill>
              </a:rPr>
              <a:t>0</a:t>
            </a:r>
            <a:r>
              <a:rPr lang="en-US" sz="4000" dirty="0" smtClean="0">
                <a:solidFill>
                  <a:srgbClr val="FF0000"/>
                </a:solidFill>
              </a:rPr>
              <a:t>/</a:t>
            </a:r>
            <a:r>
              <a:rPr lang="en-US" sz="40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4000" dirty="0">
                <a:solidFill>
                  <a:srgbClr val="FF0000"/>
                </a:solidFill>
              </a:rPr>
              <a:t>/</a:t>
            </a:r>
            <a:r>
              <a:rPr lang="en-US" sz="4000" dirty="0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sz="4000" dirty="0" smtClean="0">
                <a:solidFill>
                  <a:srgbClr val="FF0000"/>
                </a:solidFill>
              </a:rPr>
              <a:t> can be determined from in-situ data?  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 smtClean="0">
                <a:solidFill>
                  <a:srgbClr val="FF0000"/>
                </a:solidFill>
              </a:rPr>
              <a:t>How uncertainties </a:t>
            </a:r>
            <a:r>
              <a:rPr lang="en-US" sz="4000" dirty="0">
                <a:solidFill>
                  <a:srgbClr val="FF0000"/>
                </a:solidFill>
              </a:rPr>
              <a:t>in </a:t>
            </a:r>
            <a:r>
              <a:rPr lang="en-US" sz="4000" dirty="0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0</a:t>
            </a:r>
            <a:r>
              <a:rPr lang="en-US" sz="4000" dirty="0" smtClean="0">
                <a:solidFill>
                  <a:srgbClr val="FF0000"/>
                </a:solidFill>
              </a:rPr>
              <a:t>/</a:t>
            </a:r>
            <a:r>
              <a:rPr lang="en-US" sz="40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4000" dirty="0">
                <a:solidFill>
                  <a:srgbClr val="FF0000"/>
                </a:solidFill>
              </a:rPr>
              <a:t>/</a:t>
            </a:r>
            <a:r>
              <a:rPr lang="en-US" sz="4000" dirty="0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sz="4000" dirty="0" smtClean="0">
                <a:solidFill>
                  <a:srgbClr val="FF0000"/>
                </a:solidFill>
              </a:rPr>
              <a:t> affect model process rates?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404330" y="4528309"/>
            <a:ext cx="17736615" cy="19215929"/>
          </a:xfrm>
          <a:prstGeom prst="roundRect">
            <a:avLst>
              <a:gd name="adj" fmla="val 50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638664" y="33741520"/>
            <a:ext cx="17342069" cy="8458200"/>
          </a:xfrm>
          <a:prstGeom prst="roundRect">
            <a:avLst>
              <a:gd name="adj" fmla="val 88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348929" y="24295140"/>
            <a:ext cx="17719907" cy="8989179"/>
          </a:xfrm>
          <a:prstGeom prst="roundRect">
            <a:avLst>
              <a:gd name="adj" fmla="val 31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1471" y="61119"/>
            <a:ext cx="29424966" cy="403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The Characterization of Hydrometeor Gamma Size Distributions as  Volumes in N</a:t>
            </a:r>
            <a:r>
              <a:rPr lang="en-US" sz="6600" baseline="-250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Symbol" pitchFamily="18" charset="2"/>
              </a:rPr>
              <a:t>m/l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 Phase Space: Implications for Microphysical Process Modeling</a:t>
            </a:r>
          </a:p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Greg M. McFarquhar</a:t>
            </a:r>
            <a:r>
              <a:rPr lang="en-US" sz="5400" b="1" baseline="30000" dirty="0" smtClean="0">
                <a:solidFill>
                  <a:schemeClr val="tx1"/>
                </a:solidFill>
              </a:rPr>
              <a:t>1</a:t>
            </a:r>
            <a:r>
              <a:rPr lang="en-US" sz="5400" b="1" dirty="0" smtClean="0">
                <a:solidFill>
                  <a:schemeClr val="tx1"/>
                </a:solidFill>
              </a:rPr>
              <a:t>, Tsung-Lin Hsieh</a:t>
            </a:r>
            <a:r>
              <a:rPr lang="en-US" sz="5400" b="1" baseline="30000" dirty="0" smtClean="0">
                <a:solidFill>
                  <a:schemeClr val="tx1"/>
                </a:solidFill>
              </a:rPr>
              <a:t>1</a:t>
            </a:r>
            <a:r>
              <a:rPr lang="en-US" sz="5400" b="1" dirty="0" smtClean="0">
                <a:solidFill>
                  <a:schemeClr val="tx1"/>
                </a:solidFill>
              </a:rPr>
              <a:t>, Matt Freer</a:t>
            </a:r>
            <a:r>
              <a:rPr lang="en-US" sz="5400" b="1" baseline="30000" dirty="0" smtClean="0">
                <a:solidFill>
                  <a:schemeClr val="tx1"/>
                </a:solidFill>
              </a:rPr>
              <a:t>1,2</a:t>
            </a:r>
            <a:r>
              <a:rPr lang="en-US" sz="5400" b="1" dirty="0" smtClean="0">
                <a:solidFill>
                  <a:schemeClr val="tx1"/>
                </a:solidFill>
              </a:rPr>
              <a:t>, Jeana Mascio</a:t>
            </a:r>
            <a:r>
              <a:rPr lang="en-US" sz="5400" b="1" baseline="30000" dirty="0" smtClean="0">
                <a:solidFill>
                  <a:schemeClr val="tx1"/>
                </a:solidFill>
              </a:rPr>
              <a:t>1,3</a:t>
            </a:r>
            <a:r>
              <a:rPr lang="en-US" sz="5400" b="1" dirty="0" smtClean="0">
                <a:solidFill>
                  <a:schemeClr val="tx1"/>
                </a:solidFill>
              </a:rPr>
              <a:t>, and  Brian F. Jewett</a:t>
            </a:r>
            <a:r>
              <a:rPr lang="en-US" sz="5400" b="1" baseline="30000" dirty="0" smtClean="0">
                <a:solidFill>
                  <a:schemeClr val="tx1"/>
                </a:solidFill>
              </a:rPr>
              <a:t>1</a:t>
            </a:r>
            <a:endParaRPr lang="en-US" sz="5400" b="1" baseline="30000" dirty="0">
              <a:solidFill>
                <a:schemeClr val="tx1"/>
              </a:solidFill>
            </a:endParaRPr>
          </a:p>
          <a:p>
            <a:pPr algn="ctr"/>
            <a:r>
              <a:rPr lang="en-US" sz="4800" b="1" baseline="30000" dirty="0" smtClean="0">
                <a:solidFill>
                  <a:schemeClr val="tx1"/>
                </a:solidFill>
              </a:rPr>
              <a:t>1</a:t>
            </a:r>
            <a:r>
              <a:rPr lang="en-US" sz="4800" b="1" dirty="0" smtClean="0">
                <a:solidFill>
                  <a:schemeClr val="tx1"/>
                </a:solidFill>
              </a:rPr>
              <a:t>University </a:t>
            </a:r>
            <a:r>
              <a:rPr lang="en-US" sz="4800" b="1" dirty="0">
                <a:solidFill>
                  <a:schemeClr val="tx1"/>
                </a:solidFill>
              </a:rPr>
              <a:t>of </a:t>
            </a:r>
            <a:r>
              <a:rPr lang="en-US" sz="4800" b="1" dirty="0" smtClean="0">
                <a:solidFill>
                  <a:schemeClr val="tx1"/>
                </a:solidFill>
              </a:rPr>
              <a:t>Illinois </a:t>
            </a:r>
            <a:r>
              <a:rPr lang="en-US" sz="4800" b="1" baseline="30000" dirty="0" smtClean="0">
                <a:solidFill>
                  <a:schemeClr val="tx1"/>
                </a:solidFill>
              </a:rPr>
              <a:t>2</a:t>
            </a:r>
            <a:r>
              <a:rPr lang="en-US" sz="4800" b="1" dirty="0" smtClean="0">
                <a:solidFill>
                  <a:schemeClr val="tx1"/>
                </a:solidFill>
              </a:rPr>
              <a:t>Now at DMT, </a:t>
            </a:r>
            <a:r>
              <a:rPr lang="en-US" sz="4800" b="1" baseline="30000" dirty="0" smtClean="0">
                <a:solidFill>
                  <a:schemeClr val="tx1"/>
                </a:solidFill>
              </a:rPr>
              <a:t>3</a:t>
            </a:r>
            <a:r>
              <a:rPr lang="en-US" sz="4800" b="1" dirty="0" smtClean="0">
                <a:solidFill>
                  <a:schemeClr val="tx1"/>
                </a:solidFill>
              </a:rPr>
              <a:t>Now at University of Utah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92529" y="33994321"/>
            <a:ext cx="171861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. Conclusions</a:t>
            </a:r>
          </a:p>
          <a:p>
            <a:pPr marL="504825" indent="-504825">
              <a:buFont typeface="+mj-lt"/>
              <a:buAutoNum type="arabicPeriod"/>
            </a:pPr>
            <a:r>
              <a:rPr lang="en-US" sz="4000" dirty="0" smtClean="0"/>
              <a:t>IGF technique accounting for </a:t>
            </a:r>
            <a:r>
              <a:rPr lang="en-US" sz="4000" dirty="0" smtClean="0"/>
              <a:t>fact in-situ </a:t>
            </a:r>
            <a:r>
              <a:rPr lang="en-US" sz="4000" dirty="0" smtClean="0"/>
              <a:t>data </a:t>
            </a:r>
            <a:r>
              <a:rPr lang="en-US" sz="4000" dirty="0" smtClean="0"/>
              <a:t>does not cover </a:t>
            </a:r>
            <a:r>
              <a:rPr lang="en-US" sz="4000" dirty="0" smtClean="0"/>
              <a:t>all particle sizes gives better estimate of bulk observed moments than other techniques.</a:t>
            </a:r>
          </a:p>
          <a:p>
            <a:pPr marL="504825" indent="-504825">
              <a:buFont typeface="+mj-lt"/>
              <a:buAutoNum type="arabicPeriod"/>
            </a:pPr>
            <a:r>
              <a:rPr lang="en-US" sz="4000" dirty="0" smtClean="0"/>
              <a:t>Volume </a:t>
            </a:r>
            <a:r>
              <a:rPr lang="en-US" sz="4000" dirty="0" smtClean="0"/>
              <a:t>of N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/</a:t>
            </a:r>
            <a:r>
              <a:rPr lang="en-US" sz="4000" dirty="0" smtClean="0">
                <a:latin typeface="Symbol" pitchFamily="18" charset="2"/>
              </a:rPr>
              <a:t>l/m </a:t>
            </a:r>
            <a:r>
              <a:rPr lang="en-US" sz="4000" dirty="0" smtClean="0">
                <a:latin typeface="+mj-lt"/>
              </a:rPr>
              <a:t>values, determined </a:t>
            </a:r>
            <a:r>
              <a:rPr lang="en-US" sz="4000" dirty="0" smtClean="0">
                <a:latin typeface="+mj-lt"/>
              </a:rPr>
              <a:t>from uncertainty of observed SDs, </a:t>
            </a:r>
            <a:r>
              <a:rPr lang="en-US" sz="4000" dirty="0" smtClean="0">
                <a:latin typeface="+mj-lt"/>
              </a:rPr>
              <a:t>characterizes fit to each </a:t>
            </a:r>
            <a:r>
              <a:rPr lang="en-US" sz="4000" dirty="0" smtClean="0">
                <a:latin typeface="+mj-lt"/>
              </a:rPr>
              <a:t>SD and gives </a:t>
            </a:r>
            <a:r>
              <a:rPr lang="en-US" sz="4000" dirty="0" smtClean="0">
                <a:latin typeface="+mj-lt"/>
              </a:rPr>
              <a:t>mutual dependence of fit </a:t>
            </a:r>
            <a:r>
              <a:rPr lang="en-US" sz="4000" dirty="0" smtClean="0">
                <a:latin typeface="+mj-lt"/>
              </a:rPr>
              <a:t>parameters.</a:t>
            </a:r>
            <a:endParaRPr lang="en-US" sz="4000" dirty="0">
              <a:latin typeface="+mj-lt"/>
            </a:endParaRPr>
          </a:p>
          <a:p>
            <a:pPr marL="504825" indent="-504825">
              <a:buFont typeface="+mj-lt"/>
              <a:buAutoNum type="arabicPeriod"/>
            </a:pPr>
            <a:r>
              <a:rPr lang="en-US" sz="4000" dirty="0" smtClean="0"/>
              <a:t>Uncertainty of about 10% in </a:t>
            </a:r>
            <a:r>
              <a:rPr lang="en-US" sz="4000" dirty="0" err="1" smtClean="0"/>
              <a:t>V</a:t>
            </a:r>
            <a:r>
              <a:rPr lang="en-US" sz="4000" baseline="-25000" dirty="0" err="1" smtClean="0"/>
              <a:t>q</a:t>
            </a:r>
            <a:r>
              <a:rPr lang="en-US" sz="4000" dirty="0" smtClean="0"/>
              <a:t> seen from uncertainty </a:t>
            </a:r>
            <a:r>
              <a:rPr lang="en-US" sz="4000" dirty="0"/>
              <a:t>in of </a:t>
            </a:r>
            <a:r>
              <a:rPr lang="en-US" sz="4000" dirty="0" smtClean="0"/>
              <a:t>N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/</a:t>
            </a:r>
            <a:r>
              <a:rPr lang="en-US" sz="4000" dirty="0" smtClean="0">
                <a:latin typeface="Symbol" pitchFamily="18" charset="2"/>
              </a:rPr>
              <a:t>l/m</a:t>
            </a:r>
            <a:r>
              <a:rPr lang="en-US" sz="4000" dirty="0" smtClean="0"/>
              <a:t>.</a:t>
            </a:r>
          </a:p>
          <a:p>
            <a:pPr marL="504825" indent="-504825">
              <a:buFont typeface="+mj-lt"/>
              <a:buAutoNum type="arabicPeriod"/>
            </a:pPr>
            <a:r>
              <a:rPr lang="en-US" sz="4000" dirty="0" smtClean="0"/>
              <a:t>Currently using these techniques to investigate how SD parameters vary with </a:t>
            </a:r>
            <a:r>
              <a:rPr lang="en-US" sz="4000" dirty="0" smtClean="0"/>
              <a:t>cloud and environmental parameters.</a:t>
            </a:r>
            <a:endParaRPr lang="en-US" sz="4000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12782471" y="39832816"/>
            <a:ext cx="173625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Acknowledgements: This work was supported by </a:t>
            </a:r>
            <a:r>
              <a:rPr lang="en-US" sz="3200" i="1" dirty="0"/>
              <a:t>grant DE-SC0001279 through the Department of Energy (DOE) Atmospheric Systems Research Program </a:t>
            </a:r>
            <a:r>
              <a:rPr lang="en-US" sz="3200" i="1" dirty="0" smtClean="0"/>
              <a:t>and by grant </a:t>
            </a:r>
            <a:r>
              <a:rPr lang="en-US" sz="3200" i="1" dirty="0" smtClean="0"/>
              <a:t>NNX09AB82G from the NASA Hurricane Science Research </a:t>
            </a:r>
            <a:r>
              <a:rPr lang="en-US" sz="3200" i="1" dirty="0" smtClean="0"/>
              <a:t>Program. </a:t>
            </a:r>
            <a:r>
              <a:rPr lang="en-US" sz="3200" i="1" dirty="0" smtClean="0"/>
              <a:t>Data were obtained by the DOE Atmospheric Radiation Measurement Program (ARM) archive.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454382" y="30388719"/>
            <a:ext cx="17462055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Fig. </a:t>
            </a:r>
            <a:r>
              <a:rPr lang="en-US" sz="3600" dirty="0" smtClean="0"/>
              <a:t>6 (left) and 7 (right): Ellipsoids </a:t>
            </a:r>
            <a:r>
              <a:rPr lang="en-US" sz="3600" dirty="0" smtClean="0"/>
              <a:t>characterizing ISDAC (left) and NAMMA (right) </a:t>
            </a:r>
            <a:r>
              <a:rPr lang="en-US" sz="3600" dirty="0" smtClean="0"/>
              <a:t>SDs include all points included within 1% of individual SD ellipses: eigenvectors &amp; eigenvalues of Hessian matrix allow use of these volumes in numerical models. Need to determine how ellipsoids vary with cloud and environmental parameters.  </a:t>
            </a:r>
            <a:r>
              <a:rPr lang="en-US" sz="3600" dirty="0" smtClean="0"/>
              <a:t>Reasons for differences between </a:t>
            </a:r>
            <a:r>
              <a:rPr lang="en-US" sz="3600" dirty="0" smtClean="0"/>
              <a:t>ISDAC and NAMMA volumes currently </a:t>
            </a:r>
            <a:r>
              <a:rPr lang="en-US" sz="3600" dirty="0" smtClean="0"/>
              <a:t>being investigated.</a:t>
            </a:r>
            <a:endParaRPr lang="en-US" sz="36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91471" y="35798919"/>
            <a:ext cx="1146925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i="1" dirty="0" smtClean="0"/>
              <a:t>Fig. 1: SD derived from 2DS, 2DC &amp; 2DP data for 10-s period during ISDAC with best fit for all 5 techniques.  </a:t>
            </a:r>
            <a:endParaRPr lang="en-US" sz="3600" i="1" dirty="0"/>
          </a:p>
        </p:txBody>
      </p:sp>
      <p:sp>
        <p:nvSpPr>
          <p:cNvPr id="34" name="Rectangle 33"/>
          <p:cNvSpPr/>
          <p:nvPr/>
        </p:nvSpPr>
        <p:spPr>
          <a:xfrm>
            <a:off x="23997231" y="14463536"/>
            <a:ext cx="593903" cy="772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522787" y="14448778"/>
            <a:ext cx="551474" cy="578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596294" y="14228126"/>
            <a:ext cx="362970" cy="126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618141" y="14582086"/>
            <a:ext cx="472875" cy="56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697926" y="14642900"/>
            <a:ext cx="236437" cy="38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2797545" y="12710319"/>
            <a:ext cx="83684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+mj-lt"/>
              </a:rPr>
              <a:t>Fig. 2: </a:t>
            </a:r>
            <a:r>
              <a:rPr lang="en-US" sz="4000" dirty="0"/>
              <a:t>Volume of equally realizable solutions in (</a:t>
            </a:r>
            <a:r>
              <a:rPr lang="en-US" sz="4000" i="1" dirty="0"/>
              <a:t>N</a:t>
            </a:r>
            <a:r>
              <a:rPr lang="en-US" sz="4000" i="1" baseline="-25000" dirty="0"/>
              <a:t>0</a:t>
            </a:r>
            <a:r>
              <a:rPr lang="en-US" sz="4000" i="1" dirty="0"/>
              <a:t>, </a:t>
            </a:r>
            <a:r>
              <a:rPr lang="en-US" sz="4000" i="1" dirty="0">
                <a:latin typeface="Symbol" panose="05050102010706020507" pitchFamily="18" charset="2"/>
              </a:rPr>
              <a:t>m, l</a:t>
            </a:r>
            <a:r>
              <a:rPr lang="en-US" sz="4000" dirty="0"/>
              <a:t>) phase space </a:t>
            </a:r>
            <a:r>
              <a:rPr lang="en-US" sz="4000" dirty="0" smtClean="0"/>
              <a:t>text </a:t>
            </a:r>
            <a:r>
              <a:rPr lang="en-US" sz="4000" dirty="0"/>
              <a:t>for </a:t>
            </a:r>
            <a:r>
              <a:rPr lang="en-US" sz="4000" dirty="0" smtClean="0"/>
              <a:t>SD depicted in Fig. 1. </a:t>
            </a:r>
            <a:endParaRPr lang="en-US" sz="4000" dirty="0">
              <a:latin typeface="Symbol" pitchFamily="18" charset="2"/>
            </a:endParaRPr>
          </a:p>
          <a:p>
            <a:pPr marL="571500" indent="-571500" algn="just">
              <a:buFont typeface="Arial" pitchFamily="34" charset="0"/>
              <a:buChar char="•"/>
            </a:pPr>
            <a:endParaRPr lang="en-US" sz="4000" dirty="0" smtClean="0">
              <a:latin typeface="Symbol" pitchFamily="18" charset="2"/>
            </a:endParaRPr>
          </a:p>
          <a:p>
            <a:pPr algn="just"/>
            <a:endParaRPr lang="en-US" sz="40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1513246" y="12024519"/>
            <a:ext cx="825079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Fig. 4: Normalized frequency distribution of mass-weighted fall speed, </a:t>
            </a:r>
            <a:r>
              <a:rPr lang="en-US" sz="3600" dirty="0" err="1" smtClean="0"/>
              <a:t>V</a:t>
            </a:r>
            <a:r>
              <a:rPr lang="en-US" sz="3600" baseline="-25000" dirty="0" err="1" smtClean="0"/>
              <a:t>q</a:t>
            </a:r>
            <a:r>
              <a:rPr lang="en-US" sz="3600" dirty="0" smtClean="0"/>
              <a:t>, using N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/</a:t>
            </a:r>
            <a:r>
              <a:rPr lang="en-US" sz="3600" dirty="0" smtClean="0">
                <a:latin typeface="Symbol" pitchFamily="18" charset="2"/>
              </a:rPr>
              <a:t>l/m</a:t>
            </a:r>
            <a:r>
              <a:rPr lang="en-US" sz="3600" dirty="0" smtClean="0"/>
              <a:t> randomly selected from surface in Fig. 2; there is ~10% variation in </a:t>
            </a:r>
            <a:r>
              <a:rPr lang="en-US" sz="3600" dirty="0" err="1" smtClean="0"/>
              <a:t>V</a:t>
            </a:r>
            <a:r>
              <a:rPr lang="en-US" sz="3600" baseline="-25000" dirty="0" err="1" smtClean="0"/>
              <a:t>q</a:t>
            </a:r>
            <a:r>
              <a:rPr lang="en-US" sz="3600" dirty="0" smtClean="0"/>
              <a:t> depending </a:t>
            </a:r>
            <a:r>
              <a:rPr lang="en-US" sz="3600" dirty="0"/>
              <a:t>on N</a:t>
            </a:r>
            <a:r>
              <a:rPr lang="en-US" sz="3600" baseline="-25000" dirty="0"/>
              <a:t>0</a:t>
            </a:r>
            <a:r>
              <a:rPr lang="en-US" sz="3600" dirty="0"/>
              <a:t>/</a:t>
            </a:r>
            <a:r>
              <a:rPr lang="en-US" sz="3600" dirty="0">
                <a:latin typeface="Symbol" pitchFamily="18" charset="2"/>
              </a:rPr>
              <a:t>l/m</a:t>
            </a:r>
            <a:r>
              <a:rPr lang="en-US" sz="3600" dirty="0"/>
              <a:t> </a:t>
            </a:r>
            <a:r>
              <a:rPr lang="en-US" sz="3600" dirty="0" smtClean="0"/>
              <a:t> selected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2979428" y="4480719"/>
            <a:ext cx="16404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Volumes in N</a:t>
            </a:r>
            <a:r>
              <a:rPr lang="en-US" sz="8000" baseline="-250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latin typeface="Symbol" pitchFamily="18" charset="2"/>
              </a:rPr>
              <a:t>m/l</a:t>
            </a: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 Phase Space</a:t>
            </a:r>
            <a:endParaRPr lang="en-US" altLang="zh-TW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454382" y="22006719"/>
            <a:ext cx="88961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+mj-lt"/>
              </a:rPr>
              <a:t>Fig. 3: As in Fig. 2; except for SD measured during NAMMA </a:t>
            </a:r>
          </a:p>
          <a:p>
            <a:pPr algn="just"/>
            <a:endParaRPr lang="en-US" sz="4000" dirty="0">
              <a:latin typeface="Symbol" pitchFamily="18" charset="2"/>
            </a:endParaRPr>
          </a:p>
          <a:p>
            <a:pPr marL="571500" indent="-571500" algn="just">
              <a:buFont typeface="Arial" pitchFamily="34" charset="0"/>
              <a:buChar char="•"/>
            </a:pPr>
            <a:endParaRPr lang="en-US" sz="4000" dirty="0" smtClean="0">
              <a:latin typeface="Symbol" pitchFamily="18" charset="2"/>
            </a:endParaRPr>
          </a:p>
          <a:p>
            <a:pPr algn="just"/>
            <a:endParaRPr lang="en-US" sz="4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1862527" y="21395393"/>
            <a:ext cx="763914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Fig. 5: Comparison of observed &amp; simulated moments for NAMMA SDs; IGF best matches observed moments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457237" y="26121519"/>
            <a:ext cx="131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Fig. 6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576935" y="26075868"/>
            <a:ext cx="131162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Fig. 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934363" y="26138049"/>
            <a:ext cx="131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Fig. 8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0MomentCompari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98" y="29702919"/>
            <a:ext cx="8297939" cy="622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4637" y="12710319"/>
                <a:ext cx="11632735" cy="2362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en-US" altLang="zh-TW" sz="7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Fit Techniques</a:t>
                </a:r>
                <a:endParaRPr lang="en-US" altLang="zh-TW" sz="5400" dirty="0" smtClean="0"/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r>
                  <a:rPr lang="en-US" altLang="zh-TW" sz="4000" b="1" dirty="0" smtClean="0">
                    <a:solidFill>
                      <a:srgbClr val="FF0000"/>
                    </a:solidFill>
                  </a:rPr>
                  <a:t>Data:</a:t>
                </a:r>
                <a:r>
                  <a:rPr lang="en-US" altLang="zh-TW" sz="4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4000" dirty="0"/>
                  <a:t>Two-D </a:t>
                </a:r>
                <a:r>
                  <a:rPr lang="en-US" altLang="zh-TW" sz="4000" dirty="0" smtClean="0"/>
                  <a:t>Stereo, Cloud &amp; </a:t>
                </a:r>
                <a:r>
                  <a:rPr lang="en-US" altLang="zh-TW" sz="4000" dirty="0"/>
                  <a:t>Precipitation Probe (2DS/C/P) from 2008  Indirect </a:t>
                </a:r>
                <a:r>
                  <a:rPr lang="en-US" altLang="zh-TW" sz="4000" dirty="0" smtClean="0"/>
                  <a:t>&amp; </a:t>
                </a:r>
                <a:r>
                  <a:rPr lang="en-US" altLang="zh-TW" sz="4000" dirty="0"/>
                  <a:t>Semi-Direct Aerosol Campaign (ISDAC</a:t>
                </a:r>
                <a:r>
                  <a:rPr lang="en-US" altLang="zh-TW" sz="4000" dirty="0" smtClean="0"/>
                  <a:t>) and </a:t>
                </a:r>
                <a:r>
                  <a:rPr lang="en-US" altLang="zh-TW" sz="4000" dirty="0"/>
                  <a:t>Cloud </a:t>
                </a:r>
                <a:r>
                  <a:rPr lang="en-US" altLang="zh-TW" sz="4000" dirty="0" smtClean="0"/>
                  <a:t>&amp; Precipitation </a:t>
                </a:r>
                <a:r>
                  <a:rPr lang="en-US" altLang="zh-TW" sz="4000" dirty="0"/>
                  <a:t>Imaging Probe </a:t>
                </a:r>
                <a:r>
                  <a:rPr lang="en-US" altLang="zh-TW" sz="4000" dirty="0" smtClean="0"/>
                  <a:t>(CIP/PIP) from NASA </a:t>
                </a:r>
                <a:r>
                  <a:rPr lang="en-US" altLang="zh-TW" sz="4000" dirty="0"/>
                  <a:t>African Monsoon </a:t>
                </a:r>
                <a:r>
                  <a:rPr lang="en-US" altLang="zh-TW" sz="4000" dirty="0" smtClean="0"/>
                  <a:t>Multi-disciplinary </a:t>
                </a:r>
                <a:r>
                  <a:rPr lang="en-US" altLang="zh-TW" sz="4000" dirty="0"/>
                  <a:t>Analyses (NAMMA</a:t>
                </a:r>
                <a:r>
                  <a:rPr lang="en-US" altLang="zh-TW" sz="4000" dirty="0" smtClean="0"/>
                  <a:t>) define 10-s SDs</a:t>
                </a:r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r>
                  <a:rPr lang="en-US" altLang="zh-TW" sz="4000" b="1" dirty="0" smtClean="0">
                    <a:solidFill>
                      <a:srgbClr val="FF0000"/>
                    </a:solidFill>
                  </a:rPr>
                  <a:t>Moments:</a:t>
                </a:r>
                <a:r>
                  <a:rPr lang="en-US" altLang="zh-TW" sz="4000" dirty="0"/>
                  <a:t> </a:t>
                </a:r>
                <a:r>
                  <a:rPr lang="en-US" altLang="zh-TW" sz="4000" dirty="0" smtClean="0"/>
                  <a:t>1) N</a:t>
                </a:r>
                <a:r>
                  <a:rPr lang="en-US" altLang="zh-TW" sz="4000" baseline="30000" dirty="0" smtClean="0"/>
                  <a:t>th</a:t>
                </a:r>
                <a:r>
                  <a:rPr lang="en-US" altLang="zh-TW" sz="4000" dirty="0" smtClean="0"/>
                  <a:t> </a:t>
                </a:r>
                <a:r>
                  <a:rPr lang="en-US" altLang="zh-TW" sz="4000" dirty="0"/>
                  <a:t>moment of observed SD at observed sizes D</a:t>
                </a:r>
                <a:r>
                  <a:rPr lang="en-US" altLang="zh-TW" sz="4000" baseline="-25000" dirty="0"/>
                  <a:t>i</a:t>
                </a:r>
                <a:r>
                  <a:rPr lang="en-US" altLang="zh-TW" sz="4000" dirty="0"/>
                  <a:t>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4000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sz="4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altLang="zh-TW" sz="4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sz="4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4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40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4000" i="1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TW" sz="4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4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4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4000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sz="40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4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40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4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4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4000" i="1">
                            <a:latin typeface="Cambria Math"/>
                            <a:ea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altLang="zh-TW" sz="4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4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40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r>
                  <a:rPr lang="en-US" altLang="zh-TW" sz="4000" dirty="0" smtClean="0"/>
                  <a:t>; 2) N</a:t>
                </a:r>
                <a:r>
                  <a:rPr lang="en-US" altLang="zh-TW" sz="4000" baseline="30000" dirty="0" smtClean="0"/>
                  <a:t>th</a:t>
                </a:r>
                <a:r>
                  <a:rPr lang="en-US" altLang="zh-TW" sz="4000" dirty="0" smtClean="0"/>
                  <a:t> moment of SD between minimum (</a:t>
                </a:r>
                <a:r>
                  <a:rPr lang="en-US" altLang="zh-TW" sz="4000" dirty="0" err="1" smtClean="0"/>
                  <a:t>D</a:t>
                </a:r>
                <a:r>
                  <a:rPr lang="en-US" altLang="zh-TW" sz="4000" baseline="-25000" dirty="0" err="1" smtClean="0"/>
                  <a:t>min</a:t>
                </a:r>
                <a:r>
                  <a:rPr lang="en-US" altLang="zh-TW" sz="4000" dirty="0" smtClean="0"/>
                  <a:t>) &amp; maximum (</a:t>
                </a:r>
                <a:r>
                  <a:rPr lang="en-US" altLang="zh-TW" sz="4000" dirty="0" err="1" smtClean="0"/>
                  <a:t>D</a:t>
                </a:r>
                <a:r>
                  <a:rPr lang="en-US" altLang="zh-TW" sz="4000" baseline="-25000" dirty="0" err="1" smtClean="0"/>
                  <a:t>max</a:t>
                </a:r>
                <a:r>
                  <a:rPr lang="en-US" altLang="zh-TW" sz="4000" dirty="0" smtClean="0"/>
                  <a:t>)</a:t>
                </a:r>
                <a:r>
                  <a:rPr lang="en-US" altLang="zh-TW" sz="4000" baseline="-25000" dirty="0" smtClean="0"/>
                  <a:t> </a:t>
                </a:r>
                <a:r>
                  <a:rPr lang="en-US" altLang="zh-TW" sz="4000" dirty="0" smtClean="0"/>
                  <a:t>D is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TW" sz="4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sz="40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sz="40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4000" i="1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4000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r>
                          <a:rPr lang="en-US" altLang="zh-TW" sz="4000" i="1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4000" i="1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40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sz="4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4000" i="1">
                            <a:latin typeface="Cambria Math"/>
                          </a:rPr>
                          <m:t>𝑑𝐷</m:t>
                        </m:r>
                      </m:e>
                    </m:nary>
                  </m:oMath>
                </a14:m>
                <a:endParaRPr lang="en-US" altLang="zh-TW" sz="4000" dirty="0" smtClean="0"/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r>
                  <a:rPr lang="en-US" altLang="zh-TW" sz="4000" b="1" dirty="0" smtClean="0">
                    <a:solidFill>
                      <a:srgbClr val="FF0000"/>
                    </a:solidFill>
                  </a:rPr>
                  <a:t>SDs fit to gamma distribution using 5 techniques</a:t>
                </a:r>
                <a:r>
                  <a:rPr lang="en-US" altLang="zh-TW" sz="4000" dirty="0" smtClean="0">
                    <a:solidFill>
                      <a:srgbClr val="FF0000"/>
                    </a:solidFill>
                  </a:rPr>
                  <a:t>: </a:t>
                </a:r>
              </a:p>
              <a:p>
                <a:pPr marL="742950" indent="-742950" algn="just">
                  <a:buAutoNum type="arabicParenR"/>
                  <a:tabLst>
                    <a:tab pos="850900" algn="l"/>
                  </a:tabLst>
                </a:pPr>
                <a:r>
                  <a:rPr lang="en-US" altLang="zh-TW" sz="4000" dirty="0" smtClean="0"/>
                  <a:t>Incomplete Gamma Fit (IGF, McFarquhar et al. 2012) minimizing </a:t>
                </a:r>
                <a:r>
                  <a:rPr lang="en-US" altLang="zh-TW" sz="4000" dirty="0" smtClean="0">
                    <a:latin typeface="Symbol" pitchFamily="18" charset="2"/>
                  </a:rPr>
                  <a:t>c</a:t>
                </a:r>
                <a:r>
                  <a:rPr lang="en-US" altLang="zh-TW" sz="4000" baseline="30000" dirty="0" smtClean="0"/>
                  <a:t>2</a:t>
                </a:r>
                <a:r>
                  <a:rPr lang="en-US" altLang="zh-TW" sz="4000" dirty="0" smtClean="0"/>
                  <a:t> between observed &amp; fit moments accounting for data not covering all sizes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40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TW" sz="4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4000" b="0" i="1" smtClean="0">
                                <a:latin typeface="Cambria Math"/>
                              </a:rPr>
                              <m:t>χ</m:t>
                            </m:r>
                          </m:e>
                          <m:sub>
                            <m:r>
                              <a:rPr lang="en-US" altLang="zh-TW" sz="4000" b="0" i="1" smtClean="0">
                                <a:latin typeface="Cambria Math"/>
                              </a:rPr>
                              <m:t>𝐼𝐺𝐹</m:t>
                            </m:r>
                          </m:sub>
                        </m:sSub>
                      </m:e>
                      <m:sup>
                        <m:r>
                          <a:rPr lang="en-US" altLang="zh-TW" sz="4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4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4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40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4000" b="0" i="1" smtClean="0">
                            <a:latin typeface="Cambria Math"/>
                          </a:rPr>
                          <m:t>=1,2,6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4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4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4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4000" b="0" i="1" smtClean="0">
                                                    <a:latin typeface="Cambria Math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4000" b="0" i="1" smtClean="0">
                                                    <a:latin typeface="Cambria Math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4000" baseline="30000" dirty="0" smtClean="0"/>
              </a:p>
              <a:p>
                <a:pPr marL="742950" indent="-742950" algn="just">
                  <a:buAutoNum type="arabicParenR"/>
                  <a:tabLst>
                    <a:tab pos="850900" algn="l"/>
                  </a:tabLst>
                </a:pPr>
                <a:r>
                  <a:rPr lang="en-US" altLang="zh-TW" sz="4000" dirty="0" smtClean="0"/>
                  <a:t>discrete gamma fit, like IGF, except </a:t>
                </a:r>
                <a:r>
                  <a:rPr lang="en-US" altLang="zh-TW" sz="4000" dirty="0" err="1" smtClean="0"/>
                  <a:t>M</a:t>
                </a:r>
                <a:r>
                  <a:rPr lang="en-US" altLang="zh-TW" sz="4000" baseline="-25000" dirty="0" err="1" smtClean="0"/>
                  <a:t>n</a:t>
                </a:r>
                <a:r>
                  <a:rPr lang="en-US" altLang="zh-TW" sz="4000" dirty="0" smtClean="0"/>
                  <a:t> computed at same bins as M*</a:t>
                </a:r>
                <a:r>
                  <a:rPr lang="en-US" altLang="zh-TW" sz="4000" baseline="-25000" dirty="0" smtClean="0"/>
                  <a:t>n</a:t>
                </a:r>
                <a:r>
                  <a:rPr lang="en-US" altLang="zh-TW" sz="4000" dirty="0" smtClean="0"/>
                  <a:t> </a:t>
                </a:r>
              </a:p>
              <a:p>
                <a:pPr marL="742950" indent="-742950" algn="just">
                  <a:buAutoNum type="arabicParenR"/>
                  <a:tabLst>
                    <a:tab pos="850900" algn="l"/>
                  </a:tabLst>
                </a:pPr>
                <a:r>
                  <a:rPr lang="en-US" altLang="zh-TW" sz="4000" dirty="0" smtClean="0"/>
                  <a:t>Standard gamma fit minimizing </a:t>
                </a:r>
                <a:r>
                  <a:rPr lang="en-US" altLang="zh-TW" sz="4000" dirty="0" smtClean="0">
                    <a:latin typeface="Symbol" pitchFamily="18" charset="2"/>
                  </a:rPr>
                  <a:t>c</a:t>
                </a:r>
                <a:r>
                  <a:rPr lang="en-US" altLang="zh-TW" sz="4000" baseline="30000" dirty="0" smtClean="0"/>
                  <a:t>2</a:t>
                </a:r>
                <a:r>
                  <a:rPr lang="en-US" altLang="zh-TW" sz="4000" dirty="0" smtClean="0"/>
                  <a:t> between fit N(D</a:t>
                </a:r>
                <a:r>
                  <a:rPr lang="en-US" altLang="zh-TW" sz="4000" baseline="-25000" dirty="0" smtClean="0"/>
                  <a:t>i</a:t>
                </a:r>
                <a:r>
                  <a:rPr lang="en-US" altLang="zh-TW" sz="4000" dirty="0" smtClean="0"/>
                  <a:t>) &amp; observed N*(D</a:t>
                </a:r>
                <a:r>
                  <a:rPr lang="en-US" altLang="zh-TW" sz="4000" baseline="-25000" dirty="0" smtClean="0"/>
                  <a:t>i</a:t>
                </a:r>
                <a:r>
                  <a:rPr lang="en-US" altLang="zh-TW" sz="4000" dirty="0" smtClean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4000" b="0" i="1" smtClean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4000" i="1" smtClean="0">
                                <a:latin typeface="Cambria Math"/>
                              </a:rPr>
                              <m:t>χ</m:t>
                            </m:r>
                          </m:e>
                          <m:sub>
                            <m:r>
                              <a:rPr lang="en-US" altLang="zh-TW" sz="4000" b="0" i="1" smtClean="0">
                                <a:latin typeface="Cambria Math"/>
                              </a:rPr>
                              <m:t>𝑠𝑔</m:t>
                            </m:r>
                          </m:sub>
                        </m:sSub>
                      </m:e>
                      <m:sup>
                        <m:r>
                          <a:rPr lang="en-US" altLang="zh-TW" sz="4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4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4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40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4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4000" b="0" i="1" smtClean="0">
                                    <a:latin typeface="Cambria Math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TW" sz="4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40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4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TW" sz="40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4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4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4000" dirty="0" smtClean="0"/>
                  <a:t> </a:t>
                </a:r>
              </a:p>
              <a:p>
                <a:pPr marL="742950" indent="-742950" algn="just">
                  <a:buFont typeface="+mj-lt"/>
                  <a:buAutoNum type="arabicParenR" startAt="4"/>
                  <a:tabLst>
                    <a:tab pos="850900" algn="l"/>
                  </a:tabLst>
                </a:pPr>
                <a:r>
                  <a:rPr lang="en-US" altLang="zh-TW" sz="4000" dirty="0" smtClean="0"/>
                  <a:t>normalized gamma fit where </a:t>
                </a:r>
                <a:r>
                  <a:rPr lang="el-GR" altLang="zh-TW" sz="4000" dirty="0" smtClean="0"/>
                  <a:t>χ</a:t>
                </a:r>
                <a:r>
                  <a:rPr lang="en-US" altLang="zh-TW" sz="4000" baseline="30000" dirty="0" smtClean="0"/>
                  <a:t>2</a:t>
                </a:r>
                <a:r>
                  <a:rPr lang="en-US" altLang="zh-TW" sz="4000" dirty="0" smtClean="0"/>
                  <a:t> in 3) weighted by inverse of N*(D</a:t>
                </a:r>
                <a:r>
                  <a:rPr lang="en-US" altLang="zh-TW" sz="4000" baseline="-25000" dirty="0" smtClean="0"/>
                  <a:t>i</a:t>
                </a:r>
                <a:r>
                  <a:rPr lang="en-US" altLang="zh-TW" sz="40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TW" sz="4000" b="0" i="0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altLang="zh-TW" sz="40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4000" i="1" smtClean="0">
                                <a:latin typeface="Cambria Math"/>
                              </a:rPr>
                              <m:t>χ</m:t>
                            </m:r>
                          </m:e>
                          <m:sub>
                            <m:r>
                              <a:rPr lang="en-US" altLang="zh-TW" sz="4000" b="0" i="1" smtClean="0">
                                <a:latin typeface="Cambria Math"/>
                              </a:rPr>
                              <m:t>𝑛𝑔</m:t>
                            </m:r>
                          </m:sub>
                        </m:sSub>
                      </m:e>
                      <m:sup>
                        <m:r>
                          <a:rPr lang="en-US" altLang="zh-TW" sz="4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4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4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40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4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4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))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TW" sz="4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40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4000" dirty="0" smtClean="0"/>
                  <a:t> </a:t>
                </a:r>
              </a:p>
              <a:p>
                <a:pPr marL="742950" indent="-742950" algn="just">
                  <a:buFont typeface="+mj-lt"/>
                  <a:buAutoNum type="arabicParenR" startAt="5"/>
                  <a:tabLst>
                    <a:tab pos="850900" algn="l"/>
                  </a:tabLst>
                </a:pPr>
                <a:r>
                  <a:rPr lang="en-US" altLang="zh-TW" sz="4000" dirty="0" smtClean="0"/>
                  <a:t>Solution to (1-F)</a:t>
                </a:r>
                <a:r>
                  <a:rPr lang="en-US" altLang="zh-TW" sz="4000" dirty="0" smtClean="0">
                    <a:latin typeface="Symbol" pitchFamily="18" charset="2"/>
                  </a:rPr>
                  <a:t>m</a:t>
                </a:r>
                <a:r>
                  <a:rPr lang="en-US" altLang="zh-TW" sz="4000" baseline="30000" dirty="0" smtClean="0"/>
                  <a:t>4</a:t>
                </a:r>
                <a:r>
                  <a:rPr lang="en-US" altLang="zh-TW" sz="4000" dirty="0" smtClean="0"/>
                  <a:t> + (8-18F)</a:t>
                </a:r>
                <a:r>
                  <a:rPr lang="en-US" altLang="zh-TW" sz="4000" dirty="0" smtClean="0">
                    <a:latin typeface="Symbol" pitchFamily="18" charset="2"/>
                  </a:rPr>
                  <a:t>m</a:t>
                </a:r>
                <a:r>
                  <a:rPr lang="en-US" altLang="zh-TW" sz="4000" baseline="30000" dirty="0" smtClean="0"/>
                  <a:t>3</a:t>
                </a:r>
                <a:r>
                  <a:rPr lang="en-US" altLang="zh-TW" sz="4000" dirty="0" smtClean="0"/>
                  <a:t> + (24-119F)</a:t>
                </a:r>
                <a:r>
                  <a:rPr lang="en-US" altLang="zh-TW" sz="4000" dirty="0" smtClean="0">
                    <a:latin typeface="Symbol" pitchFamily="18" charset="2"/>
                  </a:rPr>
                  <a:t>m</a:t>
                </a:r>
                <a:r>
                  <a:rPr lang="en-US" altLang="zh-TW" sz="4000" baseline="30000" dirty="0" smtClean="0"/>
                  <a:t>2</a:t>
                </a:r>
                <a:r>
                  <a:rPr lang="en-US" altLang="zh-TW" sz="4000" dirty="0" smtClean="0"/>
                  <a:t> + (32-342F)</a:t>
                </a:r>
                <a:r>
                  <a:rPr lang="en-US" altLang="zh-TW" sz="4000" dirty="0" smtClean="0">
                    <a:latin typeface="Symbol" pitchFamily="18" charset="2"/>
                  </a:rPr>
                  <a:t>m</a:t>
                </a:r>
                <a:r>
                  <a:rPr lang="en-US" altLang="zh-TW" sz="4000" dirty="0" smtClean="0"/>
                  <a:t> +(16-360F) = 0 where F = M*</a:t>
                </a:r>
                <a:r>
                  <a:rPr lang="en-US" altLang="zh-TW" sz="4000" baseline="-25000" dirty="0" smtClean="0"/>
                  <a:t>2</a:t>
                </a:r>
                <a:r>
                  <a:rPr lang="en-US" altLang="zh-TW" sz="4000" baseline="30000" dirty="0" smtClean="0"/>
                  <a:t>5</a:t>
                </a:r>
                <a:r>
                  <a:rPr lang="en-US" altLang="zh-TW" sz="4000" dirty="0" smtClean="0"/>
                  <a:t>/M*</a:t>
                </a:r>
                <a:r>
                  <a:rPr lang="en-US" altLang="zh-TW" sz="4000" baseline="-25000" dirty="0" smtClean="0"/>
                  <a:t>6</a:t>
                </a:r>
                <a:r>
                  <a:rPr lang="en-US" altLang="zh-TW" sz="4000" dirty="0" smtClean="0"/>
                  <a:t> M*</a:t>
                </a:r>
                <a:r>
                  <a:rPr lang="en-US" altLang="zh-TW" sz="4000" baseline="-25000" dirty="0" smtClean="0"/>
                  <a:t>1</a:t>
                </a:r>
                <a:r>
                  <a:rPr lang="en-US" altLang="zh-TW" sz="4000" baseline="30000" dirty="0" smtClean="0"/>
                  <a:t>4</a:t>
                </a:r>
                <a:r>
                  <a:rPr lang="en-US" altLang="zh-TW" sz="4000" dirty="0" smtClean="0"/>
                  <a:t> (Heymsfield et al. 2002)</a:t>
                </a:r>
              </a:p>
              <a:p>
                <a:pPr marL="742950" indent="-74295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r>
                  <a:rPr lang="en-US" altLang="zh-TW" sz="4000" b="1" dirty="0" smtClean="0">
                    <a:solidFill>
                      <a:srgbClr val="FF0000"/>
                    </a:solidFill>
                  </a:rPr>
                  <a:t>Comparison of Fit Techniques</a:t>
                </a:r>
                <a:endParaRPr lang="en-US" altLang="zh-TW" sz="4000" b="1" dirty="0">
                  <a:solidFill>
                    <a:srgbClr val="FF0000"/>
                  </a:solidFill>
                </a:endParaRPr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endParaRPr lang="en-US" altLang="zh-TW" sz="4000" dirty="0" smtClean="0"/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endParaRPr lang="en-US" sz="4000" dirty="0">
                  <a:sym typeface="Symbol"/>
                </a:endParaRPr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endParaRPr lang="en-US" sz="4000" dirty="0" smtClean="0">
                  <a:sym typeface="Symbol"/>
                </a:endParaRPr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endParaRPr lang="en-US" sz="4000" dirty="0">
                  <a:sym typeface="Symbol"/>
                </a:endParaRPr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endParaRPr lang="en-US" sz="4000" dirty="0" smtClean="0">
                  <a:sym typeface="Symbol"/>
                </a:endParaRPr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endParaRPr lang="en-US" sz="4000" dirty="0">
                  <a:sym typeface="Symbol"/>
                </a:endParaRPr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endParaRPr lang="en-US" sz="4000" dirty="0" smtClean="0">
                  <a:sym typeface="Symbol"/>
                </a:endParaRPr>
              </a:p>
              <a:p>
                <a:pPr algn="just">
                  <a:tabLst>
                    <a:tab pos="850900" algn="l"/>
                  </a:tabLst>
                </a:pPr>
                <a:endParaRPr lang="en-US" sz="4000" dirty="0" smtClean="0">
                  <a:sym typeface="Symbol"/>
                </a:endParaRPr>
              </a:p>
              <a:p>
                <a:pPr marL="571500" indent="-571500" algn="just">
                  <a:buFont typeface="Arial" pitchFamily="34" charset="0"/>
                  <a:buChar char="•"/>
                  <a:tabLst>
                    <a:tab pos="850900" algn="l"/>
                  </a:tabLst>
                </a:pPr>
                <a:endParaRPr lang="en-US" sz="4000" dirty="0" smtClean="0">
                  <a:sym typeface="Symbol"/>
                </a:endParaRPr>
              </a:p>
              <a:p>
                <a:pPr algn="just">
                  <a:tabLst>
                    <a:tab pos="850900" algn="l"/>
                  </a:tabLst>
                </a:pPr>
                <a:endParaRPr lang="en-US" altLang="zh-TW" sz="4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37" y="12710319"/>
                <a:ext cx="11632735" cy="23625442"/>
              </a:xfrm>
              <a:prstGeom prst="rect">
                <a:avLst/>
              </a:prstGeom>
              <a:blipFill rotWithShape="1">
                <a:blip r:embed="rId3"/>
                <a:stretch>
                  <a:fillRect l="-1834" t="-1006" r="-3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303" y="5810251"/>
            <a:ext cx="8839200" cy="6629400"/>
          </a:xfrm>
          <a:prstGeom prst="rect">
            <a:avLst/>
          </a:prstGeom>
        </p:spPr>
      </p:pic>
      <p:pic>
        <p:nvPicPr>
          <p:cNvPr id="1027" name="Picture 3" descr="N0mulambda_f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663" y="14917388"/>
            <a:ext cx="8953909" cy="671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Vt_updraf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503" y="5833269"/>
            <a:ext cx="8107791" cy="608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oment_spa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586" y="15063781"/>
            <a:ext cx="8139651" cy="610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isdacfamily_N0mulambda_fi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549" y="25207119"/>
            <a:ext cx="7001887" cy="52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nammaN0mulambda_fi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801" y="25207119"/>
            <a:ext cx="6810087" cy="510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13934064" y="24292719"/>
            <a:ext cx="13620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. Characterizing Families of </a:t>
            </a:r>
            <a:r>
              <a:rPr lang="en-US" altLang="zh-TW" sz="8000" dirty="0" smtClean="0">
                <a:solidFill>
                  <a:schemeClr val="accent2">
                    <a:lumMod val="75000"/>
                  </a:schemeClr>
                </a:solidFill>
              </a:rPr>
              <a:t>SDs</a:t>
            </a:r>
            <a:endParaRPr lang="en-US" altLang="zh-TW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8661</TotalTime>
  <Words>925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rosenow1</dc:creator>
  <cp:lastModifiedBy>McFarquhar, Greg </cp:lastModifiedBy>
  <cp:revision>509</cp:revision>
  <dcterms:created xsi:type="dcterms:W3CDTF">2011-02-15T21:33:19Z</dcterms:created>
  <dcterms:modified xsi:type="dcterms:W3CDTF">2014-02-27T20:28:46Z</dcterms:modified>
</cp:coreProperties>
</file>