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412" r:id="rId3"/>
    <p:sldId id="414" r:id="rId4"/>
    <p:sldId id="415" r:id="rId5"/>
    <p:sldId id="416" r:id="rId6"/>
    <p:sldId id="417" r:id="rId7"/>
    <p:sldId id="418" r:id="rId8"/>
    <p:sldId id="420" r:id="rId9"/>
    <p:sldId id="419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3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杰亮" initials="赵" lastIdx="6" clrIdx="0">
    <p:extLst>
      <p:ext uri="{19B8F6BF-5375-455C-9EA6-DF929625EA0E}">
        <p15:presenceInfo xmlns:p15="http://schemas.microsoft.com/office/powerpoint/2012/main" userId="d3c3c73544fb4d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49A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0" autoAdjust="0"/>
    <p:restoredTop sz="95018" autoAdjust="0"/>
  </p:normalViewPr>
  <p:slideViewPr>
    <p:cSldViewPr snapToGrid="0">
      <p:cViewPr varScale="1">
        <p:scale>
          <a:sx n="70" d="100"/>
          <a:sy n="70" d="100"/>
        </p:scale>
        <p:origin x="868" y="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4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8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2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7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29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03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15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39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8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79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2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2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9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2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3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7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34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2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109447"/>
            <a:ext cx="12192000" cy="612460"/>
            <a:chOff x="0" y="5892910"/>
            <a:chExt cx="12192000" cy="6124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06" y="5892910"/>
              <a:ext cx="1980288" cy="61246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flipV="1">
              <a:off x="0" y="6109447"/>
              <a:ext cx="8826760" cy="179386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V="1">
              <a:off x="11131140" y="6109447"/>
              <a:ext cx="1060860" cy="179386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551686" y="379819"/>
            <a:ext cx="11119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latin typeface="隶书" pitchFamily="49" charset="-122"/>
                <a:ea typeface="隶书" pitchFamily="49" charset="-122"/>
              </a:rPr>
              <a:t>2019</a:t>
            </a:r>
            <a:r>
              <a:rPr lang="zh-CN" altLang="en-US" sz="4000" b="1" dirty="0">
                <a:ln w="0"/>
                <a:latin typeface="隶书" pitchFamily="49" charset="-122"/>
                <a:ea typeface="隶书" pitchFamily="49" charset="-122"/>
              </a:rPr>
              <a:t>夏季学期电子技术课程设计选题报告</a:t>
            </a:r>
            <a:endParaRPr lang="en-US" altLang="zh-CN" sz="4000" b="1" dirty="0">
              <a:ln w="0"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2686" y="2034519"/>
            <a:ext cx="10357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5400" b="1" dirty="0">
                <a:ln w="0"/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一种交互式体感游戏手柄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74778" y="4794277"/>
            <a:ext cx="407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70C9AF-37FD-4FEA-8BC2-52DB14251AA2}"/>
              </a:ext>
            </a:extLst>
          </p:cNvPr>
          <p:cNvSpPr txBox="1"/>
          <p:nvPr/>
        </p:nvSpPr>
        <p:spPr>
          <a:xfrm>
            <a:off x="2399168" y="3199779"/>
            <a:ext cx="73936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作者：屈晨迪、蔡烨怡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20">
        <p:fade/>
      </p:transition>
    </mc:Choice>
    <mc:Fallback xmlns="">
      <p:transition spd="med" advTm="392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3895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2.5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PC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机的通讯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81FD41-37B9-49EB-849A-B009B5DCE540}"/>
              </a:ext>
            </a:extLst>
          </p:cNvPr>
          <p:cNvSpPr/>
          <p:nvPr/>
        </p:nvSpPr>
        <p:spPr>
          <a:xfrm>
            <a:off x="698090" y="1593649"/>
            <a:ext cx="4714752" cy="1515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电气连接</a:t>
            </a:r>
            <a:endParaRPr lang="en-US" altLang="zh-CN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有线连接：串口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无线连接：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WIFI[2]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ZIGBEE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、蓝牙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C80F5B-D6D2-4413-8C9F-170D03EC0605}"/>
              </a:ext>
            </a:extLst>
          </p:cNvPr>
          <p:cNvSpPr/>
          <p:nvPr/>
        </p:nvSpPr>
        <p:spPr>
          <a:xfrm>
            <a:off x="6613877" y="1593649"/>
            <a:ext cx="2492990" cy="1515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通讯协议</a:t>
            </a:r>
            <a:endParaRPr lang="en-US" altLang="zh-CN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RS-232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通讯协议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自定义无线通讯协议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525078-0152-438B-9EB3-8DC753767E06}"/>
              </a:ext>
            </a:extLst>
          </p:cNvPr>
          <p:cNvSpPr/>
          <p:nvPr/>
        </p:nvSpPr>
        <p:spPr>
          <a:xfrm>
            <a:off x="167980" y="6105141"/>
            <a:ext cx="8455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zh-CN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范育芳，陈刚雄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便携式蓝牙体感手柄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201620965168.0[P].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</a:t>
            </a:r>
            <a:r>
              <a:rPr lang="zh-CN" altLang="zh-CN" sz="1600" kern="0" dirty="0">
                <a:solidFill>
                  <a:srgbClr val="000000"/>
                </a:solidFill>
                <a:cs typeface="宋体" panose="02010600030101010101" pitchFamily="2" charset="-122"/>
              </a:rPr>
              <a:t>吴冠延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zh-CN" sz="1600" kern="0" dirty="0">
                <a:solidFill>
                  <a:srgbClr val="000000"/>
                </a:solidFill>
                <a:cs typeface="宋体" panose="02010600030101010101" pitchFamily="2" charset="-122"/>
              </a:rPr>
              <a:t>体感游戏装置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201110055880.9[P].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3EF0FB-3CA4-42A8-A029-7708BE3AE08A}"/>
              </a:ext>
            </a:extLst>
          </p:cNvPr>
          <p:cNvSpPr/>
          <p:nvPr/>
        </p:nvSpPr>
        <p:spPr>
          <a:xfrm>
            <a:off x="698090" y="4501810"/>
            <a:ext cx="10314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虑到通讯的稳定性和实现难度，我们采用有线</a:t>
            </a:r>
            <a:r>
              <a:rPr lang="zh-CN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串口通讯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RS-232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通讯协议。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2.6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外形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525078-0152-438B-9EB3-8DC753767E06}"/>
              </a:ext>
            </a:extLst>
          </p:cNvPr>
          <p:cNvSpPr/>
          <p:nvPr/>
        </p:nvSpPr>
        <p:spPr>
          <a:xfrm>
            <a:off x="167980" y="6142743"/>
            <a:ext cx="11683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zh-CN" altLang="zh-CN" sz="1600" dirty="0"/>
              <a:t>范育芳，陈刚雄</a:t>
            </a:r>
            <a:r>
              <a:rPr lang="en-US" altLang="zh-CN" sz="1600" dirty="0"/>
              <a:t>. </a:t>
            </a:r>
            <a:r>
              <a:rPr lang="zh-CN" altLang="zh-CN" sz="1600" dirty="0"/>
              <a:t>便携式蓝牙体感手柄</a:t>
            </a:r>
            <a:r>
              <a:rPr lang="en-US" altLang="zh-CN" sz="1600" dirty="0"/>
              <a:t>201620965168.0[P].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</a:t>
            </a:r>
            <a:r>
              <a:rPr lang="zh-CN" altLang="zh-CN" sz="1600" dirty="0"/>
              <a:t>体感游戏手柄</a:t>
            </a:r>
            <a:r>
              <a:rPr lang="en-US" altLang="zh-CN" sz="1600" dirty="0"/>
              <a:t>[P].[3] </a:t>
            </a:r>
            <a:r>
              <a:rPr lang="zh-CN" altLang="zh-CN" sz="1600" dirty="0"/>
              <a:t>牛晓光，桂小乐</a:t>
            </a:r>
            <a:r>
              <a:rPr lang="en-US" altLang="zh-CN" sz="1600" dirty="0"/>
              <a:t>. </a:t>
            </a:r>
            <a:r>
              <a:rPr lang="zh-CN" altLang="zh-CN" sz="1600" dirty="0"/>
              <a:t>一种多功能游戏手柄</a:t>
            </a:r>
            <a:r>
              <a:rPr lang="en-US" altLang="zh-CN" sz="1600" dirty="0"/>
              <a:t>[P]. [4] </a:t>
            </a:r>
            <a:r>
              <a:rPr lang="zh-CN" altLang="zh-CN" sz="1600" dirty="0"/>
              <a:t>范育芳，陈刚雄</a:t>
            </a:r>
            <a:r>
              <a:rPr lang="en-US" altLang="zh-CN" sz="1600" dirty="0"/>
              <a:t>. </a:t>
            </a:r>
            <a:r>
              <a:rPr lang="zh-CN" altLang="zh-CN" sz="1600" dirty="0"/>
              <a:t>便携式蓝牙体感手柄</a:t>
            </a:r>
            <a:r>
              <a:rPr lang="en-US" altLang="zh-CN" sz="1600" dirty="0"/>
              <a:t>201620965168.0[P].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BBD0CF-E0C2-4CE5-A9D4-EAD094E54E8A}"/>
              </a:ext>
            </a:extLst>
          </p:cNvPr>
          <p:cNvGrpSpPr/>
          <p:nvPr/>
        </p:nvGrpSpPr>
        <p:grpSpPr>
          <a:xfrm>
            <a:off x="2208923" y="1145642"/>
            <a:ext cx="7422149" cy="1747328"/>
            <a:chOff x="1188451" y="1220864"/>
            <a:chExt cx="9652819" cy="227247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D8CE26-EA68-4A2D-8086-B7715E9C4F1F}"/>
                </a:ext>
              </a:extLst>
            </p:cNvPr>
            <p:cNvGrpSpPr/>
            <p:nvPr/>
          </p:nvGrpSpPr>
          <p:grpSpPr>
            <a:xfrm>
              <a:off x="1188451" y="1220864"/>
              <a:ext cx="9311147" cy="2062577"/>
              <a:chOff x="0" y="0"/>
              <a:chExt cx="6465679" cy="143256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8CF1EEA-9A8D-4D8A-9498-919BAF2B0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369695" cy="143256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9CC4905-D22A-47E9-91FA-940FD79B9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6618" y="21878"/>
                <a:ext cx="1739265" cy="123952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1A9AC7A5-01A9-4182-BDF9-763D9A6E4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628" y="199364"/>
                <a:ext cx="1087772" cy="9603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0E2284B-E4FB-4715-86D7-73F2375ED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8474" y="124817"/>
                <a:ext cx="1767205" cy="989965"/>
              </a:xfrm>
              <a:prstGeom prst="rect">
                <a:avLst/>
              </a:prstGeom>
            </p:spPr>
          </p:pic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DB98D8-8E61-4C6A-B5EA-B9C531E086E9}"/>
                </a:ext>
              </a:extLst>
            </p:cNvPr>
            <p:cNvSpPr/>
            <p:nvPr/>
          </p:nvSpPr>
          <p:spPr>
            <a:xfrm>
              <a:off x="1188451" y="3185561"/>
              <a:ext cx="96528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sz="14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 </a:t>
              </a:r>
              <a:r>
                <a:rPr lang="en-US" altLang="zh-CN" sz="14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 </a:t>
              </a:r>
              <a:r>
                <a:rPr lang="zh-CN" altLang="zh-CN" sz="14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新型手柄设计，从左到右：环形手柄</a:t>
              </a:r>
              <a:r>
                <a:rPr lang="en-US" altLang="zh-CN" sz="1400" b="1" kern="0" baseline="30000" dirty="0">
                  <a:solidFill>
                    <a:srgbClr val="08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 Light" panose="02010600030101010101" pitchFamily="2" charset="-122"/>
                </a:rPr>
                <a:t>[1]</a:t>
              </a:r>
              <a:r>
                <a:rPr lang="zh-CN" altLang="zh-CN" sz="14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、单手手柄</a:t>
              </a:r>
              <a:r>
                <a:rPr lang="en-US" altLang="zh-CN" sz="1400" b="1" kern="0" baseline="30000" dirty="0">
                  <a:solidFill>
                    <a:srgbClr val="08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 Light" panose="02010600030101010101" pitchFamily="2" charset="-122"/>
                </a:rPr>
                <a:t>[2]</a:t>
              </a:r>
              <a:r>
                <a:rPr lang="zh-CN" altLang="zh-CN" sz="14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、主副手柄</a:t>
              </a:r>
              <a:r>
                <a:rPr lang="en-US" altLang="zh-CN" sz="1400" b="1" kern="0" baseline="30000" dirty="0">
                  <a:solidFill>
                    <a:srgbClr val="08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 Light" panose="02010600030101010101" pitchFamily="2" charset="-122"/>
                </a:rPr>
                <a:t>[3]</a:t>
              </a:r>
              <a:r>
                <a:rPr lang="zh-CN" altLang="zh-CN" sz="14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、梭形手柄</a:t>
              </a:r>
              <a:r>
                <a:rPr lang="en-US" altLang="zh-CN" sz="1400" b="1" kern="0" baseline="30000" dirty="0">
                  <a:solidFill>
                    <a:srgbClr val="08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等线 Light" panose="02010600030101010101" pitchFamily="2" charset="-122"/>
                </a:rPr>
                <a:t>[4]</a:t>
              </a:r>
              <a:endPara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36E6CD6-B391-4FB0-85D4-9691339E842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4580" r="6715" b="39426"/>
          <a:stretch/>
        </p:blipFill>
        <p:spPr bwMode="auto">
          <a:xfrm>
            <a:off x="2951386" y="2930637"/>
            <a:ext cx="6380076" cy="28797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86F0B7A-0C9D-4BA3-ADF5-BA6BB22B816A}"/>
              </a:ext>
            </a:extLst>
          </p:cNvPr>
          <p:cNvSpPr/>
          <p:nvPr/>
        </p:nvSpPr>
        <p:spPr>
          <a:xfrm>
            <a:off x="4409152" y="5806457"/>
            <a:ext cx="3220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本项目的游戏手柄外形设计示意图</a:t>
            </a:r>
            <a:endParaRPr lang="zh-CN" altLang="en-US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2.7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交互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0F8A2A-B24A-47F5-8259-04EC24A2C671}"/>
              </a:ext>
            </a:extLst>
          </p:cNvPr>
          <p:cNvSpPr/>
          <p:nvPr/>
        </p:nvSpPr>
        <p:spPr>
          <a:xfrm>
            <a:off x="491612" y="1238316"/>
            <a:ext cx="1093101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在近年的设计当中，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出现了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多样的交互方式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对更多的用户数据进行采集。比较有代表性的是在吴昊阳等人的发明专利</a:t>
            </a:r>
            <a:r>
              <a:rPr lang="en-US" altLang="zh-CN" b="1" kern="0" baseline="30000" dirty="0">
                <a:solidFill>
                  <a:srgbClr val="0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[1]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当中，引入了对人体体征的传感器数据输入。如人的手部温度、湿度、指纹识别等等，以此判断用户游戏过程中的生理和心理状态，进行游戏行为的进一步预测。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8E56A-60EA-4865-8433-307E87128D50}"/>
              </a:ext>
            </a:extLst>
          </p:cNvPr>
          <p:cNvSpPr/>
          <p:nvPr/>
        </p:nvSpPr>
        <p:spPr>
          <a:xfrm>
            <a:off x="4367645" y="3077186"/>
            <a:ext cx="3178947" cy="2243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输出附加交互方式</a:t>
            </a:r>
            <a:endParaRPr lang="en-US" altLang="zh-CN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RGB_LED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（视觉）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震动马达（触觉）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蜂鸣器（听觉）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7670E5-347F-4935-A6DB-006BE27C2CE1}"/>
              </a:ext>
            </a:extLst>
          </p:cNvPr>
          <p:cNvSpPr/>
          <p:nvPr/>
        </p:nvSpPr>
        <p:spPr>
          <a:xfrm>
            <a:off x="320332" y="6369635"/>
            <a:ext cx="4386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zh-CN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吴昊阳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一种游戏手柄系统及其控制方法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[P].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7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6216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3.1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WE_BENCH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的电源设计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8B5BE8-5A77-4240-B426-6C6BB0B8DC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8" y="1266513"/>
            <a:ext cx="9118152" cy="43944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533556-3732-4D35-B756-736C72AE30E9}"/>
              </a:ext>
            </a:extLst>
          </p:cNvPr>
          <p:cNvSpPr/>
          <p:nvPr/>
        </p:nvSpPr>
        <p:spPr>
          <a:xfrm>
            <a:off x="9365482" y="4237968"/>
            <a:ext cx="2547492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4~6V DC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3.3V DC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Imax=50mA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E5C3A3-7C09-4188-9588-F5DC02917813}"/>
              </a:ext>
            </a:extLst>
          </p:cNvPr>
          <p:cNvSpPr/>
          <p:nvPr/>
        </p:nvSpPr>
        <p:spPr>
          <a:xfrm>
            <a:off x="3078089" y="5670082"/>
            <a:ext cx="3551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 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webench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的电源设计原理图</a:t>
            </a:r>
          </a:p>
        </p:txBody>
      </p:sp>
    </p:spTree>
    <p:extLst>
      <p:ext uri="{BB962C8B-B14F-4D97-AF65-F5344CB8AC3E}">
        <p14:creationId xmlns:p14="http://schemas.microsoft.com/office/powerpoint/2010/main" val="34324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6216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WE_BENCH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的电源仿真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BDDF12-C806-4DA7-B615-DB8884DEDB07}"/>
              </a:ext>
            </a:extLst>
          </p:cNvPr>
          <p:cNvGrpSpPr/>
          <p:nvPr/>
        </p:nvGrpSpPr>
        <p:grpSpPr>
          <a:xfrm>
            <a:off x="838200" y="1696400"/>
            <a:ext cx="6833354" cy="4659950"/>
            <a:chOff x="0" y="289817"/>
            <a:chExt cx="5274310" cy="402945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8F93B3-BA32-41DF-A159-064E61A38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8"/>
            <a:stretch/>
          </p:blipFill>
          <p:spPr>
            <a:xfrm>
              <a:off x="0" y="289817"/>
              <a:ext cx="5274310" cy="3776087"/>
            </a:xfrm>
            <a:prstGeom prst="rect">
              <a:avLst/>
            </a:prstGeom>
          </p:spPr>
        </p:pic>
        <p:sp>
          <p:nvSpPr>
            <p:cNvPr id="14" name="文本框 4">
              <a:extLst>
                <a:ext uri="{FF2B5EF4-FFF2-40B4-BE49-F238E27FC236}">
                  <a16:creationId xmlns:a16="http://schemas.microsoft.com/office/drawing/2014/main" id="{CD3DDD91-FABD-4493-A609-CFE896728DBC}"/>
                </a:ext>
              </a:extLst>
            </p:cNvPr>
            <p:cNvSpPr txBox="1"/>
            <p:nvPr/>
          </p:nvSpPr>
          <p:spPr>
            <a:xfrm>
              <a:off x="0" y="4121150"/>
              <a:ext cx="5274310" cy="1981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6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 </a:t>
              </a:r>
              <a:r>
                <a:rPr lang="en-US" sz="16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sz="16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效率</a:t>
              </a:r>
              <a:r>
                <a:rPr lang="en-US" sz="16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sz="16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输出电流关系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077D381-A898-4289-8C5C-4BDE57AC86BA}"/>
              </a:ext>
            </a:extLst>
          </p:cNvPr>
          <p:cNvSpPr/>
          <p:nvPr/>
        </p:nvSpPr>
        <p:spPr>
          <a:xfrm>
            <a:off x="8200755" y="3210162"/>
            <a:ext cx="274320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输出电流超过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5mA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效率约为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85%</a:t>
            </a:r>
            <a:endParaRPr lang="zh-CN" altLang="en-US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2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6216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WE_BENCH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的电源仿真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CD3DDD91-FABD-4493-A609-CFE896728DBC}"/>
              </a:ext>
            </a:extLst>
          </p:cNvPr>
          <p:cNvSpPr txBox="1"/>
          <p:nvPr/>
        </p:nvSpPr>
        <p:spPr>
          <a:xfrm>
            <a:off x="2470354" y="5619348"/>
            <a:ext cx="6833354" cy="22912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 </a:t>
            </a:r>
            <a:r>
              <a:rPr 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启动仿真，输入电压（右）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输出电压（左）</a:t>
            </a:r>
            <a:endParaRPr 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77D381-A898-4289-8C5C-4BDE57AC86BA}"/>
              </a:ext>
            </a:extLst>
          </p:cNvPr>
          <p:cNvSpPr/>
          <p:nvPr/>
        </p:nvSpPr>
        <p:spPr>
          <a:xfrm>
            <a:off x="4706469" y="6007477"/>
            <a:ext cx="27432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建立时间≈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0.1ms</a:t>
            </a:r>
            <a:endParaRPr lang="zh-CN" altLang="en-US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C5E7B45-DA40-4DCD-B933-533068751A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b="9736"/>
          <a:stretch/>
        </p:blipFill>
        <p:spPr bwMode="auto">
          <a:xfrm>
            <a:off x="352691" y="1276543"/>
            <a:ext cx="11695724" cy="4304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36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6216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WE_BENCH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的电源仿真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CD3DDD91-FABD-4493-A609-CFE896728DBC}"/>
              </a:ext>
            </a:extLst>
          </p:cNvPr>
          <p:cNvSpPr txBox="1"/>
          <p:nvPr/>
        </p:nvSpPr>
        <p:spPr>
          <a:xfrm>
            <a:off x="2470354" y="5619348"/>
            <a:ext cx="6833354" cy="22912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负载动态响应仿真，输出电压（左），输出电流（右）</a:t>
            </a:r>
            <a:endParaRPr 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77D381-A898-4289-8C5C-4BDE57AC86BA}"/>
              </a:ext>
            </a:extLst>
          </p:cNvPr>
          <p:cNvSpPr/>
          <p:nvPr/>
        </p:nvSpPr>
        <p:spPr>
          <a:xfrm>
            <a:off x="4401669" y="6054381"/>
            <a:ext cx="27432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∆</a:t>
            </a:r>
            <a:r>
              <a:rPr lang="en-US" altLang="zh-CN" sz="2400" b="1" dirty="0" err="1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Uout</a:t>
            </a: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≈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12.5mV</a:t>
            </a:r>
            <a:endParaRPr lang="zh-CN" altLang="en-US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8D22418-484A-4591-A884-DBC51B6ADD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6977" y="1189210"/>
            <a:ext cx="11298045" cy="42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6216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WE_BENCH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的电源仿真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CD3DDD91-FABD-4493-A609-CFE896728DBC}"/>
              </a:ext>
            </a:extLst>
          </p:cNvPr>
          <p:cNvSpPr txBox="1"/>
          <p:nvPr/>
        </p:nvSpPr>
        <p:spPr>
          <a:xfrm>
            <a:off x="2470354" y="5619348"/>
            <a:ext cx="6833354" cy="22912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输入动态响应仿真，输入电压（右），输出电压（左）</a:t>
            </a:r>
            <a:endParaRPr 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77D381-A898-4289-8C5C-4BDE57AC86BA}"/>
              </a:ext>
            </a:extLst>
          </p:cNvPr>
          <p:cNvSpPr/>
          <p:nvPr/>
        </p:nvSpPr>
        <p:spPr>
          <a:xfrm>
            <a:off x="4401669" y="6054381"/>
            <a:ext cx="27432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∆</a:t>
            </a:r>
            <a:r>
              <a:rPr lang="en-US" altLang="zh-CN" sz="2400" b="1" dirty="0" err="1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Uout</a:t>
            </a: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≈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17.5mV</a:t>
            </a:r>
            <a:endParaRPr lang="zh-CN" altLang="en-US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9C50ED-8F04-4AF8-820F-5A0FD1FF40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4386" y="1206531"/>
            <a:ext cx="11163227" cy="43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18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6216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WE_BENCH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的电源仿真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CD3DDD91-FABD-4493-A609-CFE896728DBC}"/>
              </a:ext>
            </a:extLst>
          </p:cNvPr>
          <p:cNvSpPr txBox="1"/>
          <p:nvPr/>
        </p:nvSpPr>
        <p:spPr>
          <a:xfrm>
            <a:off x="2470354" y="5619348"/>
            <a:ext cx="6833354" cy="22912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稳态仿真</a:t>
            </a:r>
            <a:endParaRPr 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77D381-A898-4289-8C5C-4BDE57AC86BA}"/>
              </a:ext>
            </a:extLst>
          </p:cNvPr>
          <p:cNvSpPr/>
          <p:nvPr/>
        </p:nvSpPr>
        <p:spPr>
          <a:xfrm>
            <a:off x="4706469" y="5966420"/>
            <a:ext cx="27432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∆</a:t>
            </a:r>
            <a:r>
              <a:rPr lang="en-US" altLang="zh-CN" sz="2400" b="1" dirty="0" err="1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Uout</a:t>
            </a:r>
            <a:r>
              <a:rPr lang="zh-CN" altLang="en-US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≈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11mV</a:t>
            </a:r>
            <a:endParaRPr lang="zh-CN" altLang="en-US" sz="2400" b="1" dirty="0">
              <a:solidFill>
                <a:srgbClr val="7D4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4F7448-7693-4505-BDE8-BFC46A50B5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60464" y="1320980"/>
            <a:ext cx="5965723" cy="42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3894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4.1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整体系统框图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CD3DDD91-FABD-4493-A609-CFE896728DBC}"/>
              </a:ext>
            </a:extLst>
          </p:cNvPr>
          <p:cNvSpPr txBox="1"/>
          <p:nvPr/>
        </p:nvSpPr>
        <p:spPr>
          <a:xfrm>
            <a:off x="2332703" y="6214768"/>
            <a:ext cx="6833354" cy="36512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系统框图</a:t>
            </a:r>
            <a:endParaRPr 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F34669-4226-4CBC-89E3-191BB3C558A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b="11464"/>
          <a:stretch/>
        </p:blipFill>
        <p:spPr>
          <a:xfrm>
            <a:off x="2000916" y="1150601"/>
            <a:ext cx="8367199" cy="49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57115" y="1601111"/>
            <a:ext cx="223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汇报内容</a:t>
            </a:r>
          </a:p>
        </p:txBody>
      </p:sp>
      <p:sp>
        <p:nvSpPr>
          <p:cNvPr id="10" name="矩形 9"/>
          <p:cNvSpPr/>
          <p:nvPr/>
        </p:nvSpPr>
        <p:spPr>
          <a:xfrm>
            <a:off x="1657115" y="2450579"/>
            <a:ext cx="872045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选题背景及课题简介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方案比较与选取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WEBENCH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的电源电路仿真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电路框图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数字系统流程图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201893" y="156477"/>
            <a:ext cx="8526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2019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夏季学期电子技术课程设计选题报告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20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5984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4.2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电源管理与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MPU6050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电路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CD3DDD91-FABD-4493-A609-CFE896728DBC}"/>
              </a:ext>
            </a:extLst>
          </p:cNvPr>
          <p:cNvSpPr txBox="1"/>
          <p:nvPr/>
        </p:nvSpPr>
        <p:spPr>
          <a:xfrm>
            <a:off x="2332703" y="6450743"/>
            <a:ext cx="6833354" cy="36512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电源管理与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MPU6050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endParaRPr 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105490-F0B8-4689-9690-63885C6A7E6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79" y="1150601"/>
            <a:ext cx="9368263" cy="52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21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5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数字系统流程图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CD3DDD91-FABD-4493-A609-CFE896728DBC}"/>
              </a:ext>
            </a:extLst>
          </p:cNvPr>
          <p:cNvSpPr txBox="1"/>
          <p:nvPr/>
        </p:nvSpPr>
        <p:spPr>
          <a:xfrm>
            <a:off x="2332703" y="6450743"/>
            <a:ext cx="6833354" cy="36512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17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数字系统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流程图</a:t>
            </a:r>
            <a:endParaRPr 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D7757-E392-49AD-8192-A76E7E4A5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" b="6512"/>
          <a:stretch/>
        </p:blipFill>
        <p:spPr>
          <a:xfrm>
            <a:off x="1829050" y="1150601"/>
            <a:ext cx="8022872" cy="52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2" y="-5682"/>
            <a:ext cx="12192002" cy="1129773"/>
            <a:chOff x="-2" y="-5682"/>
            <a:chExt cx="12192002" cy="1129773"/>
          </a:xfrm>
        </p:grpSpPr>
        <p:sp>
          <p:nvSpPr>
            <p:cNvPr id="14" name="矩形 13"/>
            <p:cNvSpPr/>
            <p:nvPr/>
          </p:nvSpPr>
          <p:spPr>
            <a:xfrm flipV="1">
              <a:off x="-2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9026" y="-5682"/>
              <a:ext cx="7399245" cy="8252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381375" y="2321366"/>
            <a:ext cx="542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感谢倾听</a:t>
            </a:r>
            <a:endParaRPr lang="en-US" altLang="zh-CN" sz="80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80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16984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82">
        <p:fade/>
      </p:transition>
    </mc:Choice>
    <mc:Fallback xmlns="">
      <p:transition spd="med" advTm="408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1.1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选题背景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A04F31-E242-412E-8278-D1050984B7EE}"/>
              </a:ext>
            </a:extLst>
          </p:cNvPr>
          <p:cNvSpPr/>
          <p:nvPr/>
        </p:nvSpPr>
        <p:spPr>
          <a:xfrm>
            <a:off x="167980" y="1179398"/>
            <a:ext cx="11601233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游戏手柄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是指一种通过外部设备输入，实现对虚拟人物的控制的游戏部件。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据统计，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1998-2018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的二十年间，中国游戏行业市场规模增长了</a:t>
            </a:r>
            <a:r>
              <a:rPr lang="en-US" altLang="zh-CN" sz="20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2680</a:t>
            </a:r>
            <a:r>
              <a:rPr lang="zh-CN" altLang="en-US" sz="20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，已成长为不可忽视的一份经济产业。当前市面上的游戏手柄多是按照任天堂公司标准设计的按键型手柄，如图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近年出现的</a:t>
            </a:r>
            <a:r>
              <a:rPr lang="zh-CN" altLang="en-US" sz="20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体感式游戏手柄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指通过身体姿态的变化来控制游戏人物。</a:t>
            </a:r>
            <a:r>
              <a:rPr lang="zh-CN" altLang="en-US" sz="20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则强调手柄能够将游戏状态通过视觉、触觉、听觉及时反馈给用户。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7E33E65-9640-4B6B-80CF-A6CC0121587D}"/>
              </a:ext>
            </a:extLst>
          </p:cNvPr>
          <p:cNvGrpSpPr/>
          <p:nvPr/>
        </p:nvGrpSpPr>
        <p:grpSpPr>
          <a:xfrm>
            <a:off x="3963603" y="3718628"/>
            <a:ext cx="3243441" cy="2450645"/>
            <a:chOff x="3963603" y="3718628"/>
            <a:chExt cx="3243441" cy="245064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241749-A8DD-4E76-A724-660E65C64934}"/>
                </a:ext>
              </a:extLst>
            </p:cNvPr>
            <p:cNvSpPr txBox="1"/>
            <p:nvPr/>
          </p:nvSpPr>
          <p:spPr>
            <a:xfrm>
              <a:off x="4051491" y="5830719"/>
              <a:ext cx="3067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游戏手柄的经典设计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[2]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2E0169C-9D25-4452-9682-30F61FB22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69" b="19812"/>
            <a:stretch/>
          </p:blipFill>
          <p:spPr>
            <a:xfrm>
              <a:off x="3963603" y="3718628"/>
              <a:ext cx="3243441" cy="2021304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E388B6B-1CE8-43A3-8E1A-161F49D02289}"/>
              </a:ext>
            </a:extLst>
          </p:cNvPr>
          <p:cNvSpPr/>
          <p:nvPr/>
        </p:nvSpPr>
        <p:spPr>
          <a:xfrm>
            <a:off x="422787" y="6289806"/>
            <a:ext cx="8183855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kern="100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[1] http://finance.sina.com.cn/stock/hkstock/hkstocknews/2019-04-06/doc-ihvhiqax0351602.shtml</a:t>
            </a: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[2] </a:t>
            </a:r>
            <a:r>
              <a:rPr lang="zh-CN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联想</a:t>
            </a:r>
            <a:r>
              <a:rPr lang="en-US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 Lenovo </a:t>
            </a:r>
            <a:r>
              <a:rPr lang="zh-CN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拯救者</a:t>
            </a:r>
            <a:r>
              <a:rPr lang="en-US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X1</a:t>
            </a:r>
            <a:r>
              <a:rPr lang="zh-CN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微软</a:t>
            </a:r>
            <a:r>
              <a:rPr lang="en-US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Xbox</a:t>
            </a:r>
            <a:r>
              <a:rPr lang="zh-CN" altLang="zh-CN" sz="1200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游戏手柄</a:t>
            </a:r>
          </a:p>
        </p:txBody>
      </p:sp>
    </p:spTree>
    <p:extLst>
      <p:ext uri="{BB962C8B-B14F-4D97-AF65-F5344CB8AC3E}">
        <p14:creationId xmlns:p14="http://schemas.microsoft.com/office/powerpoint/2010/main" val="33492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1.2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课题简介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A04F31-E242-412E-8278-D1050984B7EE}"/>
              </a:ext>
            </a:extLst>
          </p:cNvPr>
          <p:cNvSpPr/>
          <p:nvPr/>
        </p:nvSpPr>
        <p:spPr>
          <a:xfrm>
            <a:off x="865239" y="1623957"/>
            <a:ext cx="10736826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本次课程设计的初步目标是搭建一款</a:t>
            </a:r>
            <a:r>
              <a:rPr lang="zh-CN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交互式的体感游戏手柄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，并自行开发一款简单的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端小游戏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，通过手柄对其进行操控，其中最主要的重力感应部分使用重力加速度陀螺仪传感器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MPU-6050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实现，再经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单片机对获得的姿态数据进行处理，转换为对应的数字信号传入计算机，操控游戏进程，为了丰富手柄与玩家之间的交互及游戏的模式选择，增加了基于</a:t>
            </a:r>
            <a:r>
              <a:rPr lang="zh-CN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的按键，并附带小型</a:t>
            </a:r>
            <a:r>
              <a:rPr lang="zh-CN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震动马达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蜂鸣器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zh-CN" sz="2400" b="1" dirty="0">
                <a:solidFill>
                  <a:srgbClr val="7D4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，根据实时游戏进程向玩家传递不同的视觉、触觉、听觉信号。外部电源管理电路先在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WE-BENCH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平台上进行设计与仿真，再自行搭建电路实现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DC-DC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的转换，为芯片电路供电。</a:t>
            </a:r>
          </a:p>
        </p:txBody>
      </p:sp>
    </p:spTree>
    <p:extLst>
      <p:ext uri="{BB962C8B-B14F-4D97-AF65-F5344CB8AC3E}">
        <p14:creationId xmlns:p14="http://schemas.microsoft.com/office/powerpoint/2010/main" val="2347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方案比较与选取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E8ACDB-FCE4-4B55-99C9-CB89BED79D1B}"/>
              </a:ext>
            </a:extLst>
          </p:cNvPr>
          <p:cNvSpPr/>
          <p:nvPr/>
        </p:nvSpPr>
        <p:spPr>
          <a:xfrm>
            <a:off x="167980" y="1217921"/>
            <a:ext cx="12192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主要讨论数字处理模块、重力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加速度感应模块、按键、电源管理、与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机通讯、外形、交互方式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6AAFBAB-6963-45FD-99C7-E67ABC212576}"/>
              </a:ext>
            </a:extLst>
          </p:cNvPr>
          <p:cNvGrpSpPr/>
          <p:nvPr/>
        </p:nvGrpSpPr>
        <p:grpSpPr>
          <a:xfrm>
            <a:off x="2381360" y="1787740"/>
            <a:ext cx="7429279" cy="4902177"/>
            <a:chOff x="2280729" y="1792728"/>
            <a:chExt cx="7429279" cy="49021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34C4C70-A92F-4F8B-97B0-26282BCB1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7" b="9903"/>
            <a:stretch/>
          </p:blipFill>
          <p:spPr>
            <a:xfrm>
              <a:off x="2280729" y="1792728"/>
              <a:ext cx="7429279" cy="4389597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888F1F-55AB-4E5E-AD35-A0AAAFDEAEF0}"/>
                </a:ext>
              </a:extLst>
            </p:cNvPr>
            <p:cNvSpPr txBox="1"/>
            <p:nvPr/>
          </p:nvSpPr>
          <p:spPr>
            <a:xfrm>
              <a:off x="4277632" y="6356351"/>
              <a:ext cx="3300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游戏手柄系统的基本模块框图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9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3894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2.1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数字处理模块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7E008F-C41B-48B5-8B99-B780E358F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12859"/>
              </p:ext>
            </p:extLst>
          </p:nvPr>
        </p:nvGraphicFramePr>
        <p:xfrm>
          <a:off x="759076" y="1320980"/>
          <a:ext cx="10673847" cy="493155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593537">
                  <a:extLst>
                    <a:ext uri="{9D8B030D-6E8A-4147-A177-3AD203B41FA5}">
                      <a16:colId xmlns:a16="http://schemas.microsoft.com/office/drawing/2014/main" val="1811739304"/>
                    </a:ext>
                  </a:extLst>
                </a:gridCol>
                <a:gridCol w="2019773">
                  <a:extLst>
                    <a:ext uri="{9D8B030D-6E8A-4147-A177-3AD203B41FA5}">
                      <a16:colId xmlns:a16="http://schemas.microsoft.com/office/drawing/2014/main" val="3838696265"/>
                    </a:ext>
                  </a:extLst>
                </a:gridCol>
                <a:gridCol w="2019773">
                  <a:extLst>
                    <a:ext uri="{9D8B030D-6E8A-4147-A177-3AD203B41FA5}">
                      <a16:colId xmlns:a16="http://schemas.microsoft.com/office/drawing/2014/main" val="3343252450"/>
                    </a:ext>
                  </a:extLst>
                </a:gridCol>
                <a:gridCol w="2019773">
                  <a:extLst>
                    <a:ext uri="{9D8B030D-6E8A-4147-A177-3AD203B41FA5}">
                      <a16:colId xmlns:a16="http://schemas.microsoft.com/office/drawing/2014/main" val="1138839077"/>
                    </a:ext>
                  </a:extLst>
                </a:gridCol>
                <a:gridCol w="2020991">
                  <a:extLst>
                    <a:ext uri="{9D8B030D-6E8A-4147-A177-3AD203B41FA5}">
                      <a16:colId xmlns:a16="http://schemas.microsoft.com/office/drawing/2014/main" val="1896530184"/>
                    </a:ext>
                  </a:extLst>
                </a:gridCol>
              </a:tblGrid>
              <a:tr h="665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FPGA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ARDUINO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PIC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STM32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40618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功能支持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6533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USB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5V DC/USB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3-5V DC/USB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5V DC/USB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249566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Verilog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55063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Quartus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Arduino IDE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MPLab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Keil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820263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应用成熟度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4114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开发板体积（</a:t>
                      </a: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en-US" sz="2000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17*8*2.5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6.5*5.5*1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4.5*4.5*1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6.5*5.5*1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93369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是否已购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6781" marR="1267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05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0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5052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2.2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重力</a:t>
            </a:r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加速度传感器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C4C65C-4C4F-4D63-A951-723165D85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43887"/>
              </p:ext>
            </p:extLst>
          </p:nvPr>
        </p:nvGraphicFramePr>
        <p:xfrm>
          <a:off x="279026" y="1377776"/>
          <a:ext cx="11480355" cy="508677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25309">
                  <a:extLst>
                    <a:ext uri="{9D8B030D-6E8A-4147-A177-3AD203B41FA5}">
                      <a16:colId xmlns:a16="http://schemas.microsoft.com/office/drawing/2014/main" val="2176963733"/>
                    </a:ext>
                  </a:extLst>
                </a:gridCol>
                <a:gridCol w="1387528">
                  <a:extLst>
                    <a:ext uri="{9D8B030D-6E8A-4147-A177-3AD203B41FA5}">
                      <a16:colId xmlns:a16="http://schemas.microsoft.com/office/drawing/2014/main" val="2491473677"/>
                    </a:ext>
                  </a:extLst>
                </a:gridCol>
                <a:gridCol w="1822160">
                  <a:extLst>
                    <a:ext uri="{9D8B030D-6E8A-4147-A177-3AD203B41FA5}">
                      <a16:colId xmlns:a16="http://schemas.microsoft.com/office/drawing/2014/main" val="1576792682"/>
                    </a:ext>
                  </a:extLst>
                </a:gridCol>
                <a:gridCol w="1760098">
                  <a:extLst>
                    <a:ext uri="{9D8B030D-6E8A-4147-A177-3AD203B41FA5}">
                      <a16:colId xmlns:a16="http://schemas.microsoft.com/office/drawing/2014/main" val="825370196"/>
                    </a:ext>
                  </a:extLst>
                </a:gridCol>
                <a:gridCol w="1760098">
                  <a:extLst>
                    <a:ext uri="{9D8B030D-6E8A-4147-A177-3AD203B41FA5}">
                      <a16:colId xmlns:a16="http://schemas.microsoft.com/office/drawing/2014/main" val="3378135548"/>
                    </a:ext>
                  </a:extLst>
                </a:gridCol>
                <a:gridCol w="1762581">
                  <a:extLst>
                    <a:ext uri="{9D8B030D-6E8A-4147-A177-3AD203B41FA5}">
                      <a16:colId xmlns:a16="http://schemas.microsoft.com/office/drawing/2014/main" val="2706333555"/>
                    </a:ext>
                  </a:extLst>
                </a:gridCol>
                <a:gridCol w="1762581">
                  <a:extLst>
                    <a:ext uri="{9D8B030D-6E8A-4147-A177-3AD203B41FA5}">
                      <a16:colId xmlns:a16="http://schemas.microsoft.com/office/drawing/2014/main" val="48018223"/>
                    </a:ext>
                  </a:extLst>
                </a:gridCol>
              </a:tblGrid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ADXL345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BMA253E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KGY23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HMC5883L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MPU-6050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42803"/>
                  </a:ext>
                </a:extLst>
              </a:tr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加速度计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加速度计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陀螺仪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电子罗盘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加速度计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陀螺仪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11862"/>
                  </a:ext>
                </a:extLst>
              </a:tr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(mm*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mm*mm)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3*5*1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2*2*0.95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4*4*0.9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3*3*0.9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4*4*0.9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827211"/>
                  </a:ext>
                </a:extLst>
              </a:tr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61076"/>
                  </a:ext>
                </a:extLst>
              </a:tr>
              <a:tr h="48937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数字接口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I2C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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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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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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14804"/>
                  </a:ext>
                </a:extLst>
              </a:tr>
              <a:tr h="4893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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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98356"/>
                  </a:ext>
                </a:extLst>
              </a:tr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测量范围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+/-2g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+/-4g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+/-8g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+/-16g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83406"/>
                  </a:ext>
                </a:extLst>
              </a:tr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VDD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2-3.6V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1.8-3.3V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2.6-3.3V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2.16-3.6V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2.5-3.3V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481135"/>
                  </a:ext>
                </a:extLst>
              </a:tr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分辨率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13bit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16bit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12bit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16bit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949672"/>
                  </a:ext>
                </a:extLst>
              </a:tr>
              <a:tr h="48937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4465" marR="74465" marT="37232" marB="3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8-10,50,100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851" marR="878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19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0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按键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09C563-E80B-4169-A4CD-97C033021662}"/>
              </a:ext>
            </a:extLst>
          </p:cNvPr>
          <p:cNvGrpSpPr/>
          <p:nvPr/>
        </p:nvGrpSpPr>
        <p:grpSpPr>
          <a:xfrm>
            <a:off x="1868324" y="1229884"/>
            <a:ext cx="8113876" cy="2309691"/>
            <a:chOff x="1868324" y="1229884"/>
            <a:chExt cx="8113876" cy="230969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A19773E-2A33-476C-A720-B63BE512F2A0}"/>
                </a:ext>
              </a:extLst>
            </p:cNvPr>
            <p:cNvGrpSpPr/>
            <p:nvPr/>
          </p:nvGrpSpPr>
          <p:grpSpPr>
            <a:xfrm>
              <a:off x="1868324" y="1229884"/>
              <a:ext cx="8113876" cy="2013369"/>
              <a:chOff x="0" y="0"/>
              <a:chExt cx="5118470" cy="1270000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46FE3C4-270E-412D-A7D0-5EDF2FE3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075" y="249897"/>
                <a:ext cx="2525395" cy="991235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803FF2B-AFF5-4DE3-828E-332F61F43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225040" cy="1270000"/>
              </a:xfrm>
              <a:prstGeom prst="rect">
                <a:avLst/>
              </a:prstGeom>
            </p:spPr>
          </p:pic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4D0AA9-69E6-4879-890B-83CE2EB2CFB8}"/>
                </a:ext>
              </a:extLst>
            </p:cNvPr>
            <p:cNvSpPr/>
            <p:nvPr/>
          </p:nvSpPr>
          <p:spPr>
            <a:xfrm>
              <a:off x="2707091" y="3201021"/>
              <a:ext cx="67778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两种按键方式：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垂直排列按键</a:t>
              </a:r>
              <a:r>
                <a:rPr lang="en-US" altLang="zh-CN" sz="1600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[1]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（左）和左右四按键排列</a:t>
              </a:r>
              <a:r>
                <a:rPr lang="en-US" altLang="zh-CN" sz="1600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[2]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（右）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01C0B54-1A1B-46F4-A11D-881C7F36D275}"/>
              </a:ext>
            </a:extLst>
          </p:cNvPr>
          <p:cNvGrpSpPr/>
          <p:nvPr/>
        </p:nvGrpSpPr>
        <p:grpSpPr>
          <a:xfrm>
            <a:off x="3649154" y="3668422"/>
            <a:ext cx="4906010" cy="2625772"/>
            <a:chOff x="3581401" y="3811523"/>
            <a:chExt cx="4906010" cy="262577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C3AAEB0-9F7E-434E-BA69-3EA3DBAF8672}"/>
                </a:ext>
              </a:extLst>
            </p:cNvPr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" t="6022" r="6715" b="38286"/>
            <a:stretch/>
          </p:blipFill>
          <p:spPr bwMode="auto">
            <a:xfrm>
              <a:off x="3581401" y="3811523"/>
              <a:ext cx="4906010" cy="220247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4602B9E-CB64-4881-9FF4-0050EBE46F25}"/>
                </a:ext>
              </a:extLst>
            </p:cNvPr>
            <p:cNvSpPr/>
            <p:nvPr/>
          </p:nvSpPr>
          <p:spPr>
            <a:xfrm>
              <a:off x="4613243" y="6098741"/>
              <a:ext cx="2478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本方案的手柄外形图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16ED08C-66FF-4FD4-B9B0-5DDA2AB0D3D8}"/>
              </a:ext>
            </a:extLst>
          </p:cNvPr>
          <p:cNvSpPr/>
          <p:nvPr/>
        </p:nvSpPr>
        <p:spPr>
          <a:xfrm>
            <a:off x="1254328" y="4595633"/>
            <a:ext cx="1499128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双按键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压感设计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79DC1F-D7B1-4010-A13E-29E567728262}"/>
              </a:ext>
            </a:extLst>
          </p:cNvPr>
          <p:cNvSpPr/>
          <p:nvPr/>
        </p:nvSpPr>
        <p:spPr>
          <a:xfrm>
            <a:off x="279026" y="6204236"/>
            <a:ext cx="4560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0" dirty="0">
                <a:solidFill>
                  <a:srgbClr val="000000"/>
                </a:solidFill>
                <a:cs typeface="宋体" panose="02010600030101010101" pitchFamily="2" charset="-122"/>
              </a:rPr>
              <a:t>[1] </a:t>
            </a:r>
            <a:r>
              <a:rPr lang="zh-CN" altLang="zh-CN" sz="1400" kern="0" dirty="0">
                <a:solidFill>
                  <a:srgbClr val="000000"/>
                </a:solidFill>
                <a:cs typeface="宋体" panose="02010600030101010101" pitchFamily="2" charset="-122"/>
              </a:rPr>
              <a:t>吴取明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zh-CN" sz="1400" kern="0" dirty="0">
                <a:solidFill>
                  <a:srgbClr val="000000"/>
                </a:solidFill>
                <a:cs typeface="宋体" panose="02010600030101010101" pitchFamily="2" charset="-122"/>
              </a:rPr>
              <a:t>一种体感游戏手柄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[P].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徐博文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一种用于人机交互基于陀螺仪的游戏手柄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[P].</a:t>
            </a:r>
            <a:endParaRPr lang="zh-CN" altLang="en-US" sz="1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842D2DF-F533-4625-8E46-7DF057BB2D5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026728" y="3756275"/>
            <a:ext cx="1910944" cy="19898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C291403-7106-4A63-8F9A-4701749DADE1}"/>
              </a:ext>
            </a:extLst>
          </p:cNvPr>
          <p:cNvSpPr/>
          <p:nvPr/>
        </p:nvSpPr>
        <p:spPr>
          <a:xfrm>
            <a:off x="8455019" y="5955060"/>
            <a:ext cx="3054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FSR402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压敏电阻输入传感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6BD4C4-4FF3-42FB-AF6E-0AB97CD4B1C3}"/>
              </a:ext>
            </a:extLst>
          </p:cNvPr>
          <p:cNvSpPr/>
          <p:nvPr/>
        </p:nvSpPr>
        <p:spPr>
          <a:xfrm>
            <a:off x="167980" y="168084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2.4 </a:t>
            </a:r>
            <a:r>
              <a:rPr lang="zh-CN" altLang="en-US" sz="3600" b="1" dirty="0">
                <a:ln w="0"/>
                <a:solidFill>
                  <a:schemeClr val="bg1"/>
                </a:solidFill>
                <a:latin typeface="+mj-ea"/>
                <a:ea typeface="+mj-ea"/>
              </a:rPr>
              <a:t>电源管理</a:t>
            </a:r>
            <a:endParaRPr lang="en-US" altLang="zh-CN" sz="3600" b="1" dirty="0">
              <a:ln w="0"/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1C8D06-84C9-4584-8DB4-F3D18CED7C0C}"/>
              </a:ext>
            </a:extLst>
          </p:cNvPr>
          <p:cNvGrpSpPr/>
          <p:nvPr/>
        </p:nvGrpSpPr>
        <p:grpSpPr>
          <a:xfrm>
            <a:off x="279026" y="3256248"/>
            <a:ext cx="11297006" cy="2894453"/>
            <a:chOff x="451561" y="2864914"/>
            <a:chExt cx="11297006" cy="289445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E5D2C50-7B6B-442C-AE46-D849AA577E96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7" r="4115"/>
            <a:stretch/>
          </p:blipFill>
          <p:spPr bwMode="auto">
            <a:xfrm>
              <a:off x="451561" y="2864914"/>
              <a:ext cx="11297006" cy="28944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A88E73D-DCA3-4EC1-8923-1ABD1318ACBF}"/>
                </a:ext>
              </a:extLst>
            </p:cNvPr>
            <p:cNvSpPr/>
            <p:nvPr/>
          </p:nvSpPr>
          <p:spPr>
            <a:xfrm>
              <a:off x="4903114" y="5322327"/>
              <a:ext cx="19239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电源管理方案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9395A1B-28EE-428D-8477-2EF0842B46E0}"/>
              </a:ext>
            </a:extLst>
          </p:cNvPr>
          <p:cNvSpPr/>
          <p:nvPr/>
        </p:nvSpPr>
        <p:spPr>
          <a:xfrm>
            <a:off x="1464906" y="2006046"/>
            <a:ext cx="5347939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我们的方案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串口供电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通过自行设计的电压转换电路实现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5V-3.3V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FD480C-A196-4ABB-9DFA-0BB9E3DB76FF}"/>
              </a:ext>
            </a:extLst>
          </p:cNvPr>
          <p:cNvSpPr/>
          <p:nvPr/>
        </p:nvSpPr>
        <p:spPr>
          <a:xfrm>
            <a:off x="2032973" y="1264521"/>
            <a:ext cx="848822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传统手柄多数使用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供电或电池供电，近年也有一些无线充电的手柄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052A66-2184-4E67-BBC1-00D672D0B066}"/>
              </a:ext>
            </a:extLst>
          </p:cNvPr>
          <p:cNvSpPr/>
          <p:nvPr/>
        </p:nvSpPr>
        <p:spPr>
          <a:xfrm>
            <a:off x="381980" y="6249980"/>
            <a:ext cx="2539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zh-CN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骆凌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16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一种游戏手柄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[P].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1242</Words>
  <Application>Microsoft Office PowerPoint</Application>
  <PresentationFormat>宽屏</PresentationFormat>
  <Paragraphs>230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华文中宋</vt:lpstr>
      <vt:lpstr>隶书</vt:lpstr>
      <vt:lpstr>宋体</vt:lpstr>
      <vt:lpstr>微软雅黑</vt:lpstr>
      <vt:lpstr>Arial</vt:lpstr>
      <vt:lpstr>Calibri</vt:lpstr>
      <vt:lpstr>Calibri Light</vt:lpstr>
      <vt:lpstr>Cambria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CDL</dc:creator>
  <cp:lastModifiedBy>yeyi Cai</cp:lastModifiedBy>
  <cp:revision>311</cp:revision>
  <dcterms:created xsi:type="dcterms:W3CDTF">2015-05-05T08:02:00Z</dcterms:created>
  <dcterms:modified xsi:type="dcterms:W3CDTF">2019-06-30T10:12:31Z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