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5" r:id="rId2"/>
    <p:sldId id="266" r:id="rId3"/>
    <p:sldId id="274" r:id="rId4"/>
    <p:sldId id="258" r:id="rId5"/>
    <p:sldId id="283" r:id="rId6"/>
    <p:sldId id="310" r:id="rId7"/>
    <p:sldId id="309" r:id="rId8"/>
    <p:sldId id="303" r:id="rId9"/>
    <p:sldId id="313" r:id="rId10"/>
    <p:sldId id="311" r:id="rId11"/>
    <p:sldId id="304" r:id="rId12"/>
    <p:sldId id="312" r:id="rId13"/>
    <p:sldId id="314" r:id="rId14"/>
    <p:sldId id="263" r:id="rId15"/>
    <p:sldId id="27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172" autoAdjust="0"/>
  </p:normalViewPr>
  <p:slideViewPr>
    <p:cSldViewPr snapToGrid="0" showGuides="1">
      <p:cViewPr>
        <p:scale>
          <a:sx n="25" d="100"/>
          <a:sy n="25" d="100"/>
        </p:scale>
        <p:origin x="2468" y="8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516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246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211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289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6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63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38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6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005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54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61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12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04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CB82-B34A-4F9C-8E4C-5FF52F3F3FDD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1,2,3...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0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56B6-D5A6-47A8-975D-573DB1FE7B4D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1,2,3...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1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D685-9A27-4A85-B354-1BC5804A9B39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1,2,3...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42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7BF2-0E67-4DEE-B073-B868BEA6A2E0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1,2,3...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9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5A04-3367-4D47-A16B-A75299C193D1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1,2,3...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AFF8-F460-46EB-9C89-5640837E7DD6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1,2,3...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86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FA48-83CB-488F-B93F-381393425068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1,2,3...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82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43B5-5539-4F2E-8F31-2F9B3C0D3571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1,2,3...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90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AE65-CD28-4AC9-B708-AD2C58117C29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1,2,3...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06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32EE-E796-4526-87D6-B938453B01C8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1,2,3...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63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2CC8-4437-43DE-BD67-B38A69803345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1,2,3...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8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B523E-4D7B-4A77-957E-32B791B966B2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1,2,3...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5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6015791" y="4988969"/>
            <a:ext cx="285575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2689388" y="3881926"/>
            <a:ext cx="628890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基于无线网络的室内多终端定位</a:t>
            </a: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1139508" y="5186395"/>
            <a:ext cx="7732034" cy="81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汇报人：程雪珂 屈晨迪 游正阳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2020.12.25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37C225A-3F74-4EBB-996F-3A25E660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01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D38F6B3-32DD-4325-973D-B7F466829323}"/>
              </a:ext>
            </a:extLst>
          </p:cNvPr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0F58693-8332-40C9-A5BE-D60DDCECD296}"/>
              </a:ext>
            </a:extLst>
          </p:cNvPr>
          <p:cNvSpPr txBox="1"/>
          <p:nvPr/>
        </p:nvSpPr>
        <p:spPr>
          <a:xfrm>
            <a:off x="253218" y="13037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项目内容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F15203-EF64-41D2-BFF4-3CEA5E61D244}"/>
              </a:ext>
            </a:extLst>
          </p:cNvPr>
          <p:cNvSpPr txBox="1"/>
          <p:nvPr/>
        </p:nvSpPr>
        <p:spPr>
          <a:xfrm>
            <a:off x="1762286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处理思路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297C325-9BAE-447D-A668-E3796B3F5634}"/>
              </a:ext>
            </a:extLst>
          </p:cNvPr>
          <p:cNvSpPr txBox="1"/>
          <p:nvPr/>
        </p:nvSpPr>
        <p:spPr>
          <a:xfrm>
            <a:off x="6286905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思考总结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B875403-4245-4570-8081-02F4BE346962}"/>
              </a:ext>
            </a:extLst>
          </p:cNvPr>
          <p:cNvSpPr txBox="1"/>
          <p:nvPr/>
        </p:nvSpPr>
        <p:spPr>
          <a:xfrm>
            <a:off x="7795326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参考文献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7ED424-A3CB-4B8C-9AE5-63E45D39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2" name="TextBox 29">
            <a:extLst>
              <a:ext uri="{FF2B5EF4-FFF2-40B4-BE49-F238E27FC236}">
                <a16:creationId xmlns:a16="http://schemas.microsoft.com/office/drawing/2014/main" id="{BC9E0B82-7AC4-4327-A9FE-0DFE547CFC46}"/>
              </a:ext>
            </a:extLst>
          </p:cNvPr>
          <p:cNvSpPr txBox="1"/>
          <p:nvPr/>
        </p:nvSpPr>
        <p:spPr>
          <a:xfrm>
            <a:off x="505931" y="2402007"/>
            <a:ext cx="8727495" cy="415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视频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7787BB8-AF10-4ABF-806E-F6D8141A6966}"/>
              </a:ext>
            </a:extLst>
          </p:cNvPr>
          <p:cNvSpPr txBox="1"/>
          <p:nvPr/>
        </p:nvSpPr>
        <p:spPr>
          <a:xfrm>
            <a:off x="4778482" y="1298011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结果展示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7D68B7F-324F-4F5A-946E-84199F5CAE69}"/>
              </a:ext>
            </a:extLst>
          </p:cNvPr>
          <p:cNvSpPr txBox="1"/>
          <p:nvPr/>
        </p:nvSpPr>
        <p:spPr>
          <a:xfrm>
            <a:off x="3270059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步骤说明</a:t>
            </a:r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D85F061B-51B4-43BF-A66E-C97CF5841286}"/>
              </a:ext>
            </a:extLst>
          </p:cNvPr>
          <p:cNvSpPr txBox="1"/>
          <p:nvPr/>
        </p:nvSpPr>
        <p:spPr>
          <a:xfrm>
            <a:off x="870885" y="186945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动态多设备</a:t>
            </a:r>
          </a:p>
        </p:txBody>
      </p:sp>
    </p:spTree>
    <p:extLst>
      <p:ext uri="{BB962C8B-B14F-4D97-AF65-F5344CB8AC3E}">
        <p14:creationId xmlns:p14="http://schemas.microsoft.com/office/powerpoint/2010/main" val="320214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0"/>
          <p:cNvSpPr txBox="1"/>
          <p:nvPr/>
        </p:nvSpPr>
        <p:spPr>
          <a:xfrm>
            <a:off x="571801" y="2010694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无线信号的选取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D38F6B3-32DD-4325-973D-B7F466829323}"/>
              </a:ext>
            </a:extLst>
          </p:cNvPr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0F58693-8332-40C9-A5BE-D60DDCECD296}"/>
              </a:ext>
            </a:extLst>
          </p:cNvPr>
          <p:cNvSpPr txBox="1"/>
          <p:nvPr/>
        </p:nvSpPr>
        <p:spPr>
          <a:xfrm>
            <a:off x="253218" y="13037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项目内容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F15203-EF64-41D2-BFF4-3CEA5E61D244}"/>
              </a:ext>
            </a:extLst>
          </p:cNvPr>
          <p:cNvSpPr txBox="1"/>
          <p:nvPr/>
        </p:nvSpPr>
        <p:spPr>
          <a:xfrm>
            <a:off x="1762286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处理思路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B875403-4245-4570-8081-02F4BE346962}"/>
              </a:ext>
            </a:extLst>
          </p:cNvPr>
          <p:cNvSpPr txBox="1"/>
          <p:nvPr/>
        </p:nvSpPr>
        <p:spPr>
          <a:xfrm>
            <a:off x="7795326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参考文献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7ED424-A3CB-4B8C-9AE5-63E45D39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7D68B7F-324F-4F5A-946E-84199F5CAE69}"/>
              </a:ext>
            </a:extLst>
          </p:cNvPr>
          <p:cNvSpPr txBox="1"/>
          <p:nvPr/>
        </p:nvSpPr>
        <p:spPr>
          <a:xfrm>
            <a:off x="3270059" y="130376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步骤说明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DA31D0-BD57-49B1-92F4-B4CB7A90BE99}"/>
              </a:ext>
            </a:extLst>
          </p:cNvPr>
          <p:cNvSpPr txBox="1"/>
          <p:nvPr/>
        </p:nvSpPr>
        <p:spPr>
          <a:xfrm>
            <a:off x="4778482" y="130376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结果展示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1DA421F-D4D1-4186-864F-5891AD7097AE}"/>
              </a:ext>
            </a:extLst>
          </p:cNvPr>
          <p:cNvSpPr txBox="1"/>
          <p:nvPr/>
        </p:nvSpPr>
        <p:spPr>
          <a:xfrm>
            <a:off x="6286904" y="1298011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思考总结</a:t>
            </a:r>
          </a:p>
        </p:txBody>
      </p:sp>
      <p:sp>
        <p:nvSpPr>
          <p:cNvPr id="22" name="TextBox 29">
            <a:extLst>
              <a:ext uri="{FF2B5EF4-FFF2-40B4-BE49-F238E27FC236}">
                <a16:creationId xmlns:a16="http://schemas.microsoft.com/office/drawing/2014/main" id="{10F4E32B-AA3D-476A-A344-FCE8F0BB46B6}"/>
              </a:ext>
            </a:extLst>
          </p:cNvPr>
          <p:cNvSpPr txBox="1"/>
          <p:nvPr/>
        </p:nvSpPr>
        <p:spPr>
          <a:xfrm>
            <a:off x="253218" y="2594988"/>
            <a:ext cx="8391160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蓝牙 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多种方法下信号检测均不稳定，包括无法检测或无法持续检测到手机终端，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RSSI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值对距离变化不敏感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无法对终端进行筛选，返回信息不包含手机名称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WIFI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可以稳定检测到多个终端，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RSSI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与实际距离呈单调变化关系，输出包括手机热点的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地址和名称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RSSI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仍会出现一定范围内漂移，导致定位误差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9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0"/>
          <p:cNvSpPr txBox="1"/>
          <p:nvPr/>
        </p:nvSpPr>
        <p:spPr>
          <a:xfrm>
            <a:off x="513302" y="1973976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误差的来源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D38F6B3-32DD-4325-973D-B7F466829323}"/>
              </a:ext>
            </a:extLst>
          </p:cNvPr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0F58693-8332-40C9-A5BE-D60DDCECD296}"/>
              </a:ext>
            </a:extLst>
          </p:cNvPr>
          <p:cNvSpPr txBox="1"/>
          <p:nvPr/>
        </p:nvSpPr>
        <p:spPr>
          <a:xfrm>
            <a:off x="253218" y="13037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项目内容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F15203-EF64-41D2-BFF4-3CEA5E61D244}"/>
              </a:ext>
            </a:extLst>
          </p:cNvPr>
          <p:cNvSpPr txBox="1"/>
          <p:nvPr/>
        </p:nvSpPr>
        <p:spPr>
          <a:xfrm>
            <a:off x="1762286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处理思路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B875403-4245-4570-8081-02F4BE346962}"/>
              </a:ext>
            </a:extLst>
          </p:cNvPr>
          <p:cNvSpPr txBox="1"/>
          <p:nvPr/>
        </p:nvSpPr>
        <p:spPr>
          <a:xfrm>
            <a:off x="7795326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参考文献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7ED424-A3CB-4B8C-9AE5-63E45D39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7D68B7F-324F-4F5A-946E-84199F5CAE69}"/>
              </a:ext>
            </a:extLst>
          </p:cNvPr>
          <p:cNvSpPr txBox="1"/>
          <p:nvPr/>
        </p:nvSpPr>
        <p:spPr>
          <a:xfrm>
            <a:off x="3270059" y="130376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步骤说明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DA31D0-BD57-49B1-92F4-B4CB7A90BE99}"/>
              </a:ext>
            </a:extLst>
          </p:cNvPr>
          <p:cNvSpPr txBox="1"/>
          <p:nvPr/>
        </p:nvSpPr>
        <p:spPr>
          <a:xfrm>
            <a:off x="4778482" y="130376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结果展示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1DA421F-D4D1-4186-864F-5891AD7097AE}"/>
              </a:ext>
            </a:extLst>
          </p:cNvPr>
          <p:cNvSpPr txBox="1"/>
          <p:nvPr/>
        </p:nvSpPr>
        <p:spPr>
          <a:xfrm>
            <a:off x="6286904" y="1298011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思考总结</a:t>
            </a:r>
          </a:p>
        </p:txBody>
      </p:sp>
      <p:sp>
        <p:nvSpPr>
          <p:cNvPr id="22" name="TextBox 29">
            <a:extLst>
              <a:ext uri="{FF2B5EF4-FFF2-40B4-BE49-F238E27FC236}">
                <a16:creationId xmlns:a16="http://schemas.microsoft.com/office/drawing/2014/main" id="{10F4E32B-AA3D-476A-A344-FCE8F0BB46B6}"/>
              </a:ext>
            </a:extLst>
          </p:cNvPr>
          <p:cNvSpPr txBox="1"/>
          <p:nvPr/>
        </p:nvSpPr>
        <p:spPr>
          <a:xfrm>
            <a:off x="253219" y="2555801"/>
            <a:ext cx="8650104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RSSI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测量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树莓派本身测量误差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环境信号干扰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距离转换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每个树莓派参数不同，需要分别做实验标定，实验引入误差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定位算法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当三圆并未相交于一点时定位算法就会存在误差，这一误差在算法中保证鲁棒性的前提下利用等比求交点、三交点平均等方法尽可能降低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27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0"/>
          <p:cNvSpPr txBox="1"/>
          <p:nvPr/>
        </p:nvSpPr>
        <p:spPr>
          <a:xfrm>
            <a:off x="405667" y="1996069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D38F6B3-32DD-4325-973D-B7F466829323}"/>
              </a:ext>
            </a:extLst>
          </p:cNvPr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0F58693-8332-40C9-A5BE-D60DDCECD296}"/>
              </a:ext>
            </a:extLst>
          </p:cNvPr>
          <p:cNvSpPr txBox="1"/>
          <p:nvPr/>
        </p:nvSpPr>
        <p:spPr>
          <a:xfrm>
            <a:off x="253218" y="13037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项目内容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F15203-EF64-41D2-BFF4-3CEA5E61D244}"/>
              </a:ext>
            </a:extLst>
          </p:cNvPr>
          <p:cNvSpPr txBox="1"/>
          <p:nvPr/>
        </p:nvSpPr>
        <p:spPr>
          <a:xfrm>
            <a:off x="1762286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处理思路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B875403-4245-4570-8081-02F4BE346962}"/>
              </a:ext>
            </a:extLst>
          </p:cNvPr>
          <p:cNvSpPr txBox="1"/>
          <p:nvPr/>
        </p:nvSpPr>
        <p:spPr>
          <a:xfrm>
            <a:off x="7795326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参考文献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7ED424-A3CB-4B8C-9AE5-63E45D39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7D68B7F-324F-4F5A-946E-84199F5CAE69}"/>
              </a:ext>
            </a:extLst>
          </p:cNvPr>
          <p:cNvSpPr txBox="1"/>
          <p:nvPr/>
        </p:nvSpPr>
        <p:spPr>
          <a:xfrm>
            <a:off x="3270059" y="130376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步骤说明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DA31D0-BD57-49B1-92F4-B4CB7A90BE99}"/>
              </a:ext>
            </a:extLst>
          </p:cNvPr>
          <p:cNvSpPr txBox="1"/>
          <p:nvPr/>
        </p:nvSpPr>
        <p:spPr>
          <a:xfrm>
            <a:off x="4778482" y="130376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结果展示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1DA421F-D4D1-4186-864F-5891AD7097AE}"/>
              </a:ext>
            </a:extLst>
          </p:cNvPr>
          <p:cNvSpPr txBox="1"/>
          <p:nvPr/>
        </p:nvSpPr>
        <p:spPr>
          <a:xfrm>
            <a:off x="6286904" y="1298011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思考总结</a:t>
            </a:r>
          </a:p>
        </p:txBody>
      </p:sp>
      <p:sp>
        <p:nvSpPr>
          <p:cNvPr id="22" name="TextBox 29">
            <a:extLst>
              <a:ext uri="{FF2B5EF4-FFF2-40B4-BE49-F238E27FC236}">
                <a16:creationId xmlns:a16="http://schemas.microsoft.com/office/drawing/2014/main" id="{10F4E32B-AA3D-476A-A344-FCE8F0BB46B6}"/>
              </a:ext>
            </a:extLst>
          </p:cNvPr>
          <p:cNvSpPr txBox="1"/>
          <p:nvPr/>
        </p:nvSpPr>
        <p:spPr>
          <a:xfrm>
            <a:off x="405667" y="2531886"/>
            <a:ext cx="8727495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程雪珂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设备扫描，距离转换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屈晨迪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指令使用，信息筛选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游正阳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信息传递，三点定位计算和可视化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集体部分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程序调试，视频录制，报告撰写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74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794682" y="1303761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参考文献</a:t>
            </a:r>
          </a:p>
        </p:txBody>
      </p:sp>
      <p:sp>
        <p:nvSpPr>
          <p:cNvPr id="34" name="TextBox 30"/>
          <p:cNvSpPr txBox="1"/>
          <p:nvPr/>
        </p:nvSpPr>
        <p:spPr>
          <a:xfrm>
            <a:off x="382137" y="2127259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2E84CE-EEF9-471D-BBD6-5018C8FB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BA32CD-F1E4-4F85-82B7-3E79D4234409}"/>
              </a:ext>
            </a:extLst>
          </p:cNvPr>
          <p:cNvSpPr txBox="1"/>
          <p:nvPr/>
        </p:nvSpPr>
        <p:spPr>
          <a:xfrm>
            <a:off x="253218" y="13037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项目内容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AE79EC-CE14-43BE-B014-E73DE8112D41}"/>
              </a:ext>
            </a:extLst>
          </p:cNvPr>
          <p:cNvSpPr txBox="1"/>
          <p:nvPr/>
        </p:nvSpPr>
        <p:spPr>
          <a:xfrm>
            <a:off x="1762286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处理思路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65BB56-2428-48FA-8567-FB06051EEED0}"/>
              </a:ext>
            </a:extLst>
          </p:cNvPr>
          <p:cNvSpPr txBox="1"/>
          <p:nvPr/>
        </p:nvSpPr>
        <p:spPr>
          <a:xfrm>
            <a:off x="4778483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结果展示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DD997C9-FA41-4D64-978C-DA3101B6015F}"/>
              </a:ext>
            </a:extLst>
          </p:cNvPr>
          <p:cNvSpPr txBox="1"/>
          <p:nvPr/>
        </p:nvSpPr>
        <p:spPr>
          <a:xfrm>
            <a:off x="6286905" y="130376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思考总结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A128C95-9294-45D3-AAD1-0A11C847681A}"/>
              </a:ext>
            </a:extLst>
          </p:cNvPr>
          <p:cNvSpPr txBox="1"/>
          <p:nvPr/>
        </p:nvSpPr>
        <p:spPr>
          <a:xfrm>
            <a:off x="3270060" y="13063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步骤说明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990B0B-EFC7-4205-BAC1-9B63BB8C907C}"/>
              </a:ext>
            </a:extLst>
          </p:cNvPr>
          <p:cNvSpPr/>
          <p:nvPr/>
        </p:nvSpPr>
        <p:spPr>
          <a:xfrm>
            <a:off x="382137" y="2705933"/>
            <a:ext cx="8520541" cy="295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 https://blog.csdn.net/weixin_50396804/article/details/109823229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[2]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https://blog.csdn.net/Cherish_x/article/details/79345315?utm_medium=distribute.pc_r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elevant.none-task-blog-BlogCommendFromBaidu-1.control&amp;depth_1-utm_source=distribute.pc_relevant.none-task-blog-BlogCommendFromBaidu-1.control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[3] https://blog.csdn.net/u011957515/article/details/53634371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[4] https://blog.csdn.net/m0_37580896/article/details/81330159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[5] https://github.com/ewenchou/bluetooth-proximity/blob/master/bt_proximity/bt_rssi.py</a:t>
            </a:r>
          </a:p>
        </p:txBody>
      </p:sp>
    </p:spTree>
    <p:extLst>
      <p:ext uri="{BB962C8B-B14F-4D97-AF65-F5344CB8AC3E}">
        <p14:creationId xmlns:p14="http://schemas.microsoft.com/office/powerpoint/2010/main" val="48398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7057588" y="4732426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6331411" y="388192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感谢倾听</a:t>
            </a: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FEA47E5-0879-4953-A811-6212629D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63773" y="3083032"/>
            <a:ext cx="312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2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829420" y="28364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endParaRPr lang="zh-CN" altLang="en-US" sz="3200" b="1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25600" y="290339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84044" y="29701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项目内容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736631" y="3083032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81904" y="2913616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70727" y="29847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处理思路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6324270" y="3083032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525600" y="3482780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84044" y="35495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步骤说明</a:t>
            </a: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736631" y="3662414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081904" y="349299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70727" y="3574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结果展示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6324270" y="3662414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525600" y="4056523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984044" y="41420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思考总结</a:t>
            </a: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3736631" y="4236157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081904" y="4066741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70727" y="414802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参考文献</a:t>
            </a: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6324270" y="4236157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78460" y="2994901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5C7352-FE58-41C0-B23E-E45922FC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27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3218" y="1303761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项目内容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61640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处理思路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70061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步骤说明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778480" y="130376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结果展示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86902" y="130376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思考总结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795326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参考文献</a:t>
            </a:r>
          </a:p>
        </p:txBody>
      </p:sp>
      <p:sp>
        <p:nvSpPr>
          <p:cNvPr id="26" name="TextBox 29"/>
          <p:cNvSpPr txBox="1"/>
          <p:nvPr/>
        </p:nvSpPr>
        <p:spPr>
          <a:xfrm>
            <a:off x="321756" y="2591799"/>
            <a:ext cx="8476002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要求：室内部署多个蓝牙信标，通过相对信号强度估计终端位置。需要支持同时定位多个终端，并对定位结果进行实时可视化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蓝牙信标：树莓派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4B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终端：手机（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部，可根据需求增减）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可视化：绘图输出，显示信标和终端位置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30"/>
          <p:cNvSpPr txBox="1"/>
          <p:nvPr/>
        </p:nvSpPr>
        <p:spPr>
          <a:xfrm>
            <a:off x="585019" y="2023116"/>
            <a:ext cx="48331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无线网室内多终端定位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91F570-4AF0-4FE9-B10F-3A5DDDF7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1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0"/>
          <p:cNvSpPr txBox="1"/>
          <p:nvPr/>
        </p:nvSpPr>
        <p:spPr>
          <a:xfrm>
            <a:off x="571801" y="2045771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获取信号强度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6D2EE8-09BF-414F-8E4F-47380B459CDE}"/>
              </a:ext>
            </a:extLst>
          </p:cNvPr>
          <p:cNvSpPr txBox="1"/>
          <p:nvPr/>
        </p:nvSpPr>
        <p:spPr>
          <a:xfrm>
            <a:off x="1761638" y="1303761"/>
            <a:ext cx="1107997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处理思路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C9A4F25-58B1-41A6-8CFA-15D3F04D52E6}"/>
              </a:ext>
            </a:extLst>
          </p:cNvPr>
          <p:cNvSpPr txBox="1"/>
          <p:nvPr/>
        </p:nvSpPr>
        <p:spPr>
          <a:xfrm>
            <a:off x="253218" y="13037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项目内容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653862-3978-4E11-9CDC-8DBABC1A865F}"/>
              </a:ext>
            </a:extLst>
          </p:cNvPr>
          <p:cNvSpPr txBox="1"/>
          <p:nvPr/>
        </p:nvSpPr>
        <p:spPr>
          <a:xfrm>
            <a:off x="3270062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步骤说明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C59BF56-C3B2-4445-B9B0-B049DA16A4ED}"/>
              </a:ext>
            </a:extLst>
          </p:cNvPr>
          <p:cNvSpPr txBox="1"/>
          <p:nvPr/>
        </p:nvSpPr>
        <p:spPr>
          <a:xfrm>
            <a:off x="4778483" y="130376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结果展示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D0ED3ED-A69E-444F-9918-CAD186E0A91B}"/>
              </a:ext>
            </a:extLst>
          </p:cNvPr>
          <p:cNvSpPr txBox="1"/>
          <p:nvPr/>
        </p:nvSpPr>
        <p:spPr>
          <a:xfrm>
            <a:off x="6286905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思考总结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852B04-4697-49E8-A543-9F31441D7871}"/>
              </a:ext>
            </a:extLst>
          </p:cNvPr>
          <p:cNvSpPr txBox="1"/>
          <p:nvPr/>
        </p:nvSpPr>
        <p:spPr>
          <a:xfrm>
            <a:off x="7795326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参考文献</a:t>
            </a:r>
          </a:p>
        </p:txBody>
      </p:sp>
      <p:sp>
        <p:nvSpPr>
          <p:cNvPr id="25" name="TextBox 29">
            <a:extLst>
              <a:ext uri="{FF2B5EF4-FFF2-40B4-BE49-F238E27FC236}">
                <a16:creationId xmlns:a16="http://schemas.microsoft.com/office/drawing/2014/main" id="{D0687240-0201-4EF7-8032-C90E13682595}"/>
              </a:ext>
            </a:extLst>
          </p:cNvPr>
          <p:cNvSpPr txBox="1"/>
          <p:nvPr/>
        </p:nvSpPr>
        <p:spPr>
          <a:xfrm>
            <a:off x="253219" y="2529724"/>
            <a:ext cx="8650103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无线接收信号强度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(RSSI)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对信标和终端之间的无线信号强度进行度量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树莓派扫描、检测周边蓝牙设备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/WIFI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设备，获取其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RSSI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和设备名称并返回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信息筛选得到设备标识，蓝牙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/WIFI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强度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DB263D-6CFF-42D2-ADEF-7636FEEC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2" name="TextBox 30">
            <a:extLst>
              <a:ext uri="{FF2B5EF4-FFF2-40B4-BE49-F238E27FC236}">
                <a16:creationId xmlns:a16="http://schemas.microsoft.com/office/drawing/2014/main" id="{6CC35336-9367-4981-BEFB-D42E09CEBB38}"/>
              </a:ext>
            </a:extLst>
          </p:cNvPr>
          <p:cNvSpPr txBox="1"/>
          <p:nvPr/>
        </p:nvSpPr>
        <p:spPr>
          <a:xfrm>
            <a:off x="571801" y="4397909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位置计算</a:t>
            </a:r>
          </a:p>
        </p:txBody>
      </p:sp>
      <p:sp>
        <p:nvSpPr>
          <p:cNvPr id="35" name="TextBox 29">
            <a:extLst>
              <a:ext uri="{FF2B5EF4-FFF2-40B4-BE49-F238E27FC236}">
                <a16:creationId xmlns:a16="http://schemas.microsoft.com/office/drawing/2014/main" id="{6913254D-79CB-48F5-A373-49B4FD50CD7C}"/>
              </a:ext>
            </a:extLst>
          </p:cNvPr>
          <p:cNvSpPr txBox="1"/>
          <p:nvPr/>
        </p:nvSpPr>
        <p:spPr>
          <a:xfrm>
            <a:off x="253219" y="4921656"/>
            <a:ext cx="8650103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通过相应公式，将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RSSI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转换为实际距离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使用终端到信标的距离进行三点定位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1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0"/>
          <p:cNvSpPr txBox="1"/>
          <p:nvPr/>
        </p:nvSpPr>
        <p:spPr>
          <a:xfrm>
            <a:off x="439529" y="2066511"/>
            <a:ext cx="82375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扫描检测终端设备，获取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RSSI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和设备标识</a:t>
            </a:r>
          </a:p>
        </p:txBody>
      </p:sp>
      <p:sp>
        <p:nvSpPr>
          <p:cNvPr id="32" name="TextBox 29"/>
          <p:cNvSpPr txBox="1"/>
          <p:nvPr/>
        </p:nvSpPr>
        <p:spPr>
          <a:xfrm>
            <a:off x="439529" y="2780202"/>
            <a:ext cx="8262132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蓝牙设备扫描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命令行中运行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bluetoothctl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中安装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bluez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包或者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bluepy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WIFI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设备扫描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命令行中运行</a:t>
            </a:r>
            <a:r>
              <a:rPr lang="it-IT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wpa_cli -i wlan0 scan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搜索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WIFI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热点</a:t>
            </a:r>
            <a:endParaRPr lang="it-IT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wpa_cli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wlan0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scan_result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os.system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os.popen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实现命令行输入和输出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D38F6B3-32DD-4325-973D-B7F466829323}"/>
              </a:ext>
            </a:extLst>
          </p:cNvPr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5A193D4-445C-46B0-83E3-4ED010BDCD82}"/>
              </a:ext>
            </a:extLst>
          </p:cNvPr>
          <p:cNvSpPr txBox="1"/>
          <p:nvPr/>
        </p:nvSpPr>
        <p:spPr>
          <a:xfrm>
            <a:off x="3270060" y="1303761"/>
            <a:ext cx="1107997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步骤说明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F58693-8332-40C9-A5BE-D60DDCECD296}"/>
              </a:ext>
            </a:extLst>
          </p:cNvPr>
          <p:cNvSpPr txBox="1"/>
          <p:nvPr/>
        </p:nvSpPr>
        <p:spPr>
          <a:xfrm>
            <a:off x="253218" y="13037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项目内容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F15203-EF64-41D2-BFF4-3CEA5E61D244}"/>
              </a:ext>
            </a:extLst>
          </p:cNvPr>
          <p:cNvSpPr txBox="1"/>
          <p:nvPr/>
        </p:nvSpPr>
        <p:spPr>
          <a:xfrm>
            <a:off x="1762286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处理思路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743070D-65E3-4E80-999D-4711C4062CBE}"/>
              </a:ext>
            </a:extLst>
          </p:cNvPr>
          <p:cNvSpPr txBox="1"/>
          <p:nvPr/>
        </p:nvSpPr>
        <p:spPr>
          <a:xfrm>
            <a:off x="4778483" y="130376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297C325-9BAE-447D-A668-E3796B3F5634}"/>
              </a:ext>
            </a:extLst>
          </p:cNvPr>
          <p:cNvSpPr txBox="1"/>
          <p:nvPr/>
        </p:nvSpPr>
        <p:spPr>
          <a:xfrm>
            <a:off x="6286905" y="130376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思考总结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B875403-4245-4570-8081-02F4BE346962}"/>
              </a:ext>
            </a:extLst>
          </p:cNvPr>
          <p:cNvSpPr txBox="1"/>
          <p:nvPr/>
        </p:nvSpPr>
        <p:spPr>
          <a:xfrm>
            <a:off x="7795326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参考文献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4C73C7-41DF-4A4E-AACA-61C1C125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8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0"/>
          <p:cNvSpPr txBox="1"/>
          <p:nvPr/>
        </p:nvSpPr>
        <p:spPr>
          <a:xfrm>
            <a:off x="405667" y="2004202"/>
            <a:ext cx="82375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信息传递和筛选</a:t>
            </a:r>
          </a:p>
        </p:txBody>
      </p:sp>
      <p:sp>
        <p:nvSpPr>
          <p:cNvPr id="32" name="TextBox 29"/>
          <p:cNvSpPr txBox="1"/>
          <p:nvPr/>
        </p:nvSpPr>
        <p:spPr>
          <a:xfrm>
            <a:off x="405667" y="2610215"/>
            <a:ext cx="8727495" cy="3280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信息传递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参考实验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和实验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，使用三台树莓派组成局域网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ZeroMQ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框架的发布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订阅模式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所有距离信息汇集到一台树莓派，分布式测距，集中计算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信息筛选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简单字符串处理，分离出终端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RSSI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和名称用于后续计算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1: 54:25:ea:4c:22:c0 2412 -35 [WPA2-PSK-CCMP][ESS] HUAWEI Mate 9 Pro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b'12: 54:25:ea:4c:22:c0\t2412\t-22\t[WPA2-PSK-CCMP][ESS]\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tHUAWEI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Mate 9 Pro'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D38F6B3-32DD-4325-973D-B7F466829323}"/>
              </a:ext>
            </a:extLst>
          </p:cNvPr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5A193D4-445C-46B0-83E3-4ED010BDCD82}"/>
              </a:ext>
            </a:extLst>
          </p:cNvPr>
          <p:cNvSpPr txBox="1"/>
          <p:nvPr/>
        </p:nvSpPr>
        <p:spPr>
          <a:xfrm>
            <a:off x="3270060" y="1303761"/>
            <a:ext cx="1107997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步骤说明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F58693-8332-40C9-A5BE-D60DDCECD296}"/>
              </a:ext>
            </a:extLst>
          </p:cNvPr>
          <p:cNvSpPr txBox="1"/>
          <p:nvPr/>
        </p:nvSpPr>
        <p:spPr>
          <a:xfrm>
            <a:off x="253218" y="13037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项目内容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F15203-EF64-41D2-BFF4-3CEA5E61D244}"/>
              </a:ext>
            </a:extLst>
          </p:cNvPr>
          <p:cNvSpPr txBox="1"/>
          <p:nvPr/>
        </p:nvSpPr>
        <p:spPr>
          <a:xfrm>
            <a:off x="1762286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处理思路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743070D-65E3-4E80-999D-4711C4062CBE}"/>
              </a:ext>
            </a:extLst>
          </p:cNvPr>
          <p:cNvSpPr txBox="1"/>
          <p:nvPr/>
        </p:nvSpPr>
        <p:spPr>
          <a:xfrm>
            <a:off x="4778483" y="130376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297C325-9BAE-447D-A668-E3796B3F5634}"/>
              </a:ext>
            </a:extLst>
          </p:cNvPr>
          <p:cNvSpPr txBox="1"/>
          <p:nvPr/>
        </p:nvSpPr>
        <p:spPr>
          <a:xfrm>
            <a:off x="6286905" y="130376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思考总结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B875403-4245-4570-8081-02F4BE346962}"/>
              </a:ext>
            </a:extLst>
          </p:cNvPr>
          <p:cNvSpPr txBox="1"/>
          <p:nvPr/>
        </p:nvSpPr>
        <p:spPr>
          <a:xfrm>
            <a:off x="7795326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参考文献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4C73C7-41DF-4A4E-AACA-61C1C125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69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0"/>
          <p:cNvSpPr txBox="1"/>
          <p:nvPr/>
        </p:nvSpPr>
        <p:spPr>
          <a:xfrm>
            <a:off x="259273" y="1749506"/>
            <a:ext cx="82375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坐标计算和可视化</a:t>
            </a:r>
          </a:p>
        </p:txBody>
      </p:sp>
      <p:sp>
        <p:nvSpPr>
          <p:cNvPr id="32" name="TextBox 29"/>
          <p:cNvSpPr txBox="1"/>
          <p:nvPr/>
        </p:nvSpPr>
        <p:spPr>
          <a:xfrm>
            <a:off x="253218" y="2221595"/>
            <a:ext cx="8727495" cy="421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pPr>
              <a:lnSpc>
                <a:spcPts val="27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距离计算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pt-BR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 = 10^((abs(rssi) - A) / (10 * n))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-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发射端和接收端相隔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米时的信号强度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 -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环境衰减因子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对于不同树莓派，测几组数据拟合参数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三点定位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考虑到测量误差三圆并不会相交于一点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两圆外离、内含、相交、相切分类讨论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保证程序鲁棒性，即任意给定三圆心，三半径，都能给出一个定位输出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可视化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Matplotlib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绘图库实现定位的可视化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能够显示三个蓝牙信标与多终端的实时展示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270060" y="1303761"/>
            <a:ext cx="1107997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步骤说明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53218" y="13037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项目内容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762286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处理思路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78483" y="130376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结果展示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286905" y="130376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思考总结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795326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参考文献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r="7458" b="7085"/>
          <a:stretch>
            <a:fillRect/>
          </a:stretch>
        </p:blipFill>
        <p:spPr>
          <a:xfrm>
            <a:off x="6286905" y="2779226"/>
            <a:ext cx="1985645" cy="1831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0"/>
          <p:cNvSpPr txBox="1"/>
          <p:nvPr/>
        </p:nvSpPr>
        <p:spPr>
          <a:xfrm>
            <a:off x="870885" y="186945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静态多设备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D38F6B3-32DD-4325-973D-B7F466829323}"/>
              </a:ext>
            </a:extLst>
          </p:cNvPr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0F58693-8332-40C9-A5BE-D60DDCECD296}"/>
              </a:ext>
            </a:extLst>
          </p:cNvPr>
          <p:cNvSpPr txBox="1"/>
          <p:nvPr/>
        </p:nvSpPr>
        <p:spPr>
          <a:xfrm>
            <a:off x="253218" y="13037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项目内容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F15203-EF64-41D2-BFF4-3CEA5E61D244}"/>
              </a:ext>
            </a:extLst>
          </p:cNvPr>
          <p:cNvSpPr txBox="1"/>
          <p:nvPr/>
        </p:nvSpPr>
        <p:spPr>
          <a:xfrm>
            <a:off x="1762286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处理思路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297C325-9BAE-447D-A668-E3796B3F5634}"/>
              </a:ext>
            </a:extLst>
          </p:cNvPr>
          <p:cNvSpPr txBox="1"/>
          <p:nvPr/>
        </p:nvSpPr>
        <p:spPr>
          <a:xfrm>
            <a:off x="6286905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思考总结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B875403-4245-4570-8081-02F4BE346962}"/>
              </a:ext>
            </a:extLst>
          </p:cNvPr>
          <p:cNvSpPr txBox="1"/>
          <p:nvPr/>
        </p:nvSpPr>
        <p:spPr>
          <a:xfrm>
            <a:off x="7795326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参考文献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7ED424-A3CB-4B8C-9AE5-63E45D39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2" name="TextBox 29">
            <a:extLst>
              <a:ext uri="{FF2B5EF4-FFF2-40B4-BE49-F238E27FC236}">
                <a16:creationId xmlns:a16="http://schemas.microsoft.com/office/drawing/2014/main" id="{BC9E0B82-7AC4-4327-A9FE-0DFE547CFC46}"/>
              </a:ext>
            </a:extLst>
          </p:cNvPr>
          <p:cNvSpPr txBox="1"/>
          <p:nvPr/>
        </p:nvSpPr>
        <p:spPr>
          <a:xfrm>
            <a:off x="536023" y="3063022"/>
            <a:ext cx="309212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区分信标：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为了区别不同的树莓派，按照指定序号点亮相应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LED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7787BB8-AF10-4ABF-806E-F6D8141A6966}"/>
              </a:ext>
            </a:extLst>
          </p:cNvPr>
          <p:cNvSpPr txBox="1"/>
          <p:nvPr/>
        </p:nvSpPr>
        <p:spPr>
          <a:xfrm>
            <a:off x="4778482" y="1298011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结果展示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7D68B7F-324F-4F5A-946E-84199F5CAE69}"/>
              </a:ext>
            </a:extLst>
          </p:cNvPr>
          <p:cNvSpPr txBox="1"/>
          <p:nvPr/>
        </p:nvSpPr>
        <p:spPr>
          <a:xfrm>
            <a:off x="3270059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步骤说明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B30A53D-CF27-4BE5-8538-9BEFB43D71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8" t="16074" r="15667" b="22212"/>
          <a:stretch/>
        </p:blipFill>
        <p:spPr>
          <a:xfrm>
            <a:off x="3946879" y="2844796"/>
            <a:ext cx="4275124" cy="266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8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D38F6B3-32DD-4325-973D-B7F466829323}"/>
              </a:ext>
            </a:extLst>
          </p:cNvPr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0F58693-8332-40C9-A5BE-D60DDCECD296}"/>
              </a:ext>
            </a:extLst>
          </p:cNvPr>
          <p:cNvSpPr txBox="1"/>
          <p:nvPr/>
        </p:nvSpPr>
        <p:spPr>
          <a:xfrm>
            <a:off x="253218" y="13037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项目内容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F15203-EF64-41D2-BFF4-3CEA5E61D244}"/>
              </a:ext>
            </a:extLst>
          </p:cNvPr>
          <p:cNvSpPr txBox="1"/>
          <p:nvPr/>
        </p:nvSpPr>
        <p:spPr>
          <a:xfrm>
            <a:off x="1762286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处理思路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297C325-9BAE-447D-A668-E3796B3F5634}"/>
              </a:ext>
            </a:extLst>
          </p:cNvPr>
          <p:cNvSpPr txBox="1"/>
          <p:nvPr/>
        </p:nvSpPr>
        <p:spPr>
          <a:xfrm>
            <a:off x="6286905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思考总结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B875403-4245-4570-8081-02F4BE346962}"/>
              </a:ext>
            </a:extLst>
          </p:cNvPr>
          <p:cNvSpPr txBox="1"/>
          <p:nvPr/>
        </p:nvSpPr>
        <p:spPr>
          <a:xfrm>
            <a:off x="7795326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参考文献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7ED424-A3CB-4B8C-9AE5-63E45D39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7787BB8-AF10-4ABF-806E-F6D8141A6966}"/>
              </a:ext>
            </a:extLst>
          </p:cNvPr>
          <p:cNvSpPr txBox="1"/>
          <p:nvPr/>
        </p:nvSpPr>
        <p:spPr>
          <a:xfrm>
            <a:off x="4778482" y="1298011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结果展示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7D68B7F-324F-4F5A-946E-84199F5CAE69}"/>
              </a:ext>
            </a:extLst>
          </p:cNvPr>
          <p:cNvSpPr txBox="1"/>
          <p:nvPr/>
        </p:nvSpPr>
        <p:spPr>
          <a:xfrm>
            <a:off x="3270059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步骤说明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8D7032-C217-4CF0-9DEE-4554EA0D1F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27" y="2433497"/>
            <a:ext cx="5125150" cy="3843862"/>
          </a:xfrm>
          <a:prstGeom prst="rect">
            <a:avLst/>
          </a:prstGeom>
        </p:spPr>
      </p:pic>
      <p:sp>
        <p:nvSpPr>
          <p:cNvPr id="19" name="TextBox 30">
            <a:extLst>
              <a:ext uri="{FF2B5EF4-FFF2-40B4-BE49-F238E27FC236}">
                <a16:creationId xmlns:a16="http://schemas.microsoft.com/office/drawing/2014/main" id="{A916B9E5-AE1E-4D3C-983B-700398168FE3}"/>
              </a:ext>
            </a:extLst>
          </p:cNvPr>
          <p:cNvSpPr txBox="1"/>
          <p:nvPr/>
        </p:nvSpPr>
        <p:spPr>
          <a:xfrm>
            <a:off x="870885" y="186945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静态多设备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D517F9-2625-445F-88D4-43462FD8A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67" y="2790655"/>
            <a:ext cx="3224406" cy="29924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BCAA136-A2C6-4E58-ACD8-6290F111DECB}"/>
              </a:ext>
            </a:extLst>
          </p:cNvPr>
          <p:cNvSpPr/>
          <p:nvPr/>
        </p:nvSpPr>
        <p:spPr>
          <a:xfrm>
            <a:off x="5533535" y="4430598"/>
            <a:ext cx="556181" cy="5639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9643819-F912-4A85-BC58-709F5A4054F9}"/>
              </a:ext>
            </a:extLst>
          </p:cNvPr>
          <p:cNvSpPr/>
          <p:nvPr/>
        </p:nvSpPr>
        <p:spPr>
          <a:xfrm>
            <a:off x="5252302" y="5469117"/>
            <a:ext cx="622169" cy="5639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DB989D-304F-4B2D-B994-75870DE87F2F}"/>
              </a:ext>
            </a:extLst>
          </p:cNvPr>
          <p:cNvSpPr/>
          <p:nvPr/>
        </p:nvSpPr>
        <p:spPr>
          <a:xfrm>
            <a:off x="8306590" y="5158036"/>
            <a:ext cx="622169" cy="5639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08AF709-6BAC-45BF-994C-284F30CD9329}"/>
              </a:ext>
            </a:extLst>
          </p:cNvPr>
          <p:cNvSpPr/>
          <p:nvPr/>
        </p:nvSpPr>
        <p:spPr>
          <a:xfrm>
            <a:off x="6412584" y="4798243"/>
            <a:ext cx="1074066" cy="563969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9AD589E-9AF8-438B-8BA0-048666F45834}"/>
              </a:ext>
            </a:extLst>
          </p:cNvPr>
          <p:cNvSpPr/>
          <p:nvPr/>
        </p:nvSpPr>
        <p:spPr>
          <a:xfrm>
            <a:off x="7432250" y="4102230"/>
            <a:ext cx="556181" cy="563969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90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5378</TotalTime>
  <Words>1049</Words>
  <Application>Microsoft Office PowerPoint</Application>
  <PresentationFormat>全屏显示(4:3)</PresentationFormat>
  <Paragraphs>201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华文楷体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程 雪珂</cp:lastModifiedBy>
  <cp:revision>947</cp:revision>
  <dcterms:created xsi:type="dcterms:W3CDTF">2014-08-08T13:32:37Z</dcterms:created>
  <dcterms:modified xsi:type="dcterms:W3CDTF">2020-12-24T08:40:17Z</dcterms:modified>
</cp:coreProperties>
</file>