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9"/>
  </p:notesMasterIdLst>
  <p:sldIdLst>
    <p:sldId id="256" r:id="rId2"/>
    <p:sldId id="412" r:id="rId3"/>
    <p:sldId id="414" r:id="rId4"/>
    <p:sldId id="427" r:id="rId5"/>
    <p:sldId id="416" r:id="rId6"/>
    <p:sldId id="424" r:id="rId7"/>
    <p:sldId id="425" r:id="rId8"/>
    <p:sldId id="428" r:id="rId9"/>
    <p:sldId id="417" r:id="rId10"/>
    <p:sldId id="419" r:id="rId11"/>
    <p:sldId id="421" r:id="rId12"/>
    <p:sldId id="420" r:id="rId13"/>
    <p:sldId id="422" r:id="rId14"/>
    <p:sldId id="418" r:id="rId15"/>
    <p:sldId id="415" r:id="rId16"/>
    <p:sldId id="423" r:id="rId17"/>
    <p:sldId id="39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95" autoAdjust="0"/>
  </p:normalViewPr>
  <p:slideViewPr>
    <p:cSldViewPr snapToGrid="0">
      <p:cViewPr varScale="1">
        <p:scale>
          <a:sx n="72" d="100"/>
          <a:sy n="72" d="100"/>
        </p:scale>
        <p:origin x="10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D87E-AFD4-4DDF-966F-FCA2C457558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005C2-F4D0-4488-BE5D-56CE4CE5D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5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8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Designing Robot Behavior in Human-Robot Interactions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8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近年来，随着感知、视觉、控制规划等相关技术的成熟，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移动智能体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（包括自动驾驶汽车、无人机、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等）在各个领域的应用越来越广泛。智能体在运动过程中，需要与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周边环境实时交互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，对一段时间内的环境变化进行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并作出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控制决策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，如自动驾驶汽车的错车、超车，对某目标智能体或编队的拦截、攻击等，均涉及对运动目标的观测和轨迹预测，自身的运动规划控制及过程中的避障，都是当前热点的研究课题。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本课题选取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对移动目标的拦截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作为研究内容，也可称为“机器人追逃问题”，在实现拦截的基础上，可进一步攻击目标或破坏目标编队。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军事领域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导弹防御系统拦截来袭目标、战斗机群及坦克群的格斗及围攻，均可从该问题出发展开研究。此外，对于战场情报搜索和侦察行动，包括在核、生、化沾染地带作业的高危险性任务，人们普遍希望采用军用机器人来代替人类执行，对移动目标拦截的研究成果，也可应用于此类搜捕或搜救任务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8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在本课题的起步阶段，初步目标是实现对单一移动目标的轨迹预测，从而完成对目标的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，可以想到在达成初期任务后，有以下几个可以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继续深入的研究方向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。一是移动目标不再是单一智能体，而是由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多个相似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组成的、有结构和组织的群体，如机器人编队，如果能够识别出该编队的运动模式，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预测运动轨迹，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即可实现对编队的攻击，或对编队中某一成员的替代，具有极大的潜在应用价值；二是移动目标不再保持简单、封闭的运动模式，而加入了与环境的交互，对于外界的跟随和攻击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会做出一定的反馈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，需要观测者不断探索学习其反馈机制，从而更好地进行跟随或拦截。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2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高维优化问题，单纯求解复杂度较高，所以先用启发式算法搜索出一些点，再通过这些点去拟合优化路径，而非直接得到路径 可以提高算法效率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港科大 沈劭劼老师团队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7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卡尔曼滤波已经有</a:t>
            </a:r>
            <a:r>
              <a:rPr lang="en-US" altLang="zh-CN" dirty="0"/>
              <a:t>50</a:t>
            </a:r>
            <a:r>
              <a:rPr lang="zh-CN" altLang="en-US" dirty="0"/>
              <a:t>多年的历史，但仍然是目前最重要最受欢迎的数据融合算法之一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一个典型实例是从一组有限的，包含噪声的，对物体位置的观察序列预测出物体的位置的坐标及速度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它的问题描述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算法包括两个更新步骤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我的理解 模型信息和传感器测量信息的融合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dirty="0"/>
              <a:t>当模型比较准确时，我相信模型多一点，当它不准时我相信实际测量结果多一些。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但是 系统输入要可知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6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神经网络的方法 </a:t>
            </a:r>
            <a:r>
              <a:rPr lang="en-US" altLang="zh-CN" dirty="0"/>
              <a:t>LSTM</a:t>
            </a:r>
            <a:r>
              <a:rPr lang="zh-CN" altLang="en-US" dirty="0"/>
              <a:t>长短期记忆人工神经网络</a:t>
            </a:r>
            <a:endParaRPr lang="en-US" altLang="zh-CN" dirty="0"/>
          </a:p>
          <a:p>
            <a:r>
              <a:rPr lang="zh-CN" altLang="en-US" dirty="0"/>
              <a:t>多用于自动驾驶 周围车辆轨迹预测</a:t>
            </a:r>
            <a:endParaRPr lang="en-US" altLang="zh-CN" dirty="0"/>
          </a:p>
          <a:p>
            <a:r>
              <a:rPr lang="zh-CN" altLang="en-US" dirty="0"/>
              <a:t>把驾驶行为划分成六类，计算分布</a:t>
            </a:r>
            <a:endParaRPr lang="en-US" altLang="zh-CN" dirty="0"/>
          </a:p>
          <a:p>
            <a:r>
              <a:rPr lang="zh-CN" altLang="en-US" dirty="0"/>
              <a:t>比如一个</a:t>
            </a:r>
            <a:r>
              <a:rPr lang="en-US" altLang="zh-CN" dirty="0"/>
              <a:t>encoder-decoder</a:t>
            </a:r>
            <a:r>
              <a:rPr lang="zh-CN" altLang="en-US" dirty="0"/>
              <a:t>系统，能根据输入进来的信息（预测车辆的历史轨迹</a:t>
            </a:r>
            <a:r>
              <a:rPr lang="en-US" altLang="zh-CN" dirty="0"/>
              <a:t>+</a:t>
            </a:r>
            <a:r>
              <a:rPr lang="zh-CN" altLang="en-US" dirty="0"/>
              <a:t>周围车辆轨迹），给出预测车辆的行为以及这个行为每帧轨迹轨迹的分布。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属于比较前沿的方法 需要计算资源和数据 可能不会用到我的课题里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2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端到端 输入一些观测数据，输出自身的决策，可以在后期跟这种比较传统、底层的规划方法作对比</a:t>
            </a:r>
            <a:endParaRPr lang="en-US" altLang="zh-CN" dirty="0"/>
          </a:p>
          <a:p>
            <a:r>
              <a:rPr lang="zh-CN" altLang="en-US" dirty="0"/>
              <a:t>弊端：需要较大规模的数据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05C2-F4D0-4488-BE5D-56CE4CE5DA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9EC62-4EC4-4AC9-8FA1-CE3E6E8A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4A6F5-D670-4C97-9CCA-1582FFBD6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34635-BFE6-4C52-9206-BCB0BA55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8EB2A-4441-41AB-A13F-480D6C29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45C21-F72E-47FC-BC5C-615E7BB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5501E-8124-46CD-B46E-83824CA5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4A455-DB2C-40DE-A1D2-DE63FCAFF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C79F0-B580-4E41-8EAF-E8B72E1A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C6B72-FE27-4B6C-99F3-C8846AAD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38251-D605-4E9A-815C-3CA91DDF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9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DD1AB2-2F80-480D-BA12-18A423B0C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86919-822E-45D7-AD2F-A46A73A3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33CB5-80CA-47C3-A27F-3A904A49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6CF48-4F1B-4DD2-A5DC-8B6595F1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F6783-2FED-43D5-9100-E4E4AD4C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7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5617D-2CBC-40C3-93AF-294F5439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EE48E-2D74-4C66-A80D-B7349436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CACF0-055F-47BA-ABC4-9454DDC7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2703D-B968-43C9-8A6F-5230B48A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4C87C-76A4-44D4-AB3B-A8291484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5C6E-B03F-4E66-9797-B4F75766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A8A32-CE70-4914-82C4-F0189108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40940-DFDD-4930-9593-4EB38166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529F6-88D3-46BF-8631-4716C69A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F0D3B-BB90-47E8-B609-8AD2C74D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8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D4B1A-F767-4180-ADB6-E1F699F6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037DB-2234-4F66-AC1C-1C4B99AFF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E1FD5-8BEE-4410-93AE-63BEAA96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3759C-C51E-440A-9A65-9E235BD1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21F93-57D7-4F12-BD58-62F4AF44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D2544-5453-49B7-812B-E0E15DD2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566E4-2AAC-4EC9-8C92-CB1D4DED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141F1-3B32-40FF-B6D0-461BA701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37190-0095-42BE-A976-CE7839D2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18EE11-62B3-43E7-B451-B6484296C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21B61C-AEEE-402C-9650-E500975F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83501A-CFFB-438F-A607-0DF733B1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ECD09-403B-451F-A8F3-FB16F192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427FD-0EF9-41AA-94E7-D9F988EE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F660E-6E9F-46F9-A9A5-863AC952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F535C1-AB30-407B-AC1B-4786721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CD373E-96D6-4AE3-9E88-7634DE5D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8919-C838-4912-A7F4-2846920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0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5B5E57-BA9B-45BA-AD2C-82EF28D5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BB10E-5087-4003-A351-7DBDB2AB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2FD4B-89AC-46F9-8721-259FBFED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C3A97-EBFA-4A26-871C-50C3FC1D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A97B3-2749-4A67-BC4C-4ABF34B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C7003-DCC2-4EB1-8EB1-E761085E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36802-424A-479E-AA32-A0D7B502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9628A-FAA8-40F1-B0BC-EE3CC7D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953E8-32E9-48E6-AF40-B36DB85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59058-BF0B-4657-9508-7C5B5F4A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23100F-257E-40DA-9DB1-440AE13B9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DD715-B273-4536-8F04-7E3421379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B5A80-3320-4F9D-8CD9-30935F59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D09E1-24A2-436C-B3B6-8A380533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CD6F3-2982-4F44-BA8F-49A1B220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0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495C8-58FD-49A8-A0F3-AE6D78E9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46DF5-2EEE-40B1-8127-0A1E7C16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C0796-F420-429D-A701-48A94A469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6F82-7E6A-4AAB-B999-DF774EFC827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7E753-6451-4FE3-85F9-53B88A3A8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69253-1B6C-4F58-BC5E-271CA0617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819D-BC1A-445A-B78C-FFCE4EB36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2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807.0804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109447"/>
            <a:ext cx="12192000" cy="612460"/>
            <a:chOff x="0" y="5892910"/>
            <a:chExt cx="12192000" cy="6124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06" y="5892910"/>
              <a:ext cx="1980288" cy="61246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flipV="1">
              <a:off x="0" y="6109447"/>
              <a:ext cx="8826760" cy="179386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V="1">
              <a:off x="11131140" y="6109447"/>
              <a:ext cx="1060860" cy="179386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01283F3-9C5B-4201-AF1B-3FD96175C7F3}"/>
              </a:ext>
            </a:extLst>
          </p:cNvPr>
          <p:cNvSpPr txBox="1"/>
          <p:nvPr/>
        </p:nvSpPr>
        <p:spPr>
          <a:xfrm>
            <a:off x="1116982" y="1243786"/>
            <a:ext cx="99580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开题报告</a:t>
            </a:r>
            <a:endParaRPr lang="en-US" altLang="zh-CN" sz="6000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2800" b="1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基于数据驱动的移动目标预测与拦截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EF5257-519B-4B57-8986-7160F1E8C10A}"/>
              </a:ext>
            </a:extLst>
          </p:cNvPr>
          <p:cNvSpPr txBox="1"/>
          <p:nvPr/>
        </p:nvSpPr>
        <p:spPr>
          <a:xfrm>
            <a:off x="3363521" y="4371038"/>
            <a:ext cx="5464958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答辩人：屈晨迪       时间：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2020.11.27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清华大学 自动化系 智能与网络化系统研究中心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20">
        <p:fade/>
      </p:transition>
    </mc:Choice>
    <mc:Fallback xmlns="">
      <p:transition spd="med" advTm="392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预期技术路线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513984-08D4-47AF-AC11-44D2A307D829}"/>
              </a:ext>
            </a:extLst>
          </p:cNvPr>
          <p:cNvSpPr txBox="1"/>
          <p:nvPr/>
        </p:nvSpPr>
        <p:spPr>
          <a:xfrm>
            <a:off x="597159" y="1367785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：卡尔曼滤波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441D74-8282-4F88-BD76-F9D1CBF9392F}"/>
                  </a:ext>
                </a:extLst>
              </p:cNvPr>
              <p:cNvSpPr txBox="1"/>
              <p:nvPr/>
            </p:nvSpPr>
            <p:spPr>
              <a:xfrm>
                <a:off x="1127881" y="1849210"/>
                <a:ext cx="2731710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Problem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statement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441D74-8282-4F88-BD76-F9D1CBF9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81" y="1849210"/>
                <a:ext cx="2731710" cy="1338828"/>
              </a:xfrm>
              <a:prstGeom prst="rect">
                <a:avLst/>
              </a:prstGeom>
              <a:blipFill>
                <a:blip r:embed="rId4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D8BD959-F6FD-4B60-A345-4793AFC0D6C5}"/>
              </a:ext>
            </a:extLst>
          </p:cNvPr>
          <p:cNvSpPr txBox="1"/>
          <p:nvPr/>
        </p:nvSpPr>
        <p:spPr>
          <a:xfrm>
            <a:off x="4522802" y="1849210"/>
            <a:ext cx="285907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stages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 update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Measurement update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FB97CF-7AEA-4BDD-9318-93C389E17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875" y="2105243"/>
            <a:ext cx="2424421" cy="826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58AEC-7161-484D-9CBB-2FA7794D6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315" y="2970074"/>
            <a:ext cx="2968570" cy="7502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B3705D3-DAA8-4E05-ACB2-D5E33FAE9A3D}"/>
              </a:ext>
            </a:extLst>
          </p:cNvPr>
          <p:cNvSpPr txBox="1"/>
          <p:nvPr/>
        </p:nvSpPr>
        <p:spPr>
          <a:xfrm>
            <a:off x="1127881" y="3596439"/>
            <a:ext cx="6186309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系统输入不可知 如何解决？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通过观测的历史数据，拟合出加速度的分布，作为假定输入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将预测与实际观测相对比，学习更新参数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48185D-30E8-4E9F-8A22-09D69DEA1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311" y="4998437"/>
            <a:ext cx="7646053" cy="15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预期技术路线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513984-08D4-47AF-AC11-44D2A307D829}"/>
              </a:ext>
            </a:extLst>
          </p:cNvPr>
          <p:cNvSpPr txBox="1"/>
          <p:nvPr/>
        </p:nvSpPr>
        <p:spPr>
          <a:xfrm>
            <a:off x="597159" y="1367785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LSTM*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F2AF6-A788-47AD-83C5-8B8EDF0DF198}"/>
              </a:ext>
            </a:extLst>
          </p:cNvPr>
          <p:cNvSpPr txBox="1"/>
          <p:nvPr/>
        </p:nvSpPr>
        <p:spPr>
          <a:xfrm>
            <a:off x="1063689" y="2070087"/>
            <a:ext cx="558678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LSTM+social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pooling+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多模态预测车辆轨迹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6F631-6376-4A4F-995B-1F2F98C50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384" y="1399834"/>
            <a:ext cx="3262432" cy="1515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D24B21-DFC9-47FC-B484-6604AF87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756" y="3155724"/>
            <a:ext cx="8240487" cy="28982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001166-E4BC-48AD-9F4D-6FF09A02B348}"/>
              </a:ext>
            </a:extLst>
          </p:cNvPr>
          <p:cNvSpPr txBox="1"/>
          <p:nvPr/>
        </p:nvSpPr>
        <p:spPr>
          <a:xfrm>
            <a:off x="1202509" y="6221337"/>
            <a:ext cx="102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输入：预测车辆的历史轨迹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周围车辆轨迹          输出：预测车辆行为以及该行为每帧轨迹的分布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D9C8D9-1CF7-40D6-AD9C-2BD5A453510C}"/>
              </a:ext>
            </a:extLst>
          </p:cNvPr>
          <p:cNvSpPr txBox="1"/>
          <p:nvPr/>
        </p:nvSpPr>
        <p:spPr>
          <a:xfrm>
            <a:off x="10411408" y="1712223"/>
            <a:ext cx="17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把驾驶行为量化成六个并且计算分布</a:t>
            </a:r>
          </a:p>
        </p:txBody>
      </p:sp>
    </p:spTree>
    <p:extLst>
      <p:ext uri="{BB962C8B-B14F-4D97-AF65-F5344CB8AC3E}">
        <p14:creationId xmlns:p14="http://schemas.microsoft.com/office/powerpoint/2010/main" val="32282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预期技术路线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513984-08D4-47AF-AC11-44D2A307D829}"/>
              </a:ext>
            </a:extLst>
          </p:cNvPr>
          <p:cNvSpPr txBox="1"/>
          <p:nvPr/>
        </p:nvSpPr>
        <p:spPr>
          <a:xfrm>
            <a:off x="597159" y="1382315"/>
            <a:ext cx="444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路径规划方法：求解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FBF178-183E-4B63-921A-B2EA1D192E3E}"/>
              </a:ext>
            </a:extLst>
          </p:cNvPr>
          <p:cNvSpPr txBox="1"/>
          <p:nvPr/>
        </p:nvSpPr>
        <p:spPr>
          <a:xfrm>
            <a:off x="7936987" y="5172723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 EM Planner 2018 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C7419A-F733-4591-BD99-DD1763319ECB}"/>
              </a:ext>
            </a:extLst>
          </p:cNvPr>
          <p:cNvSpPr txBox="1"/>
          <p:nvPr/>
        </p:nvSpPr>
        <p:spPr>
          <a:xfrm>
            <a:off x="1586840" y="3402424"/>
            <a:ext cx="437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Quadratic Programming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(QP)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C5E91C-425B-4CF0-B146-BB9FDCF7FC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01" t="20790" r="10072" b="27262"/>
          <a:stretch/>
        </p:blipFill>
        <p:spPr>
          <a:xfrm>
            <a:off x="1158929" y="3878974"/>
            <a:ext cx="4657510" cy="11970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649EA2-B6EB-4D12-B23C-48149EFC6545}"/>
              </a:ext>
            </a:extLst>
          </p:cNvPr>
          <p:cNvSpPr txBox="1"/>
          <p:nvPr/>
        </p:nvSpPr>
        <p:spPr>
          <a:xfrm>
            <a:off x="1391481" y="5168879"/>
            <a:ext cx="459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（要求目标函数和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均是凸的）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7E0F71-0897-46C7-A338-678180DB0B67}"/>
              </a:ext>
            </a:extLst>
          </p:cNvPr>
          <p:cNvSpPr txBox="1"/>
          <p:nvPr/>
        </p:nvSpPr>
        <p:spPr>
          <a:xfrm>
            <a:off x="6598159" y="3439964"/>
            <a:ext cx="2550698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加入约束条件：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小车动力学约束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安全性约束（避障）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503B13-B231-4304-87BB-D8AA3141D33A}"/>
              </a:ext>
            </a:extLst>
          </p:cNvPr>
          <p:cNvSpPr txBox="1"/>
          <p:nvPr/>
        </p:nvSpPr>
        <p:spPr>
          <a:xfrm>
            <a:off x="1586840" y="1897687"/>
            <a:ext cx="4013022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一些基础路径规划算法：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*类     需要对全环境感知，效率不高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生成路径不够平滑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E69569-7E8E-46F8-842C-8D420E35592E}"/>
              </a:ext>
            </a:extLst>
          </p:cNvPr>
          <p:cNvSpPr txBox="1"/>
          <p:nvPr/>
        </p:nvSpPr>
        <p:spPr>
          <a:xfrm>
            <a:off x="6598159" y="5172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高效、平滑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FC969D-79A2-4487-8113-594628B1AF40}"/>
              </a:ext>
            </a:extLst>
          </p:cNvPr>
          <p:cNvSpPr txBox="1"/>
          <p:nvPr/>
        </p:nvSpPr>
        <p:spPr>
          <a:xfrm>
            <a:off x="1586840" y="5917505"/>
            <a:ext cx="697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更高层的决策算法？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UCB MSC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实验室，强化学习、模仿学习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6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预期技术路线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EC7A1B-9EDF-4523-9223-870C2461E863}"/>
              </a:ext>
            </a:extLst>
          </p:cNvPr>
          <p:cNvSpPr txBox="1"/>
          <p:nvPr/>
        </p:nvSpPr>
        <p:spPr>
          <a:xfrm>
            <a:off x="1063690" y="1451410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可设想的创新点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4E8D0D-13D1-4CD2-A704-07D67356981E}"/>
              </a:ext>
            </a:extLst>
          </p:cNvPr>
          <p:cNvSpPr txBox="1"/>
          <p:nvPr/>
        </p:nvSpPr>
        <p:spPr>
          <a:xfrm>
            <a:off x="1328953" y="2132569"/>
            <a:ext cx="317586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如何评价预测模块效果？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均方误差、似然率、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07625E-BBFC-4AFB-94A7-796E39358510}"/>
              </a:ext>
            </a:extLst>
          </p:cNvPr>
          <p:cNvSpPr txBox="1"/>
          <p:nvPr/>
        </p:nvSpPr>
        <p:spPr>
          <a:xfrm>
            <a:off x="1328953" y="3006976"/>
            <a:ext cx="6054863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实际上，预测模块和后续的决策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规划模块是耦合在一起的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预测大胆，决策保守；预测保守，决策大胆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F236DC-094B-4EC8-8030-6EC866703FFD}"/>
              </a:ext>
            </a:extLst>
          </p:cNvPr>
          <p:cNvSpPr txBox="1"/>
          <p:nvPr/>
        </p:nvSpPr>
        <p:spPr>
          <a:xfrm>
            <a:off x="1328953" y="4330949"/>
            <a:ext cx="10272171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模块包含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：卡尔曼滤波、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的输出都是一个概率分布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如何在决策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规划中尽可能消除？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Safe Exploration Algorithm (SEA)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[7]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追踪预测中随时间变化的不确定性水平，纳入控制决策</a:t>
            </a:r>
          </a:p>
        </p:txBody>
      </p:sp>
    </p:spTree>
    <p:extLst>
      <p:ext uri="{BB962C8B-B14F-4D97-AF65-F5344CB8AC3E}">
        <p14:creationId xmlns:p14="http://schemas.microsoft.com/office/powerpoint/2010/main" val="14599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84EE201-B933-4528-86C6-05738BDCA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47178"/>
              </p:ext>
            </p:extLst>
          </p:nvPr>
        </p:nvGraphicFramePr>
        <p:xfrm>
          <a:off x="1534497" y="1649588"/>
          <a:ext cx="9123006" cy="43704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9167">
                  <a:extLst>
                    <a:ext uri="{9D8B030D-6E8A-4147-A177-3AD203B41FA5}">
                      <a16:colId xmlns:a16="http://schemas.microsoft.com/office/drawing/2014/main" val="1885223959"/>
                    </a:ext>
                  </a:extLst>
                </a:gridCol>
                <a:gridCol w="4138838">
                  <a:extLst>
                    <a:ext uri="{9D8B030D-6E8A-4147-A177-3AD203B41FA5}">
                      <a16:colId xmlns:a16="http://schemas.microsoft.com/office/drawing/2014/main" val="293559275"/>
                    </a:ext>
                  </a:extLst>
                </a:gridCol>
                <a:gridCol w="3175001">
                  <a:extLst>
                    <a:ext uri="{9D8B030D-6E8A-4147-A177-3AD203B41FA5}">
                      <a16:colId xmlns:a16="http://schemas.microsoft.com/office/drawing/2014/main" val="63231587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4340"/>
                  </a:ext>
                </a:extLst>
              </a:tr>
              <a:tr h="816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2019.12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继续针对决策部分进行文献调研，选定合适的决策算法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与同组同学协作搭建小车，熟悉小车使用平台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652"/>
                  </a:ext>
                </a:extLst>
              </a:tr>
              <a:tr h="1295340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2020.1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在仿真平台上编写预测部分的算法，可先在较为熟悉的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MATLAB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上实现，再移植到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ROS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上，搭配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gazebo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进行仿真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安装调试相关传感器，提高定位、检测精度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76974"/>
                  </a:ext>
                </a:extLst>
              </a:tr>
              <a:tr h="1035698"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2020.2-3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继续编写轨迹规划和底层控制算法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在小车上部署底层控制策略，可先尝试测试预测部分的算法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06881"/>
                  </a:ext>
                </a:extLst>
              </a:tr>
              <a:tr h="428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2020.4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软硬件联合调试，后期算法优化、改进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6064"/>
                  </a:ext>
                </a:extLst>
              </a:tr>
              <a:tr h="428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2020.5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完成论文，准备答辩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8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888E9F-2E06-4E6B-B23C-7C6FEC35F6D8}"/>
              </a:ext>
            </a:extLst>
          </p:cNvPr>
          <p:cNvSpPr txBox="1"/>
          <p:nvPr/>
        </p:nvSpPr>
        <p:spPr>
          <a:xfrm>
            <a:off x="903252" y="1847394"/>
            <a:ext cx="10385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J. Chen, T. Liu and S. Shen, "Tracking a moving target in cluttered environments using a quadrotor," 2016 IEEE/RSJ International Conference on Intelligent Robots and Systems (IROS), Daejeon, 2016, pp. 446-453,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10.1109/IROS.2016.7759092.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 J. Chen, T. Liu, and S. Shen, “Online generation of collision-free trajectories for quadrotor flight in unknown cluttered environments,” in Proc. of the IEEE Intl. Conf. on Robot. and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Stockholm, Sweden, May 2016, URL http://www.ece.ust.hk/∼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eeshaojie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/icra2016jing. pdf.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R. Faragher, "Understanding the Basis of the Kalman Filter Via a Simple and Intuitive Derivation [Lecture Notes]," in IEEE Signal Processing Magazine, vol. 29, no. 5, pp. 128-132, Sept. 2012,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10.1109/MSP.2012.2203621.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Nachiket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Deo, Mohan M. Trivedi; “Convolutional Social Pooling for Vehicle Trajectory Prediction". Proceedings of the IEEE Conference on Computer Vision and Pattern Recognition (CVPR) Workshops, 2018, pp. 1468-1476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6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888E9F-2E06-4E6B-B23C-7C6FEC35F6D8}"/>
              </a:ext>
            </a:extLst>
          </p:cNvPr>
          <p:cNvSpPr txBox="1"/>
          <p:nvPr/>
        </p:nvSpPr>
        <p:spPr>
          <a:xfrm>
            <a:off x="1002001" y="1742577"/>
            <a:ext cx="10187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 H. Fan, F. Zhu, C. Liu, L. Zhang, L. Zhuang, D. Li, W. Zhu, J. Hu, H. Li, and Q. Kong, ‘‘Baidu Apollo EM motion planner,’’ 2018, arXiv:1807.08048. [Online]. Available: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http://arxiv.org/abs/1807.08048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[6] Y. Hu, A.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Nakhaei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M.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Tomizuka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K. Fujimura, “Interaction-aware decision making with adaptive strategies under merging scenarios,”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preprint arXiv:1904.06025, 2019.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[7] Liu, C. (2017). Designing Robot Behavior in Human-Robot Interactions.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 Berkeley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ProQuest ID: Liu_berkeley_0028E_17427. Merritt ID: ark:/13030/m5gn346r. Retrieved from https://escholarship.org/uc/item/8tz6x0t9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5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2" y="-5682"/>
            <a:ext cx="12192002" cy="1129773"/>
            <a:chOff x="-2" y="-5682"/>
            <a:chExt cx="12192002" cy="1129773"/>
          </a:xfrm>
        </p:grpSpPr>
        <p:sp>
          <p:nvSpPr>
            <p:cNvPr id="14" name="矩形 13"/>
            <p:cNvSpPr/>
            <p:nvPr/>
          </p:nvSpPr>
          <p:spPr>
            <a:xfrm flipV="1">
              <a:off x="-2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79026" y="-5682"/>
              <a:ext cx="7399245" cy="8252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99094" y="2974008"/>
            <a:ext cx="8793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请各位老师批评指正</a:t>
            </a:r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84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82">
        <p:fade/>
      </p:transition>
    </mc:Choice>
    <mc:Fallback xmlns="">
      <p:transition spd="med" advTm="408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B254E79-1E54-4F26-9604-005CB028A4D1}"/>
              </a:ext>
            </a:extLst>
          </p:cNvPr>
          <p:cNvGrpSpPr/>
          <p:nvPr/>
        </p:nvGrpSpPr>
        <p:grpSpPr bwMode="auto">
          <a:xfrm>
            <a:off x="1807747" y="4111644"/>
            <a:ext cx="4843462" cy="712788"/>
            <a:chOff x="6298049" y="1397569"/>
            <a:chExt cx="4842391" cy="712882"/>
          </a:xfrm>
        </p:grpSpPr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DD434820-D5E2-4866-8793-7D7B4068D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9629" y="1492399"/>
              <a:ext cx="3521446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预期技术路线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410016-4F40-425C-8CB3-DE40D972A066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3" name="组合 68">
              <a:extLst>
                <a:ext uri="{FF2B5EF4-FFF2-40B4-BE49-F238E27FC236}">
                  <a16:creationId xmlns:a16="http://schemas.microsoft.com/office/drawing/2014/main" id="{D2A53144-6407-4518-95D4-2249742C77A3}"/>
                </a:ext>
              </a:extLst>
            </p:cNvPr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3C0A465-0513-40C9-986A-B7121C7264D5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文本框 18">
                <a:extLst>
                  <a:ext uri="{FF2B5EF4-FFF2-40B4-BE49-F238E27FC236}">
                    <a16:creationId xmlns:a16="http://schemas.microsoft.com/office/drawing/2014/main" id="{6E5F295E-969E-48EB-BBAD-D70967523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7030A0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3600" dirty="0">
                  <a:solidFill>
                    <a:srgbClr val="7030A0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62E824-2E13-4468-8407-9C1FBCC81B2A}"/>
              </a:ext>
            </a:extLst>
          </p:cNvPr>
          <p:cNvGrpSpPr/>
          <p:nvPr/>
        </p:nvGrpSpPr>
        <p:grpSpPr bwMode="auto">
          <a:xfrm>
            <a:off x="1807747" y="2939614"/>
            <a:ext cx="4843462" cy="712788"/>
            <a:chOff x="6298049" y="1397569"/>
            <a:chExt cx="4842391" cy="712882"/>
          </a:xfrm>
        </p:grpSpPr>
        <p:sp>
          <p:nvSpPr>
            <p:cNvPr id="22" name="文本框 20">
              <a:extLst>
                <a:ext uri="{FF2B5EF4-FFF2-40B4-BE49-F238E27FC236}">
                  <a16:creationId xmlns:a16="http://schemas.microsoft.com/office/drawing/2014/main" id="{AC72CDD4-7BF9-41DE-9486-CFBD8611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9748" y="1492365"/>
              <a:ext cx="3521446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90CBB28-02BD-45D0-AB2B-C363A8ADC7DB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4" name="组合 68">
              <a:extLst>
                <a:ext uri="{FF2B5EF4-FFF2-40B4-BE49-F238E27FC236}">
                  <a16:creationId xmlns:a16="http://schemas.microsoft.com/office/drawing/2014/main" id="{34DEF790-74AE-4228-A2BA-E27E86A10B75}"/>
                </a:ext>
              </a:extLst>
            </p:cNvPr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F3BFC0E-AAB7-4623-8D60-2058761C08FA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文本框 18">
                <a:extLst>
                  <a:ext uri="{FF2B5EF4-FFF2-40B4-BE49-F238E27FC236}">
                    <a16:creationId xmlns:a16="http://schemas.microsoft.com/office/drawing/2014/main" id="{FD9C12DD-63F3-444C-BF51-153A1B912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7030A0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3600" dirty="0">
                  <a:solidFill>
                    <a:srgbClr val="7030A0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21E4CD9-46AE-4291-8869-67295E792B9D}"/>
              </a:ext>
            </a:extLst>
          </p:cNvPr>
          <p:cNvGrpSpPr/>
          <p:nvPr/>
        </p:nvGrpSpPr>
        <p:grpSpPr bwMode="auto">
          <a:xfrm>
            <a:off x="1807747" y="1767584"/>
            <a:ext cx="4843462" cy="712788"/>
            <a:chOff x="6298049" y="1397569"/>
            <a:chExt cx="4842391" cy="712882"/>
          </a:xfrm>
        </p:grpSpPr>
        <p:sp>
          <p:nvSpPr>
            <p:cNvPr id="28" name="文本框 20">
              <a:extLst>
                <a:ext uri="{FF2B5EF4-FFF2-40B4-BE49-F238E27FC236}">
                  <a16:creationId xmlns:a16="http://schemas.microsoft.com/office/drawing/2014/main" id="{B976004D-D544-45E2-B85A-B8A646D40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9629" y="1492399"/>
              <a:ext cx="3521446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课题背景及意义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D720DD-3161-4CF1-B479-73EB1ACC3C7E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0" name="组合 68">
              <a:extLst>
                <a:ext uri="{FF2B5EF4-FFF2-40B4-BE49-F238E27FC236}">
                  <a16:creationId xmlns:a16="http://schemas.microsoft.com/office/drawing/2014/main" id="{6037C538-06DE-48D4-B188-BAA2FABDFAF1}"/>
                </a:ext>
              </a:extLst>
            </p:cNvPr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20E1303-BC42-47CE-881B-93F2A4A19EBC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文本框 18">
                <a:extLst>
                  <a:ext uri="{FF2B5EF4-FFF2-40B4-BE49-F238E27FC236}">
                    <a16:creationId xmlns:a16="http://schemas.microsoft.com/office/drawing/2014/main" id="{29FE41ED-291D-4661-A5AB-96725AE27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7030A0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3600" dirty="0">
                  <a:solidFill>
                    <a:srgbClr val="7030A0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4D2FDD6-B579-4736-8509-E7BFE859D913}"/>
              </a:ext>
            </a:extLst>
          </p:cNvPr>
          <p:cNvGrpSpPr/>
          <p:nvPr/>
        </p:nvGrpSpPr>
        <p:grpSpPr bwMode="auto">
          <a:xfrm>
            <a:off x="1807747" y="5283674"/>
            <a:ext cx="4843462" cy="712788"/>
            <a:chOff x="6298049" y="1397569"/>
            <a:chExt cx="4842391" cy="712882"/>
          </a:xfrm>
        </p:grpSpPr>
        <p:sp>
          <p:nvSpPr>
            <p:cNvPr id="34" name="文本框 20">
              <a:extLst>
                <a:ext uri="{FF2B5EF4-FFF2-40B4-BE49-F238E27FC236}">
                  <a16:creationId xmlns:a16="http://schemas.microsoft.com/office/drawing/2014/main" id="{45382344-1BB4-4D2C-9C32-D6FC1B584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9629" y="1492399"/>
              <a:ext cx="3521446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研究计划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11A7B2-FEE6-422B-B9CE-5DD20EC494F6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6" name="组合 68">
              <a:extLst>
                <a:ext uri="{FF2B5EF4-FFF2-40B4-BE49-F238E27FC236}">
                  <a16:creationId xmlns:a16="http://schemas.microsoft.com/office/drawing/2014/main" id="{9D5A7FA0-3A4F-409A-A64F-9D25B20B0479}"/>
                </a:ext>
              </a:extLst>
            </p:cNvPr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E0E3E4F-4F64-4322-A6E6-37AB4190552B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文本框 18">
                <a:extLst>
                  <a:ext uri="{FF2B5EF4-FFF2-40B4-BE49-F238E27FC236}">
                    <a16:creationId xmlns:a16="http://schemas.microsoft.com/office/drawing/2014/main" id="{DAA6EB6B-EDB3-4893-A619-3C4FCB9B1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7030A0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3600" dirty="0">
                  <a:solidFill>
                    <a:srgbClr val="7030A0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A37F2-EDDD-41D6-8623-1A714138351B}"/>
              </a:ext>
            </a:extLst>
          </p:cNvPr>
          <p:cNvSpPr txBox="1"/>
          <p:nvPr/>
        </p:nvSpPr>
        <p:spPr>
          <a:xfrm>
            <a:off x="1247651" y="1611979"/>
            <a:ext cx="9965949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随着感知、视觉、控制规划等相关技术的成熟，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移动智能体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（包括自动驾驶汽车、无人机、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等）在各个领域的应用越来越广泛。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智能体在运动过程中，需要与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周边环境实时交互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，对一段时间内的环境变化进行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并作出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控制决策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，如自动驾驶汽车的错车、超车，对某目标智能体或编队的拦截、攻击等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本课题选取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对移动目标的拦截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作为研究内容，也可称为“机器人追逃问题”，在实现拦截的基础上，可进一步攻击目标或破坏目标编队。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军事领域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导弹防御系统拦截来袭目标、战斗机群及坦克群的格斗及围攻，均可从该问题出发展开研究。此外，对于战场情报搜索和侦察行动，包括在核、生、化沾染地带作业的高危险性任务，人们普遍希望采用军用机器人来代替人类执行，对移动目标拦截的研究成果，也可应用于此类搜捕或搜救任务中。</a:t>
            </a:r>
          </a:p>
        </p:txBody>
      </p:sp>
    </p:spTree>
    <p:extLst>
      <p:ext uri="{BB962C8B-B14F-4D97-AF65-F5344CB8AC3E}">
        <p14:creationId xmlns:p14="http://schemas.microsoft.com/office/powerpoint/2010/main" val="989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课题背景及意义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A37F2-EDDD-41D6-8623-1A714138351B}"/>
              </a:ext>
            </a:extLst>
          </p:cNvPr>
          <p:cNvSpPr txBox="1"/>
          <p:nvPr/>
        </p:nvSpPr>
        <p:spPr>
          <a:xfrm>
            <a:off x="1247651" y="1611979"/>
            <a:ext cx="9965949" cy="34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的研究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编队：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一是移动目标不再是单一智能体，而是由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多个相似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组成的、有结构和组织的群体，如机器人编队，如果能够识别出该编队的运动模式，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预测运动轨迹，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即可实现对编队的攻击，或对编队中某一成员的替代，具有极大的潜在应用价值；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反拦截：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二是移动目标不再保持简单、封闭的运动模式，而加入了与环境的交互，对于外界的跟随和攻击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会做出一定的反馈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，需要观测者不断探索学习其反馈机制，从而更好地进行跟随或拦截。</a:t>
            </a:r>
          </a:p>
        </p:txBody>
      </p:sp>
    </p:spTree>
    <p:extLst>
      <p:ext uri="{BB962C8B-B14F-4D97-AF65-F5344CB8AC3E}">
        <p14:creationId xmlns:p14="http://schemas.microsoft.com/office/powerpoint/2010/main" val="23207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8DED42-8612-47C2-B2D5-5B4990B82A63}"/>
              </a:ext>
            </a:extLst>
          </p:cNvPr>
          <p:cNvSpPr txBox="1"/>
          <p:nvPr/>
        </p:nvSpPr>
        <p:spPr>
          <a:xfrm>
            <a:off x="1424102" y="152980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基于数据驱动的移动目标预测与拦截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B9416B-FC18-413F-AD23-DEB3DE41F79F}"/>
              </a:ext>
            </a:extLst>
          </p:cNvPr>
          <p:cNvSpPr txBox="1"/>
          <p:nvPr/>
        </p:nvSpPr>
        <p:spPr>
          <a:xfrm>
            <a:off x="1270214" y="2243701"/>
            <a:ext cx="8032968" cy="3782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移动目标的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系统输入未知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，目标内部控制策略未知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观测移动目标，获取历史运动数据，基于历史数据进行在线轨迹预测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移动目标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：实验室智能小车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初期设想的实验场景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移动目标以一定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可学习的规律运动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，智能体需要完成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对目标的阻挡或拦截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综合优化指标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拦截成功率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+b*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完成拦截所用时间</a:t>
            </a:r>
          </a:p>
        </p:txBody>
      </p:sp>
    </p:spTree>
    <p:extLst>
      <p:ext uri="{BB962C8B-B14F-4D97-AF65-F5344CB8AC3E}">
        <p14:creationId xmlns:p14="http://schemas.microsoft.com/office/powerpoint/2010/main" val="11189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8CE88837-D5C6-4FCD-AD9F-179777CE2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4" b="9155"/>
          <a:stretch/>
        </p:blipFill>
        <p:spPr>
          <a:xfrm>
            <a:off x="2490951" y="1799766"/>
            <a:ext cx="6980971" cy="4330541"/>
          </a:xfrm>
          <a:prstGeom prst="rect">
            <a:avLst/>
          </a:prstGeom>
        </p:spPr>
      </p:pic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4F2C6902-42CB-4F9F-86C5-8D2F18094284}"/>
              </a:ext>
            </a:extLst>
          </p:cNvPr>
          <p:cNvCxnSpPr/>
          <p:nvPr/>
        </p:nvCxnSpPr>
        <p:spPr>
          <a:xfrm flipV="1">
            <a:off x="7170157" y="2350913"/>
            <a:ext cx="1103586" cy="622738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C7E8E314-2787-4F4C-AF67-31C4C7C8DBDE}"/>
              </a:ext>
            </a:extLst>
          </p:cNvPr>
          <p:cNvSpPr txBox="1"/>
          <p:nvPr/>
        </p:nvSpPr>
        <p:spPr>
          <a:xfrm>
            <a:off x="8273743" y="2170919"/>
            <a:ext cx="1863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RGBD camera</a:t>
            </a:r>
          </a:p>
        </p:txBody>
      </p:sp>
      <p:cxnSp>
        <p:nvCxnSpPr>
          <p:cNvPr id="14" name="Straight Arrow Connector 7">
            <a:extLst>
              <a:ext uri="{FF2B5EF4-FFF2-40B4-BE49-F238E27FC236}">
                <a16:creationId xmlns:a16="http://schemas.microsoft.com/office/drawing/2014/main" id="{F84E8CDD-E8D2-4869-9B85-E7DCA44055BF}"/>
              </a:ext>
            </a:extLst>
          </p:cNvPr>
          <p:cNvCxnSpPr>
            <a:cxnSpLocks/>
          </p:cNvCxnSpPr>
          <p:nvPr/>
        </p:nvCxnSpPr>
        <p:spPr>
          <a:xfrm flipV="1">
            <a:off x="7170157" y="3390526"/>
            <a:ext cx="1278384" cy="408536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9">
            <a:extLst>
              <a:ext uri="{FF2B5EF4-FFF2-40B4-BE49-F238E27FC236}">
                <a16:creationId xmlns:a16="http://schemas.microsoft.com/office/drawing/2014/main" id="{D537FA90-2D6D-4177-AA08-BD4210BF8B30}"/>
              </a:ext>
            </a:extLst>
          </p:cNvPr>
          <p:cNvSpPr txBox="1"/>
          <p:nvPr/>
        </p:nvSpPr>
        <p:spPr>
          <a:xfrm>
            <a:off x="8448541" y="3176219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Laser scan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AB5017CE-5930-43A8-8925-8D5DC232D014}"/>
              </a:ext>
            </a:extLst>
          </p:cNvPr>
          <p:cNvCxnSpPr>
            <a:cxnSpLocks/>
          </p:cNvCxnSpPr>
          <p:nvPr/>
        </p:nvCxnSpPr>
        <p:spPr>
          <a:xfrm flipH="1">
            <a:off x="3251915" y="3651008"/>
            <a:ext cx="1651997" cy="594432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13">
            <a:extLst>
              <a:ext uri="{FF2B5EF4-FFF2-40B4-BE49-F238E27FC236}">
                <a16:creationId xmlns:a16="http://schemas.microsoft.com/office/drawing/2014/main" id="{8A2D8FD5-93E9-4A2A-B40E-37D5799A0C66}"/>
              </a:ext>
            </a:extLst>
          </p:cNvPr>
          <p:cNvSpPr txBox="1"/>
          <p:nvPr/>
        </p:nvSpPr>
        <p:spPr>
          <a:xfrm>
            <a:off x="1735568" y="4311853"/>
            <a:ext cx="2522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Jetson TX2 module</a:t>
            </a:r>
          </a:p>
        </p:txBody>
      </p: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D913E04A-A558-40F8-A045-698469812AE3}"/>
              </a:ext>
            </a:extLst>
          </p:cNvPr>
          <p:cNvCxnSpPr>
            <a:cxnSpLocks/>
          </p:cNvCxnSpPr>
          <p:nvPr/>
        </p:nvCxnSpPr>
        <p:spPr>
          <a:xfrm flipH="1" flipV="1">
            <a:off x="3437737" y="2476749"/>
            <a:ext cx="1682048" cy="212923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16">
            <a:extLst>
              <a:ext uri="{FF2B5EF4-FFF2-40B4-BE49-F238E27FC236}">
                <a16:creationId xmlns:a16="http://schemas.microsoft.com/office/drawing/2014/main" id="{AD1014D2-0FD8-44D4-91ED-84AB37A23954}"/>
              </a:ext>
            </a:extLst>
          </p:cNvPr>
          <p:cNvSpPr txBox="1"/>
          <p:nvPr/>
        </p:nvSpPr>
        <p:spPr>
          <a:xfrm>
            <a:off x="1337449" y="2308883"/>
            <a:ext cx="221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RTS tracker label</a:t>
            </a:r>
          </a:p>
        </p:txBody>
      </p:sp>
      <p:cxnSp>
        <p:nvCxnSpPr>
          <p:cNvPr id="25" name="Straight Arrow Connector 18">
            <a:extLst>
              <a:ext uri="{FF2B5EF4-FFF2-40B4-BE49-F238E27FC236}">
                <a16:creationId xmlns:a16="http://schemas.microsoft.com/office/drawing/2014/main" id="{B6EC0249-E2D0-458F-8F6E-2F74C347585F}"/>
              </a:ext>
            </a:extLst>
          </p:cNvPr>
          <p:cNvCxnSpPr>
            <a:cxnSpLocks/>
          </p:cNvCxnSpPr>
          <p:nvPr/>
        </p:nvCxnSpPr>
        <p:spPr>
          <a:xfrm flipH="1">
            <a:off x="5021846" y="3965036"/>
            <a:ext cx="1194804" cy="1391645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0">
            <a:extLst>
              <a:ext uri="{FF2B5EF4-FFF2-40B4-BE49-F238E27FC236}">
                <a16:creationId xmlns:a16="http://schemas.microsoft.com/office/drawing/2014/main" id="{BFDBCE4F-2786-4D4A-B975-459787D46193}"/>
              </a:ext>
            </a:extLst>
          </p:cNvPr>
          <p:cNvSpPr txBox="1"/>
          <p:nvPr/>
        </p:nvSpPr>
        <p:spPr>
          <a:xfrm>
            <a:off x="2550062" y="5356681"/>
            <a:ext cx="4707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VESC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Vedder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Electronic Speed Controller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7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AAE86E60-02AA-4C73-87D2-CE9FF7B11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2" y="1657168"/>
            <a:ext cx="5576306" cy="4182230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1DD6A0E1-15E8-4808-9D04-4EB5C45F0F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 t="21702" r="24842" b="10490"/>
          <a:stretch/>
        </p:blipFill>
        <p:spPr>
          <a:xfrm>
            <a:off x="6141322" y="1657168"/>
            <a:ext cx="5779805" cy="4182230"/>
          </a:xfrm>
          <a:prstGeom prst="rect">
            <a:avLst/>
          </a:prstGeom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06F5BC07-5E4E-4311-B7EE-478478225E8C}"/>
              </a:ext>
            </a:extLst>
          </p:cNvPr>
          <p:cNvSpPr txBox="1"/>
          <p:nvPr/>
        </p:nvSpPr>
        <p:spPr>
          <a:xfrm>
            <a:off x="2506235" y="5895986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 setting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277473B9-1FBE-4690-ABEB-6A73998F7746}"/>
              </a:ext>
            </a:extLst>
          </p:cNvPr>
          <p:cNvSpPr txBox="1"/>
          <p:nvPr/>
        </p:nvSpPr>
        <p:spPr>
          <a:xfrm>
            <a:off x="8080387" y="5900935"/>
            <a:ext cx="2199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display</a:t>
            </a:r>
          </a:p>
        </p:txBody>
      </p:sp>
      <p:cxnSp>
        <p:nvCxnSpPr>
          <p:cNvPr id="31" name="Straight Arrow Connector 7">
            <a:extLst>
              <a:ext uri="{FF2B5EF4-FFF2-40B4-BE49-F238E27FC236}">
                <a16:creationId xmlns:a16="http://schemas.microsoft.com/office/drawing/2014/main" id="{63F39BD9-5B60-4F1A-B3E5-C4799F68C6D8}"/>
              </a:ext>
            </a:extLst>
          </p:cNvPr>
          <p:cNvCxnSpPr>
            <a:cxnSpLocks/>
          </p:cNvCxnSpPr>
          <p:nvPr/>
        </p:nvCxnSpPr>
        <p:spPr>
          <a:xfrm flipV="1">
            <a:off x="5194941" y="2086179"/>
            <a:ext cx="875292" cy="555074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9">
            <a:extLst>
              <a:ext uri="{FF2B5EF4-FFF2-40B4-BE49-F238E27FC236}">
                <a16:creationId xmlns:a16="http://schemas.microsoft.com/office/drawing/2014/main" id="{190EE856-CC70-45D1-B349-935543A694E5}"/>
              </a:ext>
            </a:extLst>
          </p:cNvPr>
          <p:cNvSpPr txBox="1"/>
          <p:nvPr/>
        </p:nvSpPr>
        <p:spPr>
          <a:xfrm>
            <a:off x="6141322" y="1595631"/>
            <a:ext cx="3425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Motion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capturing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cameras</a:t>
            </a:r>
          </a:p>
          <a:p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FPS (~240Hz)</a:t>
            </a:r>
          </a:p>
          <a:p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accuracy (~mm)</a:t>
            </a:r>
          </a:p>
        </p:txBody>
      </p:sp>
    </p:spTree>
    <p:extLst>
      <p:ext uri="{BB962C8B-B14F-4D97-AF65-F5344CB8AC3E}">
        <p14:creationId xmlns:p14="http://schemas.microsoft.com/office/powerpoint/2010/main" val="38942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预期技术路线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3E8D471-2A5B-4B71-8EDB-0074A047C219}"/>
              </a:ext>
            </a:extLst>
          </p:cNvPr>
          <p:cNvGrpSpPr/>
          <p:nvPr/>
        </p:nvGrpSpPr>
        <p:grpSpPr>
          <a:xfrm>
            <a:off x="1136263" y="1582681"/>
            <a:ext cx="9919473" cy="2533124"/>
            <a:chOff x="509015" y="3547415"/>
            <a:chExt cx="10062487" cy="258771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CCD14AE-9585-4301-888A-B65EE073BF6C}"/>
                </a:ext>
              </a:extLst>
            </p:cNvPr>
            <p:cNvSpPr/>
            <p:nvPr/>
          </p:nvSpPr>
          <p:spPr>
            <a:xfrm>
              <a:off x="509015" y="3547415"/>
              <a:ext cx="5167812" cy="258771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CAC1C78-932A-4788-A2DD-F8269180669F}"/>
                </a:ext>
              </a:extLst>
            </p:cNvPr>
            <p:cNvGrpSpPr/>
            <p:nvPr/>
          </p:nvGrpSpPr>
          <p:grpSpPr>
            <a:xfrm>
              <a:off x="1040850" y="3949620"/>
              <a:ext cx="9530652" cy="1948814"/>
              <a:chOff x="1040850" y="3949620"/>
              <a:chExt cx="9530652" cy="1948814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6B9968B-6F46-48BF-A3F5-F4FB533524F0}"/>
                  </a:ext>
                </a:extLst>
              </p:cNvPr>
              <p:cNvGrpSpPr/>
              <p:nvPr/>
            </p:nvGrpSpPr>
            <p:grpSpPr>
              <a:xfrm>
                <a:off x="5940985" y="3951830"/>
                <a:ext cx="1267985" cy="593915"/>
                <a:chOff x="1301263" y="1727785"/>
                <a:chExt cx="1641230" cy="734062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A90EFBC-9E4F-448A-A9B5-A132541CBDDF}"/>
                    </a:ext>
                  </a:extLst>
                </p:cNvPr>
                <p:cNvSpPr/>
                <p:nvPr/>
              </p:nvSpPr>
              <p:spPr>
                <a:xfrm>
                  <a:off x="1301263" y="1727785"/>
                  <a:ext cx="1641230" cy="73406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8158837-A919-4DB7-9B42-58BD397BAE05}"/>
                    </a:ext>
                  </a:extLst>
                </p:cNvPr>
                <p:cNvSpPr txBox="1"/>
                <p:nvPr/>
              </p:nvSpPr>
              <p:spPr>
                <a:xfrm>
                  <a:off x="1410614" y="1872991"/>
                  <a:ext cx="1463610" cy="418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controller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8D7F1F0E-2FC5-4A2A-A807-E69B84CADE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08970" y="4244825"/>
                <a:ext cx="90678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82A4A856-EC39-4E3D-80B6-BDAC31906A2A}"/>
                  </a:ext>
                </a:extLst>
              </p:cNvPr>
              <p:cNvGrpSpPr/>
              <p:nvPr/>
            </p:nvGrpSpPr>
            <p:grpSpPr>
              <a:xfrm>
                <a:off x="8115751" y="3951830"/>
                <a:ext cx="1267985" cy="593915"/>
                <a:chOff x="1301263" y="1727785"/>
                <a:chExt cx="1641230" cy="734062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0366729-A06A-4C0E-A39F-9962FAD51427}"/>
                    </a:ext>
                  </a:extLst>
                </p:cNvPr>
                <p:cNvSpPr/>
                <p:nvPr/>
              </p:nvSpPr>
              <p:spPr>
                <a:xfrm>
                  <a:off x="1301263" y="1727785"/>
                  <a:ext cx="1641230" cy="73406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8E8CAF7-50A3-4077-8B95-9527605C5D5A}"/>
                    </a:ext>
                  </a:extLst>
                </p:cNvPr>
                <p:cNvSpPr txBox="1"/>
                <p:nvPr/>
              </p:nvSpPr>
              <p:spPr>
                <a:xfrm>
                  <a:off x="1643179" y="1855437"/>
                  <a:ext cx="750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plant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B3CB9372-2FB6-45B3-8B11-BA0A467FFC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383736" y="4252293"/>
                <a:ext cx="118776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9EE8B21-C912-4422-B9D0-378545F798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977618" y="4244825"/>
                <a:ext cx="0" cy="96159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864360D-E0AA-42E2-ACCA-3017A33BE616}"/>
                  </a:ext>
                </a:extLst>
              </p:cNvPr>
              <p:cNvGrpSpPr/>
              <p:nvPr/>
            </p:nvGrpSpPr>
            <p:grpSpPr>
              <a:xfrm>
                <a:off x="7052088" y="4909462"/>
                <a:ext cx="1267985" cy="593915"/>
                <a:chOff x="1301263" y="1727785"/>
                <a:chExt cx="1641230" cy="734062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8BDC01FA-9FBB-4105-9568-87A7C5830415}"/>
                    </a:ext>
                  </a:extLst>
                </p:cNvPr>
                <p:cNvSpPr/>
                <p:nvPr/>
              </p:nvSpPr>
              <p:spPr>
                <a:xfrm>
                  <a:off x="1301263" y="1727785"/>
                  <a:ext cx="1641230" cy="73406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75DA7D7-6DA2-402A-97D7-6BD7DAE2528B}"/>
                    </a:ext>
                  </a:extLst>
                </p:cNvPr>
                <p:cNvSpPr txBox="1"/>
                <p:nvPr/>
              </p:nvSpPr>
              <p:spPr>
                <a:xfrm>
                  <a:off x="1561549" y="1866326"/>
                  <a:ext cx="1176863" cy="456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sensor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1E542690-A82A-4E09-A8E8-6CE48F5DE274}"/>
                  </a:ext>
                </a:extLst>
              </p:cNvPr>
              <p:cNvCxnSpPr>
                <a:cxnSpLocks/>
                <a:endCxn id="56" idx="3"/>
              </p:cNvCxnSpPr>
              <p:nvPr/>
            </p:nvCxnSpPr>
            <p:spPr bwMode="auto">
              <a:xfrm flipH="1">
                <a:off x="8320072" y="5206219"/>
                <a:ext cx="1657546" cy="20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3494E1B-965F-4284-9F24-8764AE31C792}"/>
                  </a:ext>
                </a:extLst>
              </p:cNvPr>
              <p:cNvGrpSpPr/>
              <p:nvPr/>
            </p:nvGrpSpPr>
            <p:grpSpPr>
              <a:xfrm>
                <a:off x="3608362" y="3949620"/>
                <a:ext cx="1738740" cy="593915"/>
                <a:chOff x="3848793" y="4535687"/>
                <a:chExt cx="1738740" cy="593915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BD41657-8AE8-480A-AAB0-7F7C8DBCA344}"/>
                    </a:ext>
                  </a:extLst>
                </p:cNvPr>
                <p:cNvSpPr/>
                <p:nvPr/>
              </p:nvSpPr>
              <p:spPr>
                <a:xfrm>
                  <a:off x="3848793" y="4535687"/>
                  <a:ext cx="1738740" cy="5939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688F9DD-1EDA-40A7-9C8C-5DA14E475C3A}"/>
                    </a:ext>
                  </a:extLst>
                </p:cNvPr>
                <p:cNvSpPr txBox="1"/>
                <p:nvPr/>
              </p:nvSpPr>
              <p:spPr>
                <a:xfrm>
                  <a:off x="4128900" y="4553029"/>
                  <a:ext cx="1170383" cy="534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motion </a:t>
                  </a:r>
                </a:p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planning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40F98B7-2799-4452-B7A7-5F9F31AB20DD}"/>
                  </a:ext>
                </a:extLst>
              </p:cNvPr>
              <p:cNvCxnSpPr>
                <a:cxnSpLocks/>
                <a:stCxn id="54" idx="3"/>
                <a:endCxn id="60" idx="1"/>
              </p:cNvCxnSpPr>
              <p:nvPr/>
            </p:nvCxnSpPr>
            <p:spPr bwMode="auto">
              <a:xfrm>
                <a:off x="5347102" y="4246578"/>
                <a:ext cx="593883" cy="22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6801337-F9D8-4173-90A1-0F9F74FBB49E}"/>
                  </a:ext>
                </a:extLst>
              </p:cNvPr>
              <p:cNvGrpSpPr/>
              <p:nvPr/>
            </p:nvGrpSpPr>
            <p:grpSpPr>
              <a:xfrm>
                <a:off x="1040850" y="3949620"/>
                <a:ext cx="1738740" cy="590410"/>
                <a:chOff x="3848793" y="4535687"/>
                <a:chExt cx="1738740" cy="593915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0D71F43-0404-42EE-8559-22201218FD39}"/>
                    </a:ext>
                  </a:extLst>
                </p:cNvPr>
                <p:cNvSpPr/>
                <p:nvPr/>
              </p:nvSpPr>
              <p:spPr>
                <a:xfrm>
                  <a:off x="3848793" y="4535687"/>
                  <a:ext cx="1738740" cy="5939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11F9E99-F418-47FE-A060-61DA164CC1DC}"/>
                    </a:ext>
                  </a:extLst>
                </p:cNvPr>
                <p:cNvSpPr txBox="1"/>
                <p:nvPr/>
              </p:nvSpPr>
              <p:spPr>
                <a:xfrm>
                  <a:off x="4128900" y="4553029"/>
                  <a:ext cx="1170383" cy="537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decision</a:t>
                  </a:r>
                </a:p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making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72F0A34-61CF-49A8-97D1-35B7EE78C0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9590" y="4353930"/>
                <a:ext cx="828772" cy="175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88B24643-E832-42EF-82B6-5CA0799C7E3A}"/>
                  </a:ext>
                </a:extLst>
              </p:cNvPr>
              <p:cNvGrpSpPr/>
              <p:nvPr/>
            </p:nvGrpSpPr>
            <p:grpSpPr>
              <a:xfrm>
                <a:off x="3608361" y="4753687"/>
                <a:ext cx="1786181" cy="478917"/>
                <a:chOff x="3586942" y="4820295"/>
                <a:chExt cx="1738740" cy="570590"/>
              </a:xfrm>
            </p:grpSpPr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A51E7599-8932-4ECF-ADEA-30524AE11853}"/>
                    </a:ext>
                  </a:extLst>
                </p:cNvPr>
                <p:cNvSpPr txBox="1"/>
                <p:nvPr/>
              </p:nvSpPr>
              <p:spPr>
                <a:xfrm>
                  <a:off x="3850854" y="4917830"/>
                  <a:ext cx="1262698" cy="403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localization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763CA018-48D8-4B9F-A403-26C12D9D96CD}"/>
                    </a:ext>
                  </a:extLst>
                </p:cNvPr>
                <p:cNvSpPr/>
                <p:nvPr/>
              </p:nvSpPr>
              <p:spPr>
                <a:xfrm>
                  <a:off x="3586942" y="4820295"/>
                  <a:ext cx="1738740" cy="5705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874B1A8C-9354-4CA1-8B35-7A281AD40A1E}"/>
                  </a:ext>
                </a:extLst>
              </p:cNvPr>
              <p:cNvGrpSpPr/>
              <p:nvPr/>
            </p:nvGrpSpPr>
            <p:grpSpPr>
              <a:xfrm>
                <a:off x="3421208" y="5437041"/>
                <a:ext cx="1989451" cy="461393"/>
                <a:chOff x="3616242" y="5980840"/>
                <a:chExt cx="1989451" cy="461393"/>
              </a:xfrm>
            </p:grpSpPr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7CCB902-F759-4861-88AF-A6912F34B6AA}"/>
                    </a:ext>
                  </a:extLst>
                </p:cNvPr>
                <p:cNvSpPr txBox="1"/>
                <p:nvPr/>
              </p:nvSpPr>
              <p:spPr>
                <a:xfrm>
                  <a:off x="3662404" y="6057647"/>
                  <a:ext cx="19432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detection (tracking) 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E0682AD-878B-441D-980B-6C71D7DE4DFA}"/>
                    </a:ext>
                  </a:extLst>
                </p:cNvPr>
                <p:cNvSpPr/>
                <p:nvPr/>
              </p:nvSpPr>
              <p:spPr>
                <a:xfrm>
                  <a:off x="3616242" y="5980840"/>
                  <a:ext cx="1982591" cy="4613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64B57CE9-8F4C-4080-B739-6C702FAB6690}"/>
                  </a:ext>
                </a:extLst>
              </p:cNvPr>
              <p:cNvGrpSpPr/>
              <p:nvPr/>
            </p:nvGrpSpPr>
            <p:grpSpPr>
              <a:xfrm>
                <a:off x="1040850" y="4859226"/>
                <a:ext cx="1738740" cy="590410"/>
                <a:chOff x="3848793" y="4535687"/>
                <a:chExt cx="1738740" cy="593915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545190AE-84F9-4111-9B6A-8E8D1A3DBF6F}"/>
                    </a:ext>
                  </a:extLst>
                </p:cNvPr>
                <p:cNvSpPr/>
                <p:nvPr/>
              </p:nvSpPr>
              <p:spPr>
                <a:xfrm>
                  <a:off x="3848793" y="4535687"/>
                  <a:ext cx="1738740" cy="5939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2027A51-23B6-4CE3-B756-72BEE97DA740}"/>
                    </a:ext>
                  </a:extLst>
                </p:cNvPr>
                <p:cNvSpPr txBox="1"/>
                <p:nvPr/>
              </p:nvSpPr>
              <p:spPr>
                <a:xfrm>
                  <a:off x="4090504" y="4648247"/>
                  <a:ext cx="1170383" cy="31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prediction</a:t>
                  </a:r>
                  <a:endPara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B2DDE15F-F7F3-41E3-89DE-FB288F64C0F0}"/>
                  </a:ext>
                </a:extLst>
              </p:cNvPr>
              <p:cNvCxnSpPr>
                <a:stCxn id="56" idx="1"/>
                <a:endCxn id="51" idx="3"/>
              </p:cNvCxnSpPr>
              <p:nvPr/>
            </p:nvCxnSpPr>
            <p:spPr bwMode="auto">
              <a:xfrm rot="10800000">
                <a:off x="5394542" y="4993146"/>
                <a:ext cx="1657546" cy="213274"/>
              </a:xfrm>
              <a:prstGeom prst="bentConnector3">
                <a:avLst>
                  <a:gd name="adj1" fmla="val 7736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6DB2427D-FCC0-4C37-914A-E8FE0B4E7B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770507" y="4244825"/>
                <a:ext cx="0" cy="74832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5D14BE2-11EF-4673-BBAE-FDC6219574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70507" y="5201534"/>
                <a:ext cx="0" cy="4662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6BC6CE8C-DE54-49DC-A765-B3DB6ED56D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408310" y="5667737"/>
                <a:ext cx="36219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337379AD-790C-416E-BA74-6E0F2A654767}"/>
                  </a:ext>
                </a:extLst>
              </p:cNvPr>
              <p:cNvCxnSpPr>
                <a:stCxn id="51" idx="1"/>
                <a:endCxn id="46" idx="3"/>
              </p:cNvCxnSpPr>
              <p:nvPr/>
            </p:nvCxnSpPr>
            <p:spPr bwMode="auto">
              <a:xfrm rot="10800000" flipV="1">
                <a:off x="2779591" y="4993145"/>
                <a:ext cx="828771" cy="161285"/>
              </a:xfrm>
              <a:prstGeom prst="bentConnector3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A2253E58-F9FC-4D9E-80DC-E7BBB3AAAE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201202" y="5154431"/>
                <a:ext cx="1" cy="51330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93010937-EE9C-4519-BA7A-A39E2CD3D626}"/>
                  </a:ext>
                </a:extLst>
              </p:cNvPr>
              <p:cNvCxnSpPr>
                <a:endCxn id="49" idx="1"/>
              </p:cNvCxnSpPr>
              <p:nvPr/>
            </p:nvCxnSpPr>
            <p:spPr bwMode="auto">
              <a:xfrm>
                <a:off x="3201200" y="5667737"/>
                <a:ext cx="220008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7F4DEDF-7F5E-4912-8F2D-77CA30469A43}"/>
                  </a:ext>
                </a:extLst>
              </p:cNvPr>
              <p:cNvCxnSpPr>
                <a:stCxn id="46" idx="0"/>
                <a:endCxn id="52" idx="2"/>
              </p:cNvCxnSpPr>
              <p:nvPr/>
            </p:nvCxnSpPr>
            <p:spPr bwMode="auto">
              <a:xfrm flipV="1">
                <a:off x="1910220" y="4540030"/>
                <a:ext cx="0" cy="31919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EB01708-CB70-441A-9FA5-887DFFD02E03}"/>
              </a:ext>
            </a:extLst>
          </p:cNvPr>
          <p:cNvGrpSpPr/>
          <p:nvPr/>
        </p:nvGrpSpPr>
        <p:grpSpPr>
          <a:xfrm>
            <a:off x="1982817" y="4516479"/>
            <a:ext cx="8127206" cy="1980808"/>
            <a:chOff x="1109649" y="3650514"/>
            <a:chExt cx="8127206" cy="1980808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1C2078E-ED32-41AC-BD0F-062AFC4C7831}"/>
                </a:ext>
              </a:extLst>
            </p:cNvPr>
            <p:cNvSpPr txBox="1"/>
            <p:nvPr/>
          </p:nvSpPr>
          <p:spPr>
            <a:xfrm>
              <a:off x="2302264" y="4173677"/>
              <a:ext cx="63103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Step2: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根据观测得到的历史数据，预测计算未来轨迹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6882B0B-DE84-48FE-8AA8-DF606991DFB3}"/>
                </a:ext>
              </a:extLst>
            </p:cNvPr>
            <p:cNvSpPr txBox="1"/>
            <p:nvPr/>
          </p:nvSpPr>
          <p:spPr>
            <a:xfrm>
              <a:off x="2302264" y="3657896"/>
              <a:ext cx="693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Step1: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传感器检测发现目标，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观测记录其运动状态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；获取自身位置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CCC94B8-DA01-4A66-A6FA-20378D2795BB}"/>
                </a:ext>
              </a:extLst>
            </p:cNvPr>
            <p:cNvSpPr txBox="1"/>
            <p:nvPr/>
          </p:nvSpPr>
          <p:spPr>
            <a:xfrm>
              <a:off x="2302264" y="4737618"/>
              <a:ext cx="63103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Step3: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采样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搜索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优化 进行轨迹规划，输出航迹点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4203DE9-CC03-4B93-B592-9B184425306D}"/>
                </a:ext>
              </a:extLst>
            </p:cNvPr>
            <p:cNvSpPr txBox="1"/>
            <p:nvPr/>
          </p:nvSpPr>
          <p:spPr>
            <a:xfrm>
              <a:off x="2308770" y="5261990"/>
              <a:ext cx="63103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Step4: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底层控制器控制车身跟踪航迹点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8637DB6-16DE-459B-AE6C-16C0C26E3486}"/>
                </a:ext>
              </a:extLst>
            </p:cNvPr>
            <p:cNvSpPr txBox="1"/>
            <p:nvPr/>
          </p:nvSpPr>
          <p:spPr>
            <a:xfrm>
              <a:off x="1407024" y="3650514"/>
              <a:ext cx="6643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感知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4F0E192-9118-49F0-ABA7-A9B4C37FC1FF}"/>
                </a:ext>
              </a:extLst>
            </p:cNvPr>
            <p:cNvSpPr txBox="1"/>
            <p:nvPr/>
          </p:nvSpPr>
          <p:spPr>
            <a:xfrm>
              <a:off x="1421605" y="5261990"/>
              <a:ext cx="6643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控制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5484D4B-93C7-4B5C-99A1-7CB5A2A51ED3}"/>
                </a:ext>
              </a:extLst>
            </p:cNvPr>
            <p:cNvSpPr txBox="1"/>
            <p:nvPr/>
          </p:nvSpPr>
          <p:spPr>
            <a:xfrm>
              <a:off x="1407024" y="4173677"/>
              <a:ext cx="6935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预测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D97137D-C296-428E-9643-425E966E4F49}"/>
                </a:ext>
              </a:extLst>
            </p:cNvPr>
            <p:cNvSpPr txBox="1"/>
            <p:nvPr/>
          </p:nvSpPr>
          <p:spPr>
            <a:xfrm>
              <a:off x="1109649" y="4733217"/>
              <a:ext cx="1219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决策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3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DB31-A6DB-4622-A6FB-BC3E9BD42115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1" y="-5682"/>
            <a:ext cx="12192001" cy="1129773"/>
            <a:chOff x="-1" y="-5682"/>
            <a:chExt cx="12192001" cy="1129773"/>
          </a:xfrm>
        </p:grpSpPr>
        <p:sp>
          <p:nvSpPr>
            <p:cNvPr id="17" name="矩形 16"/>
            <p:cNvSpPr/>
            <p:nvPr/>
          </p:nvSpPr>
          <p:spPr>
            <a:xfrm flipV="1">
              <a:off x="-1" y="-8"/>
              <a:ext cx="9412941" cy="982517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026" y="-5682"/>
              <a:ext cx="739924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1047628"/>
              <a:ext cx="12192000" cy="76463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008" y="238279"/>
              <a:ext cx="1980288" cy="61246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822A01-2A27-41C3-B8E2-2FC87878D2EB}"/>
              </a:ext>
            </a:extLst>
          </p:cNvPr>
          <p:cNvSpPr txBox="1"/>
          <p:nvPr/>
        </p:nvSpPr>
        <p:spPr>
          <a:xfrm>
            <a:off x="597159" y="16397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预期技术路线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513984-08D4-47AF-AC11-44D2A307D829}"/>
              </a:ext>
            </a:extLst>
          </p:cNvPr>
          <p:cNvSpPr txBox="1"/>
          <p:nvPr/>
        </p:nvSpPr>
        <p:spPr>
          <a:xfrm>
            <a:off x="597159" y="1367785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：多项式拟合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A8C651-34A9-499D-A5FA-08D78CB64D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5367" y="2374074"/>
            <a:ext cx="5376076" cy="3107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141317-B5AC-4610-B196-C94DE04AB96C}"/>
              </a:ext>
            </a:extLst>
          </p:cNvPr>
          <p:cNvSpPr/>
          <p:nvPr/>
        </p:nvSpPr>
        <p:spPr>
          <a:xfrm>
            <a:off x="793102" y="2374075"/>
            <a:ext cx="3948014" cy="14943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BD79A7-2DD7-4D62-A287-7AEC637AA7DA}"/>
              </a:ext>
            </a:extLst>
          </p:cNvPr>
          <p:cNvSpPr txBox="1"/>
          <p:nvPr/>
        </p:nvSpPr>
        <p:spPr>
          <a:xfrm>
            <a:off x="7007408" y="4324360"/>
            <a:ext cx="4108817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算法简单易于实现；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但预测精确度较低，可能出现较大偏差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难以应对复杂或不确定性情况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8A7A0A-9347-46F8-A06E-C6C708BFE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408" y="2941803"/>
            <a:ext cx="3924300" cy="904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C5AD0A-E4D0-43BD-908E-9DE14EDB797B}"/>
              </a:ext>
            </a:extLst>
          </p:cNvPr>
          <p:cNvSpPr txBox="1"/>
          <p:nvPr/>
        </p:nvSpPr>
        <p:spPr>
          <a:xfrm>
            <a:off x="7007408" y="23806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加入加速度项，防止过拟合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52FF77-B067-46FD-8019-07EB121E5AEE}"/>
              </a:ext>
            </a:extLst>
          </p:cNvPr>
          <p:cNvSpPr txBox="1"/>
          <p:nvPr/>
        </p:nvSpPr>
        <p:spPr>
          <a:xfrm>
            <a:off x="1525558" y="5625706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无人机用于移动目标跟随的流程图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5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">
        <p:fade/>
      </p:transition>
    </mc:Choice>
    <mc:Fallback xmlns="">
      <p:transition spd="med" advTm="118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2157</Words>
  <Application>Microsoft Office PowerPoint</Application>
  <PresentationFormat>宽屏</PresentationFormat>
  <Paragraphs>195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等线 Light</vt:lpstr>
      <vt:lpstr>华文行楷</vt:lpstr>
      <vt:lpstr>华文新魏</vt:lpstr>
      <vt:lpstr>华文中宋</vt:lpstr>
      <vt:lpstr>宋体</vt:lpstr>
      <vt:lpstr>微软雅黑</vt:lpstr>
      <vt:lpstr>Arial</vt:lpstr>
      <vt:lpstr>Cambria Math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 Qu</dc:creator>
  <cp:lastModifiedBy>cd Qu</cp:lastModifiedBy>
  <cp:revision>81</cp:revision>
  <dcterms:created xsi:type="dcterms:W3CDTF">2020-11-24T08:57:45Z</dcterms:created>
  <dcterms:modified xsi:type="dcterms:W3CDTF">2020-11-27T05:41:40Z</dcterms:modified>
</cp:coreProperties>
</file>