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318" r:id="rId5"/>
    <p:sldId id="319" r:id="rId6"/>
    <p:sldId id="293" r:id="rId7"/>
    <p:sldId id="261" r:id="rId8"/>
    <p:sldId id="320" r:id="rId9"/>
    <p:sldId id="321" r:id="rId10"/>
    <p:sldId id="322" r:id="rId11"/>
    <p:sldId id="323" r:id="rId12"/>
    <p:sldId id="310" r:id="rId13"/>
    <p:sldId id="324" r:id="rId14"/>
    <p:sldId id="325" r:id="rId15"/>
    <p:sldId id="326" r:id="rId16"/>
    <p:sldId id="305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E3E6E7"/>
    <a:srgbClr val="A5A5A5"/>
    <a:srgbClr val="5F5F5F"/>
    <a:srgbClr val="606060"/>
    <a:srgbClr val="FEA205"/>
    <a:srgbClr val="EAECED"/>
    <a:srgbClr val="E8EBEC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345" autoAdjust="0"/>
  </p:normalViewPr>
  <p:slideViewPr>
    <p:cSldViewPr snapToGrid="0" showGuides="1">
      <p:cViewPr varScale="1">
        <p:scale>
          <a:sx n="110" d="100"/>
          <a:sy n="110" d="100"/>
        </p:scale>
        <p:origin x="420" y="7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5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92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7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9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2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0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2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4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0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8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0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1" Type="http://schemas.openxmlformats.org/officeDocument/2006/relationships/image" Target="../media/image20.sv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image" Target="../media/image19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notesSlide" Target="../notesSlides/notesSlide16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926833" y="357733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DSO599 - Text Analytics &amp; NLP Final</a:t>
            </a:r>
            <a:r>
              <a:rPr lang="zh-CN" altLang="en-US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Project</a:t>
            </a:r>
            <a:endParaRPr lang="zh-CN" altLang="en-US" sz="20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3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4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5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6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7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8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9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10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1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2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3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4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5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6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7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8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9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20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1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2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3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4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5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6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7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8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9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30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1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2"/>
            </p:custDataLst>
          </p:nvPr>
        </p:nvSpPr>
        <p:spPr>
          <a:xfrm>
            <a:off x="914374" y="2325956"/>
            <a:ext cx="184731" cy="92333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endParaRPr lang="zh-CN" altLang="en-US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1" name="PA_文本框 140"/>
          <p:cNvSpPr txBox="1"/>
          <p:nvPr>
            <p:custDataLst>
              <p:tags r:id="rId33"/>
            </p:custDataLst>
          </p:nvPr>
        </p:nvSpPr>
        <p:spPr>
          <a:xfrm>
            <a:off x="815532" y="1697997"/>
            <a:ext cx="5880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Amazon</a:t>
            </a:r>
            <a:r>
              <a:rPr lang="zh-CN" altLang="en-US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Fine</a:t>
            </a:r>
            <a:r>
              <a:rPr lang="zh-CN" altLang="en-US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Food </a:t>
            </a:r>
          </a:p>
          <a:p>
            <a:r>
              <a:rPr lang="en-US" altLang="zh-CN" sz="4800" dirty="0">
                <a:solidFill>
                  <a:srgbClr val="009999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Review Analysis</a:t>
            </a:r>
            <a:endParaRPr lang="zh-CN" altLang="en-US" sz="4800" dirty="0">
              <a:solidFill>
                <a:srgbClr val="009999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4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07" name="PA_圆角矩形 159"/>
          <p:cNvSpPr/>
          <p:nvPr>
            <p:custDataLst>
              <p:tags r:id="rId35"/>
            </p:custDataLst>
          </p:nvPr>
        </p:nvSpPr>
        <p:spPr>
          <a:xfrm>
            <a:off x="862542" y="4147238"/>
            <a:ext cx="2372731" cy="2178936"/>
          </a:xfrm>
          <a:prstGeom prst="roundRect">
            <a:avLst>
              <a:gd name="adj" fmla="val 27005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  <a:p>
            <a:endParaRPr lang="en-US" altLang="zh-CN" sz="1600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Team Members: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Mi Su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Ying Liu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Conglin Xu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Xingjian Zheng</a:t>
            </a:r>
          </a:p>
          <a:p>
            <a:r>
              <a:rPr lang="en-US" altLang="zh-CN" sz="1600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Cristian Quintero</a:t>
            </a:r>
          </a:p>
          <a:p>
            <a:pPr algn="ctr"/>
            <a:br>
              <a:rPr lang="en-US" altLang="zh-CN" dirty="0">
                <a:solidFill>
                  <a:prstClr val="white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</a:br>
            <a:endParaRPr lang="zh-CN" altLang="en-US" dirty="0">
              <a:solidFill>
                <a:prstClr val="white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TFIDF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 descr="https://lh3.googleusercontent.com/waMEmrPuJtmH511Lipm5-pXrrCWjSvZvbaiuCatqvoNcFiVqxFWLFf05NQ3hLWqiGt053WWJQk0W6oRrP0JXa3eSNafiKubQvsEVFm4xHxT5FT10G9MzKnKDIK__PiLIIf9uaFXtPN8">
            <a:extLst>
              <a:ext uri="{FF2B5EF4-FFF2-40B4-BE49-F238E27FC236}">
                <a16:creationId xmlns:a16="http://schemas.microsoft.com/office/drawing/2014/main" id="{609EB756-A2C5-3943-A9A4-6DF30610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84" y="1031682"/>
            <a:ext cx="8661337" cy="5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1E6E1C-2C13-D143-B6C8-5A28846FCF5B}"/>
              </a:ext>
            </a:extLst>
          </p:cNvPr>
          <p:cNvSpPr/>
          <p:nvPr/>
        </p:nvSpPr>
        <p:spPr>
          <a:xfrm>
            <a:off x="605914" y="1504131"/>
            <a:ext cx="18626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product of coffee with positive reviews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0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TFIDF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E6E1C-2C13-D143-B6C8-5A28846FCF5B}"/>
              </a:ext>
            </a:extLst>
          </p:cNvPr>
          <p:cNvSpPr/>
          <p:nvPr/>
        </p:nvSpPr>
        <p:spPr>
          <a:xfrm>
            <a:off x="605914" y="1504131"/>
            <a:ext cx="1862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Negative Reviews</a:t>
            </a:r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146" name="Picture 2" descr="https://lh4.googleusercontent.com/pI1lGTqn4kUQpCWI-J5mG_qUDl3gLlbwVY_mbkxmY4e0MEXTMUarScirmMDcPjXTyMKfN-AjQPr3rcdcp65MY6KTfYuchrZFM7TLzP_TYM55jVgQlITSTIw91__YfceaPhi6V5ygI5Q">
            <a:extLst>
              <a:ext uri="{FF2B5EF4-FFF2-40B4-BE49-F238E27FC236}">
                <a16:creationId xmlns:a16="http://schemas.microsoft.com/office/drawing/2014/main" id="{EF98C6C2-CD2B-7249-B03B-2FE04DD4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14" y="835327"/>
            <a:ext cx="9315572" cy="57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4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413384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Recommendation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cxnSp>
        <p:nvCxnSpPr>
          <p:cNvPr id="72" name="PA-直接连接符 118"/>
          <p:cNvCxnSpPr>
            <a:stCxn id="79" idx="7"/>
            <a:endCxn id="86" idx="4"/>
          </p:cNvCxnSpPr>
          <p:nvPr>
            <p:custDataLst>
              <p:tags r:id="rId1"/>
            </p:custDataLst>
          </p:nvPr>
        </p:nvCxnSpPr>
        <p:spPr>
          <a:xfrm flipV="1">
            <a:off x="7077094" y="3609312"/>
            <a:ext cx="830518" cy="809661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A-直接连接符 116"/>
          <p:cNvCxnSpPr>
            <a:stCxn id="87" idx="2"/>
            <a:endCxn id="81" idx="6"/>
          </p:cNvCxnSpPr>
          <p:nvPr>
            <p:custDataLst>
              <p:tags r:id="rId2"/>
            </p:custDataLst>
          </p:nvPr>
        </p:nvCxnSpPr>
        <p:spPr>
          <a:xfrm flipH="1">
            <a:off x="5919681" y="2672668"/>
            <a:ext cx="1092172" cy="283198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A-直接连接符 117"/>
          <p:cNvCxnSpPr>
            <a:stCxn id="79" idx="2"/>
          </p:cNvCxnSpPr>
          <p:nvPr>
            <p:custDataLst>
              <p:tags r:id="rId3"/>
            </p:custDataLst>
          </p:nvPr>
        </p:nvCxnSpPr>
        <p:spPr>
          <a:xfrm flipH="1" flipV="1">
            <a:off x="4892109" y="4175711"/>
            <a:ext cx="1239066" cy="635075"/>
          </a:xfrm>
          <a:prstGeom prst="line">
            <a:avLst/>
          </a:prstGeom>
          <a:ln w="76200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PA-组合 110"/>
          <p:cNvGrpSpPr/>
          <p:nvPr>
            <p:custDataLst>
              <p:tags r:id="rId4"/>
            </p:custDataLst>
          </p:nvPr>
        </p:nvGrpSpPr>
        <p:grpSpPr>
          <a:xfrm>
            <a:off x="6105883" y="4231388"/>
            <a:ext cx="1158796" cy="1158796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PA-同心圆 111"/>
            <p:cNvSpPr/>
            <p:nvPr>
              <p:custDataLst>
                <p:tags r:id="rId16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79" name="PA-椭圆 112"/>
            <p:cNvSpPr/>
            <p:nvPr>
              <p:custDataLst>
                <p:tags r:id="rId17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0" name="PA-组合 107"/>
          <p:cNvGrpSpPr/>
          <p:nvPr>
            <p:custDataLst>
              <p:tags r:id="rId5"/>
            </p:custDataLst>
          </p:nvPr>
        </p:nvGrpSpPr>
        <p:grpSpPr>
          <a:xfrm>
            <a:off x="3368637" y="1680344"/>
            <a:ext cx="2551044" cy="2551044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PA-同心圆 108"/>
            <p:cNvSpPr/>
            <p:nvPr>
              <p:custDataLst>
                <p:tags r:id="rId14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82" name="PA-椭圆 109"/>
            <p:cNvSpPr/>
            <p:nvPr>
              <p:custDataLst>
                <p:tags r:id="rId15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sp>
        <p:nvSpPr>
          <p:cNvPr id="84" name="PA-任意多边形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069431" y="2621343"/>
            <a:ext cx="1149457" cy="908266"/>
          </a:xfrm>
          <a:custGeom>
            <a:avLst/>
            <a:gdLst>
              <a:gd name="T0" fmla="*/ 392 w 1065"/>
              <a:gd name="T1" fmla="*/ 422 h 834"/>
              <a:gd name="T2" fmla="*/ 544 w 1065"/>
              <a:gd name="T3" fmla="*/ 344 h 834"/>
              <a:gd name="T4" fmla="*/ 828 w 1065"/>
              <a:gd name="T5" fmla="*/ 296 h 834"/>
              <a:gd name="T6" fmla="*/ 907 w 1065"/>
              <a:gd name="T7" fmla="*/ 179 h 834"/>
              <a:gd name="T8" fmla="*/ 792 w 1065"/>
              <a:gd name="T9" fmla="*/ 259 h 834"/>
              <a:gd name="T10" fmla="*/ 543 w 1065"/>
              <a:gd name="T11" fmla="*/ 271 h 834"/>
              <a:gd name="T12" fmla="*/ 1065 w 1065"/>
              <a:gd name="T13" fmla="*/ 111 h 834"/>
              <a:gd name="T14" fmla="*/ 647 w 1065"/>
              <a:gd name="T15" fmla="*/ 44 h 834"/>
              <a:gd name="T16" fmla="*/ 607 w 1065"/>
              <a:gd name="T17" fmla="*/ 0 h 834"/>
              <a:gd name="T18" fmla="*/ 214 w 1065"/>
              <a:gd name="T19" fmla="*/ 44 h 834"/>
              <a:gd name="T20" fmla="*/ 243 w 1065"/>
              <a:gd name="T21" fmla="*/ 111 h 834"/>
              <a:gd name="T22" fmla="*/ 300 w 1065"/>
              <a:gd name="T23" fmla="*/ 189 h 834"/>
              <a:gd name="T24" fmla="*/ 981 w 1065"/>
              <a:gd name="T25" fmla="*/ 111 h 834"/>
              <a:gd name="T26" fmla="*/ 493 w 1065"/>
              <a:gd name="T27" fmla="*/ 548 h 834"/>
              <a:gd name="T28" fmla="*/ 981 w 1065"/>
              <a:gd name="T29" fmla="*/ 570 h 834"/>
              <a:gd name="T30" fmla="*/ 501 w 1065"/>
              <a:gd name="T31" fmla="*/ 593 h 834"/>
              <a:gd name="T32" fmla="*/ 503 w 1065"/>
              <a:gd name="T33" fmla="*/ 664 h 834"/>
              <a:gd name="T34" fmla="*/ 607 w 1065"/>
              <a:gd name="T35" fmla="*/ 828 h 834"/>
              <a:gd name="T36" fmla="*/ 647 w 1065"/>
              <a:gd name="T37" fmla="*/ 664 h 834"/>
              <a:gd name="T38" fmla="*/ 839 w 1065"/>
              <a:gd name="T39" fmla="*/ 823 h 834"/>
              <a:gd name="T40" fmla="*/ 822 w 1065"/>
              <a:gd name="T41" fmla="*/ 664 h 834"/>
              <a:gd name="T42" fmla="*/ 1065 w 1065"/>
              <a:gd name="T43" fmla="*/ 593 h 834"/>
              <a:gd name="T44" fmla="*/ 1039 w 1065"/>
              <a:gd name="T45" fmla="*/ 111 h 834"/>
              <a:gd name="T46" fmla="*/ 223 w 1065"/>
              <a:gd name="T47" fmla="*/ 431 h 834"/>
              <a:gd name="T48" fmla="*/ 327 w 1065"/>
              <a:gd name="T49" fmla="*/ 328 h 834"/>
              <a:gd name="T50" fmla="*/ 120 w 1065"/>
              <a:gd name="T51" fmla="*/ 328 h 834"/>
              <a:gd name="T52" fmla="*/ 290 w 1065"/>
              <a:gd name="T53" fmla="*/ 453 h 834"/>
              <a:gd name="T54" fmla="*/ 251 w 1065"/>
              <a:gd name="T55" fmla="*/ 453 h 834"/>
              <a:gd name="T56" fmla="*/ 262 w 1065"/>
              <a:gd name="T57" fmla="*/ 472 h 834"/>
              <a:gd name="T58" fmla="*/ 273 w 1065"/>
              <a:gd name="T59" fmla="*/ 709 h 834"/>
              <a:gd name="T60" fmla="*/ 180 w 1065"/>
              <a:gd name="T61" fmla="*/ 709 h 834"/>
              <a:gd name="T62" fmla="*/ 191 w 1065"/>
              <a:gd name="T63" fmla="*/ 472 h 834"/>
              <a:gd name="T64" fmla="*/ 201 w 1065"/>
              <a:gd name="T65" fmla="*/ 453 h 834"/>
              <a:gd name="T66" fmla="*/ 0 w 1065"/>
              <a:gd name="T67" fmla="*/ 609 h 834"/>
              <a:gd name="T68" fmla="*/ 92 w 1065"/>
              <a:gd name="T69" fmla="*/ 834 h 834"/>
              <a:gd name="T70" fmla="*/ 124 w 1065"/>
              <a:gd name="T71" fmla="*/ 601 h 834"/>
              <a:gd name="T72" fmla="*/ 320 w 1065"/>
              <a:gd name="T73" fmla="*/ 834 h 834"/>
              <a:gd name="T74" fmla="*/ 352 w 1065"/>
              <a:gd name="T75" fmla="*/ 601 h 834"/>
              <a:gd name="T76" fmla="*/ 446 w 1065"/>
              <a:gd name="T77" fmla="*/ 834 h 834"/>
              <a:gd name="T78" fmla="*/ 290 w 1065"/>
              <a:gd name="T79" fmla="*/ 45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65" h="834">
                <a:moveTo>
                  <a:pt x="543" y="271"/>
                </a:moveTo>
                <a:lnTo>
                  <a:pt x="392" y="422"/>
                </a:lnTo>
                <a:cubicBezTo>
                  <a:pt x="408" y="431"/>
                  <a:pt x="422" y="442"/>
                  <a:pt x="434" y="454"/>
                </a:cubicBezTo>
                <a:lnTo>
                  <a:pt x="544" y="344"/>
                </a:lnTo>
                <a:lnTo>
                  <a:pt x="662" y="463"/>
                </a:lnTo>
                <a:lnTo>
                  <a:pt x="828" y="296"/>
                </a:lnTo>
                <a:lnTo>
                  <a:pt x="854" y="361"/>
                </a:lnTo>
                <a:lnTo>
                  <a:pt x="907" y="179"/>
                </a:lnTo>
                <a:lnTo>
                  <a:pt x="725" y="232"/>
                </a:lnTo>
                <a:lnTo>
                  <a:pt x="792" y="259"/>
                </a:lnTo>
                <a:lnTo>
                  <a:pt x="662" y="389"/>
                </a:lnTo>
                <a:lnTo>
                  <a:pt x="543" y="271"/>
                </a:lnTo>
                <a:close/>
                <a:moveTo>
                  <a:pt x="1065" y="111"/>
                </a:moveTo>
                <a:lnTo>
                  <a:pt x="1065" y="111"/>
                </a:lnTo>
                <a:lnTo>
                  <a:pt x="1065" y="44"/>
                </a:lnTo>
                <a:lnTo>
                  <a:pt x="647" y="44"/>
                </a:lnTo>
                <a:lnTo>
                  <a:pt x="647" y="0"/>
                </a:lnTo>
                <a:lnTo>
                  <a:pt x="607" y="0"/>
                </a:lnTo>
                <a:lnTo>
                  <a:pt x="607" y="44"/>
                </a:lnTo>
                <a:lnTo>
                  <a:pt x="214" y="44"/>
                </a:lnTo>
                <a:lnTo>
                  <a:pt x="214" y="111"/>
                </a:lnTo>
                <a:lnTo>
                  <a:pt x="243" y="111"/>
                </a:lnTo>
                <a:lnTo>
                  <a:pt x="243" y="170"/>
                </a:lnTo>
                <a:cubicBezTo>
                  <a:pt x="264" y="172"/>
                  <a:pt x="283" y="179"/>
                  <a:pt x="300" y="189"/>
                </a:cubicBezTo>
                <a:lnTo>
                  <a:pt x="300" y="111"/>
                </a:lnTo>
                <a:lnTo>
                  <a:pt x="981" y="111"/>
                </a:lnTo>
                <a:lnTo>
                  <a:pt x="981" y="548"/>
                </a:lnTo>
                <a:lnTo>
                  <a:pt x="493" y="548"/>
                </a:lnTo>
                <a:cubicBezTo>
                  <a:pt x="496" y="555"/>
                  <a:pt x="497" y="562"/>
                  <a:pt x="499" y="570"/>
                </a:cubicBezTo>
                <a:lnTo>
                  <a:pt x="981" y="570"/>
                </a:lnTo>
                <a:lnTo>
                  <a:pt x="981" y="593"/>
                </a:lnTo>
                <a:lnTo>
                  <a:pt x="501" y="593"/>
                </a:lnTo>
                <a:cubicBezTo>
                  <a:pt x="502" y="599"/>
                  <a:pt x="503" y="604"/>
                  <a:pt x="503" y="609"/>
                </a:cubicBezTo>
                <a:lnTo>
                  <a:pt x="503" y="664"/>
                </a:lnTo>
                <a:lnTo>
                  <a:pt x="607" y="664"/>
                </a:lnTo>
                <a:lnTo>
                  <a:pt x="607" y="828"/>
                </a:lnTo>
                <a:lnTo>
                  <a:pt x="647" y="828"/>
                </a:lnTo>
                <a:lnTo>
                  <a:pt x="647" y="664"/>
                </a:lnTo>
                <a:lnTo>
                  <a:pt x="779" y="664"/>
                </a:lnTo>
                <a:lnTo>
                  <a:pt x="839" y="823"/>
                </a:lnTo>
                <a:lnTo>
                  <a:pt x="878" y="813"/>
                </a:lnTo>
                <a:lnTo>
                  <a:pt x="822" y="664"/>
                </a:lnTo>
                <a:lnTo>
                  <a:pt x="1065" y="664"/>
                </a:lnTo>
                <a:lnTo>
                  <a:pt x="1065" y="593"/>
                </a:lnTo>
                <a:lnTo>
                  <a:pt x="1039" y="593"/>
                </a:lnTo>
                <a:lnTo>
                  <a:pt x="1039" y="111"/>
                </a:lnTo>
                <a:lnTo>
                  <a:pt x="1065" y="111"/>
                </a:lnTo>
                <a:close/>
                <a:moveTo>
                  <a:pt x="223" y="431"/>
                </a:moveTo>
                <a:lnTo>
                  <a:pt x="223" y="431"/>
                </a:lnTo>
                <a:cubicBezTo>
                  <a:pt x="280" y="431"/>
                  <a:pt x="327" y="385"/>
                  <a:pt x="327" y="328"/>
                </a:cubicBezTo>
                <a:cubicBezTo>
                  <a:pt x="327" y="271"/>
                  <a:pt x="280" y="224"/>
                  <a:pt x="223" y="224"/>
                </a:cubicBezTo>
                <a:cubicBezTo>
                  <a:pt x="166" y="224"/>
                  <a:pt x="120" y="271"/>
                  <a:pt x="120" y="328"/>
                </a:cubicBezTo>
                <a:cubicBezTo>
                  <a:pt x="120" y="385"/>
                  <a:pt x="166" y="431"/>
                  <a:pt x="223" y="431"/>
                </a:cubicBezTo>
                <a:close/>
                <a:moveTo>
                  <a:pt x="290" y="453"/>
                </a:moveTo>
                <a:lnTo>
                  <a:pt x="290" y="453"/>
                </a:lnTo>
                <a:lnTo>
                  <a:pt x="251" y="453"/>
                </a:lnTo>
                <a:lnTo>
                  <a:pt x="257" y="457"/>
                </a:lnTo>
                <a:cubicBezTo>
                  <a:pt x="262" y="460"/>
                  <a:pt x="264" y="467"/>
                  <a:pt x="262" y="472"/>
                </a:cubicBezTo>
                <a:lnTo>
                  <a:pt x="248" y="507"/>
                </a:lnTo>
                <a:lnTo>
                  <a:pt x="273" y="709"/>
                </a:lnTo>
                <a:lnTo>
                  <a:pt x="226" y="751"/>
                </a:lnTo>
                <a:lnTo>
                  <a:pt x="180" y="709"/>
                </a:lnTo>
                <a:lnTo>
                  <a:pt x="205" y="507"/>
                </a:lnTo>
                <a:lnTo>
                  <a:pt x="191" y="472"/>
                </a:lnTo>
                <a:cubicBezTo>
                  <a:pt x="188" y="467"/>
                  <a:pt x="191" y="460"/>
                  <a:pt x="195" y="457"/>
                </a:cubicBezTo>
                <a:lnTo>
                  <a:pt x="201" y="453"/>
                </a:lnTo>
                <a:lnTo>
                  <a:pt x="156" y="453"/>
                </a:lnTo>
                <a:cubicBezTo>
                  <a:pt x="70" y="453"/>
                  <a:pt x="0" y="523"/>
                  <a:pt x="0" y="609"/>
                </a:cubicBezTo>
                <a:lnTo>
                  <a:pt x="0" y="834"/>
                </a:lnTo>
                <a:lnTo>
                  <a:pt x="92" y="834"/>
                </a:lnTo>
                <a:lnTo>
                  <a:pt x="92" y="601"/>
                </a:lnTo>
                <a:lnTo>
                  <a:pt x="124" y="601"/>
                </a:lnTo>
                <a:lnTo>
                  <a:pt x="124" y="834"/>
                </a:lnTo>
                <a:lnTo>
                  <a:pt x="320" y="834"/>
                </a:lnTo>
                <a:lnTo>
                  <a:pt x="320" y="601"/>
                </a:lnTo>
                <a:lnTo>
                  <a:pt x="352" y="601"/>
                </a:lnTo>
                <a:lnTo>
                  <a:pt x="352" y="834"/>
                </a:lnTo>
                <a:lnTo>
                  <a:pt x="446" y="834"/>
                </a:lnTo>
                <a:lnTo>
                  <a:pt x="446" y="609"/>
                </a:lnTo>
                <a:cubicBezTo>
                  <a:pt x="446" y="523"/>
                  <a:pt x="376" y="453"/>
                  <a:pt x="290" y="453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294A5A"/>
              </a:solidFill>
              <a:latin typeface="Arial" pitchFamily="34" charset="0"/>
            </a:endParaRPr>
          </a:p>
        </p:txBody>
      </p:sp>
      <p:grpSp>
        <p:nvGrpSpPr>
          <p:cNvPr id="85" name="PA-组合 113"/>
          <p:cNvGrpSpPr/>
          <p:nvPr>
            <p:custDataLst>
              <p:tags r:id="rId7"/>
            </p:custDataLst>
          </p:nvPr>
        </p:nvGrpSpPr>
        <p:grpSpPr>
          <a:xfrm>
            <a:off x="6970967" y="1736022"/>
            <a:ext cx="1873290" cy="187329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PA-同心圆 114"/>
            <p:cNvSpPr/>
            <p:nvPr>
              <p:custDataLst>
                <p:tags r:id="rId12"/>
              </p:custDataLst>
            </p:nvPr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37487"/>
                </a:solidFill>
                <a:ea typeface="微软雅黑" pitchFamily="34" charset="-122"/>
              </a:endParaRPr>
            </a:p>
          </p:txBody>
        </p:sp>
        <p:sp>
          <p:nvSpPr>
            <p:cNvPr id="87" name="PA-椭圆 115"/>
            <p:cNvSpPr/>
            <p:nvPr>
              <p:custDataLst>
                <p:tags r:id="rId13"/>
              </p:custDataLst>
            </p:nvPr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1F3F2"/>
                </a:gs>
                <a:gs pos="100000">
                  <a:srgbClr val="B2B2B2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CAACA1"/>
                </a:solidFill>
                <a:ea typeface="微软雅黑" pitchFamily="34" charset="-122"/>
              </a:endParaRPr>
            </a:p>
          </p:txBody>
        </p:sp>
      </p:grpSp>
      <p:sp>
        <p:nvSpPr>
          <p:cNvPr id="89" name="PA-矩形 13"/>
          <p:cNvSpPr/>
          <p:nvPr>
            <p:custDataLst>
              <p:tags r:id="rId8"/>
            </p:custDataLst>
          </p:nvPr>
        </p:nvSpPr>
        <p:spPr>
          <a:xfrm>
            <a:off x="740084" y="1811780"/>
            <a:ext cx="2732641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largest complaints come from the sweetness. Provide more options on the sweetness or provide sugar separately to meet different taste</a:t>
            </a:r>
          </a:p>
        </p:txBody>
      </p:sp>
      <p:sp>
        <p:nvSpPr>
          <p:cNvPr id="90" name="PA-矩形 119"/>
          <p:cNvSpPr/>
          <p:nvPr>
            <p:custDataLst>
              <p:tags r:id="rId9"/>
            </p:custDataLst>
          </p:nvPr>
        </p:nvSpPr>
        <p:spPr>
          <a:xfrm>
            <a:off x="9065025" y="2196599"/>
            <a:ext cx="2329282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Promote the product by subscription save on Amazon</a:t>
            </a:r>
          </a:p>
        </p:txBody>
      </p:sp>
      <p:sp>
        <p:nvSpPr>
          <p:cNvPr id="91" name="PA-矩形 120"/>
          <p:cNvSpPr/>
          <p:nvPr>
            <p:custDataLst>
              <p:tags r:id="rId10"/>
            </p:custDataLst>
          </p:nvPr>
        </p:nvSpPr>
        <p:spPr>
          <a:xfrm>
            <a:off x="2872943" y="5177656"/>
            <a:ext cx="9044737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Further application: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function could be used to every single product.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Also, we could define a group of similar products (same product with different size) to see the common words from reviews. 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prstClr val="black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endParaRPr lang="en-US" altLang="zh-CN" sz="1600" dirty="0">
              <a:solidFill>
                <a:prstClr val="black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83" name="PA-任意多边形 14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7627503" y="2310371"/>
            <a:ext cx="748345" cy="706041"/>
          </a:xfrm>
          <a:custGeom>
            <a:avLst/>
            <a:gdLst>
              <a:gd name="T0" fmla="*/ 35 w 1031"/>
              <a:gd name="T1" fmla="*/ 765 h 966"/>
              <a:gd name="T2" fmla="*/ 736 w 1031"/>
              <a:gd name="T3" fmla="*/ 574 h 966"/>
              <a:gd name="T4" fmla="*/ 674 w 1031"/>
              <a:gd name="T5" fmla="*/ 791 h 966"/>
              <a:gd name="T6" fmla="*/ 652 w 1031"/>
              <a:gd name="T7" fmla="*/ 603 h 966"/>
              <a:gd name="T8" fmla="*/ 654 w 1031"/>
              <a:gd name="T9" fmla="*/ 435 h 966"/>
              <a:gd name="T10" fmla="*/ 636 w 1031"/>
              <a:gd name="T11" fmla="*/ 442 h 966"/>
              <a:gd name="T12" fmla="*/ 650 w 1031"/>
              <a:gd name="T13" fmla="*/ 467 h 966"/>
              <a:gd name="T14" fmla="*/ 666 w 1031"/>
              <a:gd name="T15" fmla="*/ 461 h 966"/>
              <a:gd name="T16" fmla="*/ 570 w 1031"/>
              <a:gd name="T17" fmla="*/ 484 h 966"/>
              <a:gd name="T18" fmla="*/ 578 w 1031"/>
              <a:gd name="T19" fmla="*/ 516 h 966"/>
              <a:gd name="T20" fmla="*/ 590 w 1031"/>
              <a:gd name="T21" fmla="*/ 504 h 966"/>
              <a:gd name="T22" fmla="*/ 520 w 1031"/>
              <a:gd name="T23" fmla="*/ 545 h 966"/>
              <a:gd name="T24" fmla="*/ 511 w 1031"/>
              <a:gd name="T25" fmla="*/ 563 h 966"/>
              <a:gd name="T26" fmla="*/ 537 w 1031"/>
              <a:gd name="T27" fmla="*/ 575 h 966"/>
              <a:gd name="T28" fmla="*/ 545 w 1031"/>
              <a:gd name="T29" fmla="*/ 559 h 966"/>
              <a:gd name="T30" fmla="*/ 489 w 1031"/>
              <a:gd name="T31" fmla="*/ 639 h 966"/>
              <a:gd name="T32" fmla="*/ 516 w 1031"/>
              <a:gd name="T33" fmla="*/ 658 h 966"/>
              <a:gd name="T34" fmla="*/ 517 w 1031"/>
              <a:gd name="T35" fmla="*/ 641 h 966"/>
              <a:gd name="T36" fmla="*/ 493 w 1031"/>
              <a:gd name="T37" fmla="*/ 720 h 966"/>
              <a:gd name="T38" fmla="*/ 498 w 1031"/>
              <a:gd name="T39" fmla="*/ 739 h 966"/>
              <a:gd name="T40" fmla="*/ 524 w 1031"/>
              <a:gd name="T41" fmla="*/ 728 h 966"/>
              <a:gd name="T42" fmla="*/ 520 w 1031"/>
              <a:gd name="T43" fmla="*/ 711 h 966"/>
              <a:gd name="T44" fmla="*/ 533 w 1031"/>
              <a:gd name="T45" fmla="*/ 810 h 966"/>
              <a:gd name="T46" fmla="*/ 565 w 1031"/>
              <a:gd name="T47" fmla="*/ 806 h 966"/>
              <a:gd name="T48" fmla="*/ 555 w 1031"/>
              <a:gd name="T49" fmla="*/ 792 h 966"/>
              <a:gd name="T50" fmla="*/ 589 w 1031"/>
              <a:gd name="T51" fmla="*/ 866 h 966"/>
              <a:gd name="T52" fmla="*/ 605 w 1031"/>
              <a:gd name="T53" fmla="*/ 877 h 966"/>
              <a:gd name="T54" fmla="*/ 619 w 1031"/>
              <a:gd name="T55" fmla="*/ 853 h 966"/>
              <a:gd name="T56" fmla="*/ 605 w 1031"/>
              <a:gd name="T57" fmla="*/ 843 h 966"/>
              <a:gd name="T58" fmla="*/ 678 w 1031"/>
              <a:gd name="T59" fmla="*/ 907 h 966"/>
              <a:gd name="T60" fmla="*/ 696 w 1031"/>
              <a:gd name="T61" fmla="*/ 910 h 966"/>
              <a:gd name="T62" fmla="*/ 685 w 1031"/>
              <a:gd name="T63" fmla="*/ 879 h 966"/>
              <a:gd name="T64" fmla="*/ 757 w 1031"/>
              <a:gd name="T65" fmla="*/ 912 h 966"/>
              <a:gd name="T66" fmla="*/ 777 w 1031"/>
              <a:gd name="T67" fmla="*/ 909 h 966"/>
              <a:gd name="T68" fmla="*/ 774 w 1031"/>
              <a:gd name="T69" fmla="*/ 881 h 966"/>
              <a:gd name="T70" fmla="*/ 757 w 1031"/>
              <a:gd name="T71" fmla="*/ 884 h 966"/>
              <a:gd name="T72" fmla="*/ 850 w 1031"/>
              <a:gd name="T73" fmla="*/ 883 h 966"/>
              <a:gd name="T74" fmla="*/ 867 w 1031"/>
              <a:gd name="T75" fmla="*/ 874 h 966"/>
              <a:gd name="T76" fmla="*/ 840 w 1031"/>
              <a:gd name="T77" fmla="*/ 857 h 966"/>
              <a:gd name="T78" fmla="*/ 913 w 1031"/>
              <a:gd name="T79" fmla="*/ 834 h 966"/>
              <a:gd name="T80" fmla="*/ 925 w 1031"/>
              <a:gd name="T81" fmla="*/ 820 h 966"/>
              <a:gd name="T82" fmla="*/ 906 w 1031"/>
              <a:gd name="T83" fmla="*/ 799 h 966"/>
              <a:gd name="T84" fmla="*/ 896 w 1031"/>
              <a:gd name="T85" fmla="*/ 812 h 966"/>
              <a:gd name="T86" fmla="*/ 964 w 1031"/>
              <a:gd name="T87" fmla="*/ 751 h 966"/>
              <a:gd name="T88" fmla="*/ 970 w 1031"/>
              <a:gd name="T89" fmla="*/ 732 h 966"/>
              <a:gd name="T90" fmla="*/ 940 w 1031"/>
              <a:gd name="T91" fmla="*/ 735 h 966"/>
              <a:gd name="T92" fmla="*/ 978 w 1031"/>
              <a:gd name="T93" fmla="*/ 671 h 966"/>
              <a:gd name="T94" fmla="*/ 978 w 1031"/>
              <a:gd name="T95" fmla="*/ 653 h 966"/>
              <a:gd name="T96" fmla="*/ 950 w 1031"/>
              <a:gd name="T97" fmla="*/ 649 h 966"/>
              <a:gd name="T98" fmla="*/ 950 w 1031"/>
              <a:gd name="T99" fmla="*/ 668 h 966"/>
              <a:gd name="T100" fmla="*/ 960 w 1031"/>
              <a:gd name="T101" fmla="*/ 573 h 966"/>
              <a:gd name="T102" fmla="*/ 952 w 1031"/>
              <a:gd name="T103" fmla="*/ 556 h 966"/>
              <a:gd name="T104" fmla="*/ 932 w 1031"/>
              <a:gd name="T105" fmla="*/ 581 h 966"/>
              <a:gd name="T106" fmla="*/ 918 w 1031"/>
              <a:gd name="T107" fmla="*/ 506 h 966"/>
              <a:gd name="T108" fmla="*/ 906 w 1031"/>
              <a:gd name="T109" fmla="*/ 493 h 966"/>
              <a:gd name="T110" fmla="*/ 882 w 1031"/>
              <a:gd name="T111" fmla="*/ 509 h 966"/>
              <a:gd name="T112" fmla="*/ 894 w 1031"/>
              <a:gd name="T113" fmla="*/ 522 h 966"/>
              <a:gd name="T114" fmla="*/ 841 w 1031"/>
              <a:gd name="T115" fmla="*/ 447 h 966"/>
              <a:gd name="T116" fmla="*/ 823 w 1031"/>
              <a:gd name="T117" fmla="*/ 439 h 966"/>
              <a:gd name="T118" fmla="*/ 823 w 1031"/>
              <a:gd name="T119" fmla="*/ 470 h 966"/>
              <a:gd name="T120" fmla="*/ 733 w 1031"/>
              <a:gd name="T121" fmla="*/ 369 h 966"/>
              <a:gd name="T122" fmla="*/ 574 w 1031"/>
              <a:gd name="T123" fmla="*/ 15 h 966"/>
              <a:gd name="T124" fmla="*/ 48 w 1031"/>
              <a:gd name="T125" fmla="*/ 245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966">
                <a:moveTo>
                  <a:pt x="83" y="717"/>
                </a:moveTo>
                <a:cubicBezTo>
                  <a:pt x="134" y="712"/>
                  <a:pt x="185" y="709"/>
                  <a:pt x="236" y="707"/>
                </a:cubicBezTo>
                <a:cubicBezTo>
                  <a:pt x="205" y="705"/>
                  <a:pt x="173" y="702"/>
                  <a:pt x="142" y="699"/>
                </a:cubicBezTo>
                <a:cubicBezTo>
                  <a:pt x="116" y="696"/>
                  <a:pt x="94" y="678"/>
                  <a:pt x="94" y="651"/>
                </a:cubicBezTo>
                <a:cubicBezTo>
                  <a:pt x="94" y="613"/>
                  <a:pt x="94" y="574"/>
                  <a:pt x="94" y="536"/>
                </a:cubicBezTo>
                <a:cubicBezTo>
                  <a:pt x="94" y="510"/>
                  <a:pt x="116" y="491"/>
                  <a:pt x="142" y="488"/>
                </a:cubicBezTo>
                <a:cubicBezTo>
                  <a:pt x="237" y="479"/>
                  <a:pt x="333" y="476"/>
                  <a:pt x="428" y="478"/>
                </a:cubicBezTo>
                <a:cubicBezTo>
                  <a:pt x="393" y="533"/>
                  <a:pt x="374" y="598"/>
                  <a:pt x="374" y="668"/>
                </a:cubicBezTo>
                <a:cubicBezTo>
                  <a:pt x="374" y="767"/>
                  <a:pt x="414" y="857"/>
                  <a:pt x="479" y="922"/>
                </a:cubicBezTo>
                <a:cubicBezTo>
                  <a:pt x="483" y="926"/>
                  <a:pt x="487" y="930"/>
                  <a:pt x="491" y="934"/>
                </a:cubicBezTo>
                <a:cubicBezTo>
                  <a:pt x="355" y="945"/>
                  <a:pt x="219" y="943"/>
                  <a:pt x="83" y="928"/>
                </a:cubicBezTo>
                <a:cubicBezTo>
                  <a:pt x="56" y="925"/>
                  <a:pt x="35" y="906"/>
                  <a:pt x="35" y="880"/>
                </a:cubicBezTo>
                <a:cubicBezTo>
                  <a:pt x="35" y="842"/>
                  <a:pt x="35" y="803"/>
                  <a:pt x="35" y="765"/>
                </a:cubicBezTo>
                <a:cubicBezTo>
                  <a:pt x="35" y="738"/>
                  <a:pt x="56" y="719"/>
                  <a:pt x="83" y="717"/>
                </a:cubicBezTo>
                <a:close/>
                <a:moveTo>
                  <a:pt x="709" y="424"/>
                </a:moveTo>
                <a:lnTo>
                  <a:pt x="709" y="424"/>
                </a:lnTo>
                <a:cubicBezTo>
                  <a:pt x="728" y="420"/>
                  <a:pt x="748" y="420"/>
                  <a:pt x="768" y="424"/>
                </a:cubicBezTo>
                <a:cubicBezTo>
                  <a:pt x="767" y="434"/>
                  <a:pt x="766" y="445"/>
                  <a:pt x="765" y="455"/>
                </a:cubicBezTo>
                <a:cubicBezTo>
                  <a:pt x="747" y="453"/>
                  <a:pt x="729" y="452"/>
                  <a:pt x="712" y="455"/>
                </a:cubicBezTo>
                <a:cubicBezTo>
                  <a:pt x="711" y="445"/>
                  <a:pt x="710" y="434"/>
                  <a:pt x="709" y="424"/>
                </a:cubicBezTo>
                <a:close/>
                <a:moveTo>
                  <a:pt x="818" y="615"/>
                </a:moveTo>
                <a:lnTo>
                  <a:pt x="818" y="615"/>
                </a:lnTo>
                <a:lnTo>
                  <a:pt x="749" y="615"/>
                </a:lnTo>
                <a:lnTo>
                  <a:pt x="749" y="604"/>
                </a:lnTo>
                <a:cubicBezTo>
                  <a:pt x="749" y="591"/>
                  <a:pt x="748" y="583"/>
                  <a:pt x="746" y="580"/>
                </a:cubicBezTo>
                <a:cubicBezTo>
                  <a:pt x="745" y="576"/>
                  <a:pt x="741" y="574"/>
                  <a:pt x="736" y="574"/>
                </a:cubicBezTo>
                <a:cubicBezTo>
                  <a:pt x="732" y="574"/>
                  <a:pt x="729" y="576"/>
                  <a:pt x="727" y="579"/>
                </a:cubicBezTo>
                <a:cubicBezTo>
                  <a:pt x="724" y="582"/>
                  <a:pt x="723" y="587"/>
                  <a:pt x="723" y="594"/>
                </a:cubicBezTo>
                <a:cubicBezTo>
                  <a:pt x="723" y="604"/>
                  <a:pt x="726" y="612"/>
                  <a:pt x="730" y="616"/>
                </a:cubicBezTo>
                <a:cubicBezTo>
                  <a:pt x="734" y="621"/>
                  <a:pt x="747" y="629"/>
                  <a:pt x="767" y="642"/>
                </a:cubicBezTo>
                <a:cubicBezTo>
                  <a:pt x="785" y="652"/>
                  <a:pt x="797" y="661"/>
                  <a:pt x="803" y="666"/>
                </a:cubicBezTo>
                <a:cubicBezTo>
                  <a:pt x="810" y="672"/>
                  <a:pt x="815" y="680"/>
                  <a:pt x="819" y="690"/>
                </a:cubicBezTo>
                <a:cubicBezTo>
                  <a:pt x="824" y="701"/>
                  <a:pt x="826" y="713"/>
                  <a:pt x="826" y="729"/>
                </a:cubicBezTo>
                <a:cubicBezTo>
                  <a:pt x="826" y="754"/>
                  <a:pt x="820" y="773"/>
                  <a:pt x="808" y="787"/>
                </a:cubicBezTo>
                <a:cubicBezTo>
                  <a:pt x="796" y="801"/>
                  <a:pt x="778" y="810"/>
                  <a:pt x="755" y="813"/>
                </a:cubicBezTo>
                <a:lnTo>
                  <a:pt x="755" y="839"/>
                </a:lnTo>
                <a:lnTo>
                  <a:pt x="723" y="839"/>
                </a:lnTo>
                <a:lnTo>
                  <a:pt x="723" y="813"/>
                </a:lnTo>
                <a:cubicBezTo>
                  <a:pt x="704" y="811"/>
                  <a:pt x="688" y="804"/>
                  <a:pt x="674" y="791"/>
                </a:cubicBezTo>
                <a:cubicBezTo>
                  <a:pt x="660" y="779"/>
                  <a:pt x="653" y="757"/>
                  <a:pt x="653" y="726"/>
                </a:cubicBezTo>
                <a:lnTo>
                  <a:pt x="653" y="713"/>
                </a:lnTo>
                <a:lnTo>
                  <a:pt x="723" y="713"/>
                </a:lnTo>
                <a:lnTo>
                  <a:pt x="723" y="730"/>
                </a:lnTo>
                <a:cubicBezTo>
                  <a:pt x="723" y="748"/>
                  <a:pt x="723" y="760"/>
                  <a:pt x="725" y="764"/>
                </a:cubicBezTo>
                <a:cubicBezTo>
                  <a:pt x="726" y="769"/>
                  <a:pt x="730" y="771"/>
                  <a:pt x="735" y="771"/>
                </a:cubicBezTo>
                <a:cubicBezTo>
                  <a:pt x="740" y="771"/>
                  <a:pt x="743" y="769"/>
                  <a:pt x="746" y="766"/>
                </a:cubicBezTo>
                <a:cubicBezTo>
                  <a:pt x="748" y="763"/>
                  <a:pt x="749" y="758"/>
                  <a:pt x="749" y="752"/>
                </a:cubicBezTo>
                <a:cubicBezTo>
                  <a:pt x="749" y="737"/>
                  <a:pt x="748" y="726"/>
                  <a:pt x="746" y="719"/>
                </a:cubicBezTo>
                <a:cubicBezTo>
                  <a:pt x="744" y="712"/>
                  <a:pt x="736" y="705"/>
                  <a:pt x="724" y="697"/>
                </a:cubicBezTo>
                <a:cubicBezTo>
                  <a:pt x="702" y="684"/>
                  <a:pt x="688" y="674"/>
                  <a:pt x="680" y="668"/>
                </a:cubicBezTo>
                <a:cubicBezTo>
                  <a:pt x="673" y="662"/>
                  <a:pt x="666" y="653"/>
                  <a:pt x="661" y="641"/>
                </a:cubicBezTo>
                <a:cubicBezTo>
                  <a:pt x="655" y="630"/>
                  <a:pt x="652" y="617"/>
                  <a:pt x="652" y="603"/>
                </a:cubicBezTo>
                <a:cubicBezTo>
                  <a:pt x="652" y="582"/>
                  <a:pt x="658" y="566"/>
                  <a:pt x="670" y="554"/>
                </a:cubicBezTo>
                <a:cubicBezTo>
                  <a:pt x="682" y="543"/>
                  <a:pt x="699" y="535"/>
                  <a:pt x="723" y="533"/>
                </a:cubicBezTo>
                <a:lnTo>
                  <a:pt x="723" y="510"/>
                </a:lnTo>
                <a:lnTo>
                  <a:pt x="755" y="510"/>
                </a:lnTo>
                <a:lnTo>
                  <a:pt x="755" y="533"/>
                </a:lnTo>
                <a:cubicBezTo>
                  <a:pt x="776" y="535"/>
                  <a:pt x="792" y="542"/>
                  <a:pt x="803" y="554"/>
                </a:cubicBezTo>
                <a:cubicBezTo>
                  <a:pt x="813" y="566"/>
                  <a:pt x="819" y="582"/>
                  <a:pt x="819" y="602"/>
                </a:cubicBezTo>
                <a:cubicBezTo>
                  <a:pt x="819" y="605"/>
                  <a:pt x="818" y="609"/>
                  <a:pt x="818" y="615"/>
                </a:cubicBezTo>
                <a:close/>
                <a:moveTo>
                  <a:pt x="658" y="434"/>
                </a:moveTo>
                <a:lnTo>
                  <a:pt x="658" y="434"/>
                </a:lnTo>
                <a:lnTo>
                  <a:pt x="657" y="434"/>
                </a:lnTo>
                <a:lnTo>
                  <a:pt x="656" y="435"/>
                </a:lnTo>
                <a:lnTo>
                  <a:pt x="654" y="435"/>
                </a:lnTo>
                <a:lnTo>
                  <a:pt x="653" y="436"/>
                </a:lnTo>
                <a:lnTo>
                  <a:pt x="652" y="436"/>
                </a:lnTo>
                <a:lnTo>
                  <a:pt x="650" y="437"/>
                </a:lnTo>
                <a:lnTo>
                  <a:pt x="649" y="437"/>
                </a:lnTo>
                <a:lnTo>
                  <a:pt x="647" y="438"/>
                </a:lnTo>
                <a:lnTo>
                  <a:pt x="646" y="438"/>
                </a:lnTo>
                <a:lnTo>
                  <a:pt x="645" y="439"/>
                </a:lnTo>
                <a:lnTo>
                  <a:pt x="643" y="439"/>
                </a:lnTo>
                <a:lnTo>
                  <a:pt x="642" y="440"/>
                </a:lnTo>
                <a:lnTo>
                  <a:pt x="640" y="440"/>
                </a:lnTo>
                <a:lnTo>
                  <a:pt x="639" y="441"/>
                </a:lnTo>
                <a:lnTo>
                  <a:pt x="638" y="441"/>
                </a:lnTo>
                <a:lnTo>
                  <a:pt x="636" y="442"/>
                </a:lnTo>
                <a:lnTo>
                  <a:pt x="635" y="443"/>
                </a:lnTo>
                <a:lnTo>
                  <a:pt x="633" y="443"/>
                </a:lnTo>
                <a:lnTo>
                  <a:pt x="632" y="444"/>
                </a:lnTo>
                <a:lnTo>
                  <a:pt x="631" y="445"/>
                </a:lnTo>
                <a:lnTo>
                  <a:pt x="631" y="445"/>
                </a:lnTo>
                <a:lnTo>
                  <a:pt x="643" y="470"/>
                </a:lnTo>
                <a:lnTo>
                  <a:pt x="643" y="470"/>
                </a:lnTo>
                <a:lnTo>
                  <a:pt x="644" y="470"/>
                </a:lnTo>
                <a:lnTo>
                  <a:pt x="645" y="469"/>
                </a:lnTo>
                <a:lnTo>
                  <a:pt x="646" y="468"/>
                </a:lnTo>
                <a:lnTo>
                  <a:pt x="647" y="468"/>
                </a:lnTo>
                <a:lnTo>
                  <a:pt x="649" y="467"/>
                </a:lnTo>
                <a:lnTo>
                  <a:pt x="650" y="467"/>
                </a:lnTo>
                <a:lnTo>
                  <a:pt x="651" y="466"/>
                </a:lnTo>
                <a:lnTo>
                  <a:pt x="652" y="466"/>
                </a:lnTo>
                <a:lnTo>
                  <a:pt x="654" y="465"/>
                </a:lnTo>
                <a:lnTo>
                  <a:pt x="655" y="465"/>
                </a:lnTo>
                <a:lnTo>
                  <a:pt x="656" y="464"/>
                </a:lnTo>
                <a:lnTo>
                  <a:pt x="657" y="464"/>
                </a:lnTo>
                <a:lnTo>
                  <a:pt x="658" y="464"/>
                </a:lnTo>
                <a:lnTo>
                  <a:pt x="660" y="463"/>
                </a:lnTo>
                <a:lnTo>
                  <a:pt x="661" y="463"/>
                </a:lnTo>
                <a:lnTo>
                  <a:pt x="662" y="462"/>
                </a:lnTo>
                <a:lnTo>
                  <a:pt x="663" y="462"/>
                </a:lnTo>
                <a:lnTo>
                  <a:pt x="665" y="461"/>
                </a:lnTo>
                <a:lnTo>
                  <a:pt x="666" y="461"/>
                </a:lnTo>
                <a:lnTo>
                  <a:pt x="667" y="461"/>
                </a:lnTo>
                <a:lnTo>
                  <a:pt x="658" y="434"/>
                </a:lnTo>
                <a:close/>
                <a:moveTo>
                  <a:pt x="580" y="476"/>
                </a:moveTo>
                <a:lnTo>
                  <a:pt x="580" y="476"/>
                </a:lnTo>
                <a:lnTo>
                  <a:pt x="579" y="476"/>
                </a:lnTo>
                <a:lnTo>
                  <a:pt x="578" y="477"/>
                </a:lnTo>
                <a:lnTo>
                  <a:pt x="577" y="478"/>
                </a:lnTo>
                <a:lnTo>
                  <a:pt x="576" y="479"/>
                </a:lnTo>
                <a:lnTo>
                  <a:pt x="575" y="480"/>
                </a:lnTo>
                <a:lnTo>
                  <a:pt x="574" y="481"/>
                </a:lnTo>
                <a:lnTo>
                  <a:pt x="573" y="482"/>
                </a:lnTo>
                <a:lnTo>
                  <a:pt x="571" y="483"/>
                </a:lnTo>
                <a:lnTo>
                  <a:pt x="570" y="484"/>
                </a:lnTo>
                <a:lnTo>
                  <a:pt x="569" y="485"/>
                </a:lnTo>
                <a:lnTo>
                  <a:pt x="568" y="486"/>
                </a:lnTo>
                <a:lnTo>
                  <a:pt x="567" y="487"/>
                </a:lnTo>
                <a:lnTo>
                  <a:pt x="566" y="488"/>
                </a:lnTo>
                <a:lnTo>
                  <a:pt x="565" y="489"/>
                </a:lnTo>
                <a:lnTo>
                  <a:pt x="564" y="490"/>
                </a:lnTo>
                <a:lnTo>
                  <a:pt x="563" y="491"/>
                </a:lnTo>
                <a:lnTo>
                  <a:pt x="562" y="492"/>
                </a:lnTo>
                <a:lnTo>
                  <a:pt x="561" y="493"/>
                </a:lnTo>
                <a:lnTo>
                  <a:pt x="560" y="494"/>
                </a:lnTo>
                <a:lnTo>
                  <a:pt x="559" y="495"/>
                </a:lnTo>
                <a:lnTo>
                  <a:pt x="558" y="496"/>
                </a:lnTo>
                <a:lnTo>
                  <a:pt x="578" y="516"/>
                </a:lnTo>
                <a:lnTo>
                  <a:pt x="579" y="515"/>
                </a:lnTo>
                <a:lnTo>
                  <a:pt x="580" y="514"/>
                </a:lnTo>
                <a:lnTo>
                  <a:pt x="581" y="513"/>
                </a:lnTo>
                <a:lnTo>
                  <a:pt x="581" y="512"/>
                </a:lnTo>
                <a:lnTo>
                  <a:pt x="582" y="511"/>
                </a:lnTo>
                <a:lnTo>
                  <a:pt x="583" y="510"/>
                </a:lnTo>
                <a:lnTo>
                  <a:pt x="584" y="509"/>
                </a:lnTo>
                <a:lnTo>
                  <a:pt x="585" y="509"/>
                </a:lnTo>
                <a:lnTo>
                  <a:pt x="586" y="508"/>
                </a:lnTo>
                <a:lnTo>
                  <a:pt x="587" y="507"/>
                </a:lnTo>
                <a:lnTo>
                  <a:pt x="588" y="506"/>
                </a:lnTo>
                <a:lnTo>
                  <a:pt x="589" y="505"/>
                </a:lnTo>
                <a:lnTo>
                  <a:pt x="590" y="504"/>
                </a:lnTo>
                <a:lnTo>
                  <a:pt x="591" y="503"/>
                </a:lnTo>
                <a:lnTo>
                  <a:pt x="592" y="502"/>
                </a:lnTo>
                <a:lnTo>
                  <a:pt x="593" y="502"/>
                </a:lnTo>
                <a:lnTo>
                  <a:pt x="594" y="501"/>
                </a:lnTo>
                <a:lnTo>
                  <a:pt x="595" y="500"/>
                </a:lnTo>
                <a:lnTo>
                  <a:pt x="596" y="499"/>
                </a:lnTo>
                <a:lnTo>
                  <a:pt x="597" y="498"/>
                </a:lnTo>
                <a:lnTo>
                  <a:pt x="598" y="498"/>
                </a:lnTo>
                <a:lnTo>
                  <a:pt x="580" y="476"/>
                </a:lnTo>
                <a:close/>
                <a:moveTo>
                  <a:pt x="521" y="543"/>
                </a:moveTo>
                <a:lnTo>
                  <a:pt x="521" y="543"/>
                </a:lnTo>
                <a:lnTo>
                  <a:pt x="521" y="544"/>
                </a:lnTo>
                <a:lnTo>
                  <a:pt x="520" y="545"/>
                </a:lnTo>
                <a:lnTo>
                  <a:pt x="519" y="547"/>
                </a:lnTo>
                <a:lnTo>
                  <a:pt x="519" y="548"/>
                </a:lnTo>
                <a:lnTo>
                  <a:pt x="518" y="549"/>
                </a:lnTo>
                <a:lnTo>
                  <a:pt x="517" y="551"/>
                </a:lnTo>
                <a:lnTo>
                  <a:pt x="517" y="552"/>
                </a:lnTo>
                <a:lnTo>
                  <a:pt x="516" y="553"/>
                </a:lnTo>
                <a:lnTo>
                  <a:pt x="515" y="555"/>
                </a:lnTo>
                <a:lnTo>
                  <a:pt x="515" y="556"/>
                </a:lnTo>
                <a:lnTo>
                  <a:pt x="514" y="557"/>
                </a:lnTo>
                <a:lnTo>
                  <a:pt x="513" y="559"/>
                </a:lnTo>
                <a:lnTo>
                  <a:pt x="513" y="560"/>
                </a:lnTo>
                <a:lnTo>
                  <a:pt x="512" y="561"/>
                </a:lnTo>
                <a:lnTo>
                  <a:pt x="511" y="563"/>
                </a:lnTo>
                <a:lnTo>
                  <a:pt x="511" y="564"/>
                </a:lnTo>
                <a:lnTo>
                  <a:pt x="510" y="565"/>
                </a:lnTo>
                <a:lnTo>
                  <a:pt x="509" y="567"/>
                </a:lnTo>
                <a:lnTo>
                  <a:pt x="509" y="568"/>
                </a:lnTo>
                <a:lnTo>
                  <a:pt x="508" y="569"/>
                </a:lnTo>
                <a:lnTo>
                  <a:pt x="508" y="570"/>
                </a:lnTo>
                <a:lnTo>
                  <a:pt x="534" y="581"/>
                </a:lnTo>
                <a:lnTo>
                  <a:pt x="534" y="581"/>
                </a:lnTo>
                <a:lnTo>
                  <a:pt x="535" y="579"/>
                </a:lnTo>
                <a:lnTo>
                  <a:pt x="535" y="578"/>
                </a:lnTo>
                <a:lnTo>
                  <a:pt x="536" y="577"/>
                </a:lnTo>
                <a:lnTo>
                  <a:pt x="536" y="576"/>
                </a:lnTo>
                <a:lnTo>
                  <a:pt x="537" y="575"/>
                </a:lnTo>
                <a:lnTo>
                  <a:pt x="537" y="573"/>
                </a:lnTo>
                <a:lnTo>
                  <a:pt x="538" y="572"/>
                </a:lnTo>
                <a:lnTo>
                  <a:pt x="538" y="571"/>
                </a:lnTo>
                <a:lnTo>
                  <a:pt x="539" y="570"/>
                </a:lnTo>
                <a:lnTo>
                  <a:pt x="540" y="569"/>
                </a:lnTo>
                <a:lnTo>
                  <a:pt x="540" y="568"/>
                </a:lnTo>
                <a:lnTo>
                  <a:pt x="541" y="566"/>
                </a:lnTo>
                <a:lnTo>
                  <a:pt x="542" y="565"/>
                </a:lnTo>
                <a:lnTo>
                  <a:pt x="542" y="564"/>
                </a:lnTo>
                <a:lnTo>
                  <a:pt x="543" y="563"/>
                </a:lnTo>
                <a:lnTo>
                  <a:pt x="543" y="562"/>
                </a:lnTo>
                <a:lnTo>
                  <a:pt x="544" y="561"/>
                </a:lnTo>
                <a:lnTo>
                  <a:pt x="545" y="559"/>
                </a:lnTo>
                <a:lnTo>
                  <a:pt x="545" y="558"/>
                </a:lnTo>
                <a:lnTo>
                  <a:pt x="546" y="558"/>
                </a:lnTo>
                <a:lnTo>
                  <a:pt x="521" y="543"/>
                </a:lnTo>
                <a:close/>
                <a:moveTo>
                  <a:pt x="491" y="627"/>
                </a:moveTo>
                <a:lnTo>
                  <a:pt x="491" y="627"/>
                </a:lnTo>
                <a:lnTo>
                  <a:pt x="491" y="629"/>
                </a:lnTo>
                <a:lnTo>
                  <a:pt x="491" y="630"/>
                </a:lnTo>
                <a:lnTo>
                  <a:pt x="490" y="632"/>
                </a:lnTo>
                <a:lnTo>
                  <a:pt x="490" y="633"/>
                </a:lnTo>
                <a:lnTo>
                  <a:pt x="490" y="635"/>
                </a:lnTo>
                <a:lnTo>
                  <a:pt x="490" y="636"/>
                </a:lnTo>
                <a:lnTo>
                  <a:pt x="489" y="638"/>
                </a:lnTo>
                <a:lnTo>
                  <a:pt x="489" y="639"/>
                </a:lnTo>
                <a:lnTo>
                  <a:pt x="489" y="641"/>
                </a:lnTo>
                <a:lnTo>
                  <a:pt x="489" y="643"/>
                </a:lnTo>
                <a:lnTo>
                  <a:pt x="489" y="644"/>
                </a:lnTo>
                <a:lnTo>
                  <a:pt x="489" y="646"/>
                </a:lnTo>
                <a:lnTo>
                  <a:pt x="489" y="647"/>
                </a:lnTo>
                <a:lnTo>
                  <a:pt x="488" y="649"/>
                </a:lnTo>
                <a:lnTo>
                  <a:pt x="488" y="650"/>
                </a:lnTo>
                <a:lnTo>
                  <a:pt x="488" y="652"/>
                </a:lnTo>
                <a:lnTo>
                  <a:pt x="488" y="653"/>
                </a:lnTo>
                <a:lnTo>
                  <a:pt x="488" y="655"/>
                </a:lnTo>
                <a:lnTo>
                  <a:pt x="488" y="657"/>
                </a:lnTo>
                <a:lnTo>
                  <a:pt x="488" y="657"/>
                </a:lnTo>
                <a:lnTo>
                  <a:pt x="516" y="658"/>
                </a:lnTo>
                <a:lnTo>
                  <a:pt x="516" y="658"/>
                </a:lnTo>
                <a:lnTo>
                  <a:pt x="516" y="656"/>
                </a:lnTo>
                <a:lnTo>
                  <a:pt x="516" y="655"/>
                </a:lnTo>
                <a:lnTo>
                  <a:pt x="516" y="654"/>
                </a:lnTo>
                <a:lnTo>
                  <a:pt x="516" y="652"/>
                </a:lnTo>
                <a:lnTo>
                  <a:pt x="517" y="651"/>
                </a:lnTo>
                <a:lnTo>
                  <a:pt x="517" y="649"/>
                </a:lnTo>
                <a:lnTo>
                  <a:pt x="517" y="648"/>
                </a:lnTo>
                <a:lnTo>
                  <a:pt x="517" y="647"/>
                </a:lnTo>
                <a:lnTo>
                  <a:pt x="517" y="645"/>
                </a:lnTo>
                <a:lnTo>
                  <a:pt x="517" y="644"/>
                </a:lnTo>
                <a:lnTo>
                  <a:pt x="517" y="643"/>
                </a:lnTo>
                <a:lnTo>
                  <a:pt x="517" y="641"/>
                </a:lnTo>
                <a:lnTo>
                  <a:pt x="518" y="640"/>
                </a:lnTo>
                <a:lnTo>
                  <a:pt x="518" y="639"/>
                </a:lnTo>
                <a:lnTo>
                  <a:pt x="518" y="637"/>
                </a:lnTo>
                <a:lnTo>
                  <a:pt x="518" y="636"/>
                </a:lnTo>
                <a:lnTo>
                  <a:pt x="518" y="634"/>
                </a:lnTo>
                <a:lnTo>
                  <a:pt x="519" y="633"/>
                </a:lnTo>
                <a:lnTo>
                  <a:pt x="519" y="632"/>
                </a:lnTo>
                <a:lnTo>
                  <a:pt x="491" y="627"/>
                </a:lnTo>
                <a:close/>
                <a:moveTo>
                  <a:pt x="493" y="717"/>
                </a:moveTo>
                <a:lnTo>
                  <a:pt x="493" y="717"/>
                </a:lnTo>
                <a:lnTo>
                  <a:pt x="493" y="717"/>
                </a:lnTo>
                <a:lnTo>
                  <a:pt x="493" y="718"/>
                </a:lnTo>
                <a:lnTo>
                  <a:pt x="493" y="720"/>
                </a:lnTo>
                <a:lnTo>
                  <a:pt x="494" y="721"/>
                </a:lnTo>
                <a:lnTo>
                  <a:pt x="494" y="723"/>
                </a:lnTo>
                <a:lnTo>
                  <a:pt x="494" y="724"/>
                </a:lnTo>
                <a:lnTo>
                  <a:pt x="495" y="726"/>
                </a:lnTo>
                <a:lnTo>
                  <a:pt x="495" y="727"/>
                </a:lnTo>
                <a:lnTo>
                  <a:pt x="495" y="729"/>
                </a:lnTo>
                <a:lnTo>
                  <a:pt x="496" y="730"/>
                </a:lnTo>
                <a:lnTo>
                  <a:pt x="496" y="732"/>
                </a:lnTo>
                <a:lnTo>
                  <a:pt x="497" y="733"/>
                </a:lnTo>
                <a:lnTo>
                  <a:pt x="497" y="735"/>
                </a:lnTo>
                <a:lnTo>
                  <a:pt x="497" y="736"/>
                </a:lnTo>
                <a:lnTo>
                  <a:pt x="498" y="738"/>
                </a:lnTo>
                <a:lnTo>
                  <a:pt x="498" y="739"/>
                </a:lnTo>
                <a:lnTo>
                  <a:pt x="499" y="741"/>
                </a:lnTo>
                <a:lnTo>
                  <a:pt x="499" y="742"/>
                </a:lnTo>
                <a:lnTo>
                  <a:pt x="500" y="743"/>
                </a:lnTo>
                <a:lnTo>
                  <a:pt x="500" y="745"/>
                </a:lnTo>
                <a:lnTo>
                  <a:pt x="500" y="746"/>
                </a:lnTo>
                <a:lnTo>
                  <a:pt x="527" y="736"/>
                </a:lnTo>
                <a:lnTo>
                  <a:pt x="527" y="736"/>
                </a:lnTo>
                <a:lnTo>
                  <a:pt x="526" y="735"/>
                </a:lnTo>
                <a:lnTo>
                  <a:pt x="526" y="733"/>
                </a:lnTo>
                <a:lnTo>
                  <a:pt x="526" y="732"/>
                </a:lnTo>
                <a:lnTo>
                  <a:pt x="525" y="731"/>
                </a:lnTo>
                <a:lnTo>
                  <a:pt x="525" y="730"/>
                </a:lnTo>
                <a:lnTo>
                  <a:pt x="524" y="728"/>
                </a:lnTo>
                <a:lnTo>
                  <a:pt x="524" y="727"/>
                </a:lnTo>
                <a:lnTo>
                  <a:pt x="524" y="726"/>
                </a:lnTo>
                <a:lnTo>
                  <a:pt x="523" y="724"/>
                </a:lnTo>
                <a:lnTo>
                  <a:pt x="523" y="723"/>
                </a:lnTo>
                <a:lnTo>
                  <a:pt x="523" y="722"/>
                </a:lnTo>
                <a:lnTo>
                  <a:pt x="522" y="721"/>
                </a:lnTo>
                <a:lnTo>
                  <a:pt x="522" y="719"/>
                </a:lnTo>
                <a:lnTo>
                  <a:pt x="522" y="718"/>
                </a:lnTo>
                <a:lnTo>
                  <a:pt x="521" y="717"/>
                </a:lnTo>
                <a:lnTo>
                  <a:pt x="521" y="715"/>
                </a:lnTo>
                <a:lnTo>
                  <a:pt x="521" y="714"/>
                </a:lnTo>
                <a:lnTo>
                  <a:pt x="521" y="713"/>
                </a:lnTo>
                <a:lnTo>
                  <a:pt x="520" y="711"/>
                </a:lnTo>
                <a:lnTo>
                  <a:pt x="520" y="711"/>
                </a:lnTo>
                <a:lnTo>
                  <a:pt x="493" y="717"/>
                </a:lnTo>
                <a:close/>
                <a:moveTo>
                  <a:pt x="526" y="799"/>
                </a:moveTo>
                <a:lnTo>
                  <a:pt x="526" y="799"/>
                </a:lnTo>
                <a:lnTo>
                  <a:pt x="526" y="800"/>
                </a:lnTo>
                <a:lnTo>
                  <a:pt x="527" y="801"/>
                </a:lnTo>
                <a:lnTo>
                  <a:pt x="528" y="802"/>
                </a:lnTo>
                <a:lnTo>
                  <a:pt x="529" y="804"/>
                </a:lnTo>
                <a:lnTo>
                  <a:pt x="530" y="805"/>
                </a:lnTo>
                <a:lnTo>
                  <a:pt x="530" y="806"/>
                </a:lnTo>
                <a:lnTo>
                  <a:pt x="531" y="807"/>
                </a:lnTo>
                <a:lnTo>
                  <a:pt x="532" y="808"/>
                </a:lnTo>
                <a:lnTo>
                  <a:pt x="533" y="810"/>
                </a:lnTo>
                <a:lnTo>
                  <a:pt x="534" y="811"/>
                </a:lnTo>
                <a:lnTo>
                  <a:pt x="535" y="812"/>
                </a:lnTo>
                <a:lnTo>
                  <a:pt x="536" y="813"/>
                </a:lnTo>
                <a:lnTo>
                  <a:pt x="536" y="814"/>
                </a:lnTo>
                <a:lnTo>
                  <a:pt x="537" y="816"/>
                </a:lnTo>
                <a:lnTo>
                  <a:pt x="538" y="817"/>
                </a:lnTo>
                <a:lnTo>
                  <a:pt x="539" y="818"/>
                </a:lnTo>
                <a:lnTo>
                  <a:pt x="540" y="819"/>
                </a:lnTo>
                <a:lnTo>
                  <a:pt x="541" y="820"/>
                </a:lnTo>
                <a:lnTo>
                  <a:pt x="542" y="821"/>
                </a:lnTo>
                <a:lnTo>
                  <a:pt x="543" y="823"/>
                </a:lnTo>
                <a:lnTo>
                  <a:pt x="544" y="824"/>
                </a:lnTo>
                <a:lnTo>
                  <a:pt x="565" y="806"/>
                </a:lnTo>
                <a:lnTo>
                  <a:pt x="565" y="805"/>
                </a:lnTo>
                <a:lnTo>
                  <a:pt x="564" y="804"/>
                </a:lnTo>
                <a:lnTo>
                  <a:pt x="563" y="803"/>
                </a:lnTo>
                <a:lnTo>
                  <a:pt x="562" y="802"/>
                </a:lnTo>
                <a:lnTo>
                  <a:pt x="561" y="801"/>
                </a:lnTo>
                <a:lnTo>
                  <a:pt x="561" y="800"/>
                </a:lnTo>
                <a:lnTo>
                  <a:pt x="560" y="799"/>
                </a:lnTo>
                <a:lnTo>
                  <a:pt x="559" y="797"/>
                </a:lnTo>
                <a:lnTo>
                  <a:pt x="558" y="796"/>
                </a:lnTo>
                <a:lnTo>
                  <a:pt x="558" y="795"/>
                </a:lnTo>
                <a:lnTo>
                  <a:pt x="557" y="794"/>
                </a:lnTo>
                <a:lnTo>
                  <a:pt x="556" y="793"/>
                </a:lnTo>
                <a:lnTo>
                  <a:pt x="555" y="792"/>
                </a:lnTo>
                <a:lnTo>
                  <a:pt x="554" y="791"/>
                </a:lnTo>
                <a:lnTo>
                  <a:pt x="554" y="790"/>
                </a:lnTo>
                <a:lnTo>
                  <a:pt x="553" y="789"/>
                </a:lnTo>
                <a:lnTo>
                  <a:pt x="552" y="788"/>
                </a:lnTo>
                <a:lnTo>
                  <a:pt x="552" y="787"/>
                </a:lnTo>
                <a:lnTo>
                  <a:pt x="551" y="786"/>
                </a:lnTo>
                <a:lnTo>
                  <a:pt x="550" y="785"/>
                </a:lnTo>
                <a:lnTo>
                  <a:pt x="550" y="784"/>
                </a:lnTo>
                <a:lnTo>
                  <a:pt x="526" y="799"/>
                </a:lnTo>
                <a:close/>
                <a:moveTo>
                  <a:pt x="587" y="865"/>
                </a:moveTo>
                <a:lnTo>
                  <a:pt x="587" y="865"/>
                </a:lnTo>
                <a:lnTo>
                  <a:pt x="587" y="865"/>
                </a:lnTo>
                <a:lnTo>
                  <a:pt x="589" y="866"/>
                </a:lnTo>
                <a:lnTo>
                  <a:pt x="590" y="867"/>
                </a:lnTo>
                <a:lnTo>
                  <a:pt x="591" y="868"/>
                </a:lnTo>
                <a:lnTo>
                  <a:pt x="592" y="869"/>
                </a:lnTo>
                <a:lnTo>
                  <a:pt x="593" y="869"/>
                </a:lnTo>
                <a:lnTo>
                  <a:pt x="595" y="870"/>
                </a:lnTo>
                <a:lnTo>
                  <a:pt x="596" y="871"/>
                </a:lnTo>
                <a:lnTo>
                  <a:pt x="597" y="872"/>
                </a:lnTo>
                <a:lnTo>
                  <a:pt x="598" y="873"/>
                </a:lnTo>
                <a:lnTo>
                  <a:pt x="600" y="874"/>
                </a:lnTo>
                <a:lnTo>
                  <a:pt x="601" y="874"/>
                </a:lnTo>
                <a:lnTo>
                  <a:pt x="602" y="875"/>
                </a:lnTo>
                <a:lnTo>
                  <a:pt x="603" y="876"/>
                </a:lnTo>
                <a:lnTo>
                  <a:pt x="605" y="877"/>
                </a:lnTo>
                <a:lnTo>
                  <a:pt x="606" y="877"/>
                </a:lnTo>
                <a:lnTo>
                  <a:pt x="607" y="878"/>
                </a:lnTo>
                <a:lnTo>
                  <a:pt x="608" y="879"/>
                </a:lnTo>
                <a:lnTo>
                  <a:pt x="610" y="880"/>
                </a:lnTo>
                <a:lnTo>
                  <a:pt x="611" y="880"/>
                </a:lnTo>
                <a:lnTo>
                  <a:pt x="612" y="881"/>
                </a:lnTo>
                <a:lnTo>
                  <a:pt x="626" y="856"/>
                </a:lnTo>
                <a:lnTo>
                  <a:pt x="625" y="856"/>
                </a:lnTo>
                <a:lnTo>
                  <a:pt x="624" y="855"/>
                </a:lnTo>
                <a:lnTo>
                  <a:pt x="623" y="855"/>
                </a:lnTo>
                <a:lnTo>
                  <a:pt x="622" y="854"/>
                </a:lnTo>
                <a:lnTo>
                  <a:pt x="621" y="853"/>
                </a:lnTo>
                <a:lnTo>
                  <a:pt x="619" y="853"/>
                </a:lnTo>
                <a:lnTo>
                  <a:pt x="618" y="852"/>
                </a:lnTo>
                <a:lnTo>
                  <a:pt x="617" y="851"/>
                </a:lnTo>
                <a:lnTo>
                  <a:pt x="616" y="851"/>
                </a:lnTo>
                <a:lnTo>
                  <a:pt x="615" y="850"/>
                </a:lnTo>
                <a:lnTo>
                  <a:pt x="614" y="849"/>
                </a:lnTo>
                <a:lnTo>
                  <a:pt x="613" y="848"/>
                </a:lnTo>
                <a:lnTo>
                  <a:pt x="612" y="848"/>
                </a:lnTo>
                <a:lnTo>
                  <a:pt x="611" y="847"/>
                </a:lnTo>
                <a:lnTo>
                  <a:pt x="610" y="846"/>
                </a:lnTo>
                <a:lnTo>
                  <a:pt x="608" y="845"/>
                </a:lnTo>
                <a:lnTo>
                  <a:pt x="607" y="845"/>
                </a:lnTo>
                <a:lnTo>
                  <a:pt x="606" y="844"/>
                </a:lnTo>
                <a:lnTo>
                  <a:pt x="605" y="843"/>
                </a:lnTo>
                <a:lnTo>
                  <a:pt x="604" y="842"/>
                </a:lnTo>
                <a:lnTo>
                  <a:pt x="604" y="842"/>
                </a:lnTo>
                <a:lnTo>
                  <a:pt x="587" y="865"/>
                </a:lnTo>
                <a:close/>
                <a:moveTo>
                  <a:pt x="667" y="904"/>
                </a:moveTo>
                <a:lnTo>
                  <a:pt x="667" y="904"/>
                </a:lnTo>
                <a:lnTo>
                  <a:pt x="667" y="904"/>
                </a:lnTo>
                <a:lnTo>
                  <a:pt x="669" y="904"/>
                </a:lnTo>
                <a:lnTo>
                  <a:pt x="670" y="905"/>
                </a:lnTo>
                <a:lnTo>
                  <a:pt x="672" y="905"/>
                </a:lnTo>
                <a:lnTo>
                  <a:pt x="673" y="906"/>
                </a:lnTo>
                <a:lnTo>
                  <a:pt x="675" y="906"/>
                </a:lnTo>
                <a:lnTo>
                  <a:pt x="676" y="906"/>
                </a:lnTo>
                <a:lnTo>
                  <a:pt x="678" y="907"/>
                </a:lnTo>
                <a:lnTo>
                  <a:pt x="679" y="907"/>
                </a:lnTo>
                <a:lnTo>
                  <a:pt x="681" y="907"/>
                </a:lnTo>
                <a:lnTo>
                  <a:pt x="682" y="908"/>
                </a:lnTo>
                <a:lnTo>
                  <a:pt x="684" y="908"/>
                </a:lnTo>
                <a:lnTo>
                  <a:pt x="685" y="908"/>
                </a:lnTo>
                <a:lnTo>
                  <a:pt x="687" y="909"/>
                </a:lnTo>
                <a:lnTo>
                  <a:pt x="688" y="909"/>
                </a:lnTo>
                <a:lnTo>
                  <a:pt x="690" y="909"/>
                </a:lnTo>
                <a:lnTo>
                  <a:pt x="691" y="909"/>
                </a:lnTo>
                <a:lnTo>
                  <a:pt x="693" y="910"/>
                </a:lnTo>
                <a:lnTo>
                  <a:pt x="694" y="910"/>
                </a:lnTo>
                <a:lnTo>
                  <a:pt x="696" y="910"/>
                </a:lnTo>
                <a:lnTo>
                  <a:pt x="696" y="910"/>
                </a:lnTo>
                <a:lnTo>
                  <a:pt x="700" y="882"/>
                </a:lnTo>
                <a:lnTo>
                  <a:pt x="700" y="882"/>
                </a:lnTo>
                <a:lnTo>
                  <a:pt x="699" y="882"/>
                </a:lnTo>
                <a:lnTo>
                  <a:pt x="697" y="882"/>
                </a:lnTo>
                <a:lnTo>
                  <a:pt x="696" y="882"/>
                </a:lnTo>
                <a:lnTo>
                  <a:pt x="695" y="881"/>
                </a:lnTo>
                <a:lnTo>
                  <a:pt x="693" y="881"/>
                </a:lnTo>
                <a:lnTo>
                  <a:pt x="692" y="881"/>
                </a:lnTo>
                <a:lnTo>
                  <a:pt x="691" y="881"/>
                </a:lnTo>
                <a:lnTo>
                  <a:pt x="689" y="880"/>
                </a:lnTo>
                <a:lnTo>
                  <a:pt x="688" y="880"/>
                </a:lnTo>
                <a:lnTo>
                  <a:pt x="687" y="880"/>
                </a:lnTo>
                <a:lnTo>
                  <a:pt x="685" y="879"/>
                </a:lnTo>
                <a:lnTo>
                  <a:pt x="684" y="879"/>
                </a:lnTo>
                <a:lnTo>
                  <a:pt x="683" y="879"/>
                </a:lnTo>
                <a:lnTo>
                  <a:pt x="681" y="879"/>
                </a:lnTo>
                <a:lnTo>
                  <a:pt x="680" y="878"/>
                </a:lnTo>
                <a:lnTo>
                  <a:pt x="679" y="878"/>
                </a:lnTo>
                <a:lnTo>
                  <a:pt x="678" y="878"/>
                </a:lnTo>
                <a:lnTo>
                  <a:pt x="676" y="877"/>
                </a:lnTo>
                <a:lnTo>
                  <a:pt x="675" y="877"/>
                </a:lnTo>
                <a:lnTo>
                  <a:pt x="675" y="877"/>
                </a:lnTo>
                <a:lnTo>
                  <a:pt x="667" y="904"/>
                </a:lnTo>
                <a:close/>
                <a:moveTo>
                  <a:pt x="756" y="912"/>
                </a:moveTo>
                <a:lnTo>
                  <a:pt x="756" y="912"/>
                </a:lnTo>
                <a:lnTo>
                  <a:pt x="757" y="912"/>
                </a:lnTo>
                <a:lnTo>
                  <a:pt x="758" y="912"/>
                </a:lnTo>
                <a:lnTo>
                  <a:pt x="760" y="912"/>
                </a:lnTo>
                <a:lnTo>
                  <a:pt x="761" y="911"/>
                </a:lnTo>
                <a:lnTo>
                  <a:pt x="763" y="911"/>
                </a:lnTo>
                <a:lnTo>
                  <a:pt x="764" y="911"/>
                </a:lnTo>
                <a:lnTo>
                  <a:pt x="766" y="911"/>
                </a:lnTo>
                <a:lnTo>
                  <a:pt x="767" y="911"/>
                </a:lnTo>
                <a:lnTo>
                  <a:pt x="769" y="910"/>
                </a:lnTo>
                <a:lnTo>
                  <a:pt x="770" y="910"/>
                </a:lnTo>
                <a:lnTo>
                  <a:pt x="772" y="910"/>
                </a:lnTo>
                <a:lnTo>
                  <a:pt x="773" y="910"/>
                </a:lnTo>
                <a:lnTo>
                  <a:pt x="775" y="909"/>
                </a:lnTo>
                <a:lnTo>
                  <a:pt x="777" y="909"/>
                </a:lnTo>
                <a:lnTo>
                  <a:pt x="778" y="909"/>
                </a:lnTo>
                <a:lnTo>
                  <a:pt x="780" y="909"/>
                </a:lnTo>
                <a:lnTo>
                  <a:pt x="781" y="908"/>
                </a:lnTo>
                <a:lnTo>
                  <a:pt x="783" y="908"/>
                </a:lnTo>
                <a:lnTo>
                  <a:pt x="784" y="908"/>
                </a:lnTo>
                <a:lnTo>
                  <a:pt x="786" y="907"/>
                </a:lnTo>
                <a:lnTo>
                  <a:pt x="786" y="907"/>
                </a:lnTo>
                <a:lnTo>
                  <a:pt x="780" y="880"/>
                </a:lnTo>
                <a:lnTo>
                  <a:pt x="780" y="880"/>
                </a:lnTo>
                <a:lnTo>
                  <a:pt x="778" y="880"/>
                </a:lnTo>
                <a:lnTo>
                  <a:pt x="777" y="880"/>
                </a:lnTo>
                <a:lnTo>
                  <a:pt x="776" y="881"/>
                </a:lnTo>
                <a:lnTo>
                  <a:pt x="774" y="881"/>
                </a:lnTo>
                <a:lnTo>
                  <a:pt x="773" y="881"/>
                </a:lnTo>
                <a:lnTo>
                  <a:pt x="772" y="881"/>
                </a:lnTo>
                <a:lnTo>
                  <a:pt x="770" y="882"/>
                </a:lnTo>
                <a:lnTo>
                  <a:pt x="769" y="882"/>
                </a:lnTo>
                <a:lnTo>
                  <a:pt x="768" y="882"/>
                </a:lnTo>
                <a:lnTo>
                  <a:pt x="766" y="882"/>
                </a:lnTo>
                <a:lnTo>
                  <a:pt x="765" y="883"/>
                </a:lnTo>
                <a:lnTo>
                  <a:pt x="763" y="883"/>
                </a:lnTo>
                <a:lnTo>
                  <a:pt x="762" y="883"/>
                </a:lnTo>
                <a:lnTo>
                  <a:pt x="761" y="883"/>
                </a:lnTo>
                <a:lnTo>
                  <a:pt x="759" y="883"/>
                </a:lnTo>
                <a:lnTo>
                  <a:pt x="758" y="883"/>
                </a:lnTo>
                <a:lnTo>
                  <a:pt x="757" y="884"/>
                </a:lnTo>
                <a:lnTo>
                  <a:pt x="755" y="884"/>
                </a:lnTo>
                <a:lnTo>
                  <a:pt x="754" y="884"/>
                </a:lnTo>
                <a:lnTo>
                  <a:pt x="753" y="884"/>
                </a:lnTo>
                <a:lnTo>
                  <a:pt x="756" y="912"/>
                </a:lnTo>
                <a:close/>
                <a:moveTo>
                  <a:pt x="842" y="888"/>
                </a:moveTo>
                <a:lnTo>
                  <a:pt x="842" y="888"/>
                </a:lnTo>
                <a:lnTo>
                  <a:pt x="842" y="887"/>
                </a:lnTo>
                <a:lnTo>
                  <a:pt x="844" y="887"/>
                </a:lnTo>
                <a:lnTo>
                  <a:pt x="845" y="886"/>
                </a:lnTo>
                <a:lnTo>
                  <a:pt x="846" y="885"/>
                </a:lnTo>
                <a:lnTo>
                  <a:pt x="847" y="885"/>
                </a:lnTo>
                <a:lnTo>
                  <a:pt x="849" y="884"/>
                </a:lnTo>
                <a:lnTo>
                  <a:pt x="850" y="883"/>
                </a:lnTo>
                <a:lnTo>
                  <a:pt x="851" y="883"/>
                </a:lnTo>
                <a:lnTo>
                  <a:pt x="853" y="882"/>
                </a:lnTo>
                <a:lnTo>
                  <a:pt x="854" y="881"/>
                </a:lnTo>
                <a:lnTo>
                  <a:pt x="855" y="880"/>
                </a:lnTo>
                <a:lnTo>
                  <a:pt x="857" y="880"/>
                </a:lnTo>
                <a:lnTo>
                  <a:pt x="858" y="879"/>
                </a:lnTo>
                <a:lnTo>
                  <a:pt x="859" y="878"/>
                </a:lnTo>
                <a:lnTo>
                  <a:pt x="860" y="877"/>
                </a:lnTo>
                <a:lnTo>
                  <a:pt x="862" y="877"/>
                </a:lnTo>
                <a:lnTo>
                  <a:pt x="863" y="876"/>
                </a:lnTo>
                <a:lnTo>
                  <a:pt x="864" y="875"/>
                </a:lnTo>
                <a:lnTo>
                  <a:pt x="865" y="874"/>
                </a:lnTo>
                <a:lnTo>
                  <a:pt x="867" y="874"/>
                </a:lnTo>
                <a:lnTo>
                  <a:pt x="868" y="873"/>
                </a:lnTo>
                <a:lnTo>
                  <a:pt x="852" y="849"/>
                </a:lnTo>
                <a:lnTo>
                  <a:pt x="851" y="850"/>
                </a:lnTo>
                <a:lnTo>
                  <a:pt x="850" y="851"/>
                </a:lnTo>
                <a:lnTo>
                  <a:pt x="849" y="851"/>
                </a:lnTo>
                <a:lnTo>
                  <a:pt x="848" y="852"/>
                </a:lnTo>
                <a:lnTo>
                  <a:pt x="847" y="853"/>
                </a:lnTo>
                <a:lnTo>
                  <a:pt x="846" y="853"/>
                </a:lnTo>
                <a:lnTo>
                  <a:pt x="845" y="854"/>
                </a:lnTo>
                <a:lnTo>
                  <a:pt x="844" y="855"/>
                </a:lnTo>
                <a:lnTo>
                  <a:pt x="842" y="855"/>
                </a:lnTo>
                <a:lnTo>
                  <a:pt x="841" y="856"/>
                </a:lnTo>
                <a:lnTo>
                  <a:pt x="840" y="857"/>
                </a:lnTo>
                <a:lnTo>
                  <a:pt x="839" y="857"/>
                </a:lnTo>
                <a:lnTo>
                  <a:pt x="838" y="858"/>
                </a:lnTo>
                <a:lnTo>
                  <a:pt x="837" y="859"/>
                </a:lnTo>
                <a:lnTo>
                  <a:pt x="835" y="859"/>
                </a:lnTo>
                <a:lnTo>
                  <a:pt x="834" y="860"/>
                </a:lnTo>
                <a:lnTo>
                  <a:pt x="833" y="860"/>
                </a:lnTo>
                <a:lnTo>
                  <a:pt x="832" y="861"/>
                </a:lnTo>
                <a:lnTo>
                  <a:pt x="831" y="862"/>
                </a:lnTo>
                <a:lnTo>
                  <a:pt x="830" y="862"/>
                </a:lnTo>
                <a:lnTo>
                  <a:pt x="829" y="862"/>
                </a:lnTo>
                <a:lnTo>
                  <a:pt x="842" y="888"/>
                </a:lnTo>
                <a:close/>
                <a:moveTo>
                  <a:pt x="913" y="834"/>
                </a:moveTo>
                <a:lnTo>
                  <a:pt x="913" y="834"/>
                </a:lnTo>
                <a:lnTo>
                  <a:pt x="914" y="834"/>
                </a:lnTo>
                <a:lnTo>
                  <a:pt x="915" y="833"/>
                </a:lnTo>
                <a:lnTo>
                  <a:pt x="916" y="831"/>
                </a:lnTo>
                <a:lnTo>
                  <a:pt x="917" y="830"/>
                </a:lnTo>
                <a:lnTo>
                  <a:pt x="918" y="829"/>
                </a:lnTo>
                <a:lnTo>
                  <a:pt x="919" y="828"/>
                </a:lnTo>
                <a:lnTo>
                  <a:pt x="920" y="827"/>
                </a:lnTo>
                <a:lnTo>
                  <a:pt x="921" y="826"/>
                </a:lnTo>
                <a:lnTo>
                  <a:pt x="922" y="825"/>
                </a:lnTo>
                <a:lnTo>
                  <a:pt x="923" y="824"/>
                </a:lnTo>
                <a:lnTo>
                  <a:pt x="923" y="823"/>
                </a:lnTo>
                <a:lnTo>
                  <a:pt x="924" y="821"/>
                </a:lnTo>
                <a:lnTo>
                  <a:pt x="925" y="820"/>
                </a:lnTo>
                <a:lnTo>
                  <a:pt x="926" y="819"/>
                </a:lnTo>
                <a:lnTo>
                  <a:pt x="927" y="818"/>
                </a:lnTo>
                <a:lnTo>
                  <a:pt x="928" y="817"/>
                </a:lnTo>
                <a:lnTo>
                  <a:pt x="929" y="816"/>
                </a:lnTo>
                <a:lnTo>
                  <a:pt x="930" y="814"/>
                </a:lnTo>
                <a:lnTo>
                  <a:pt x="931" y="813"/>
                </a:lnTo>
                <a:lnTo>
                  <a:pt x="932" y="812"/>
                </a:lnTo>
                <a:lnTo>
                  <a:pt x="932" y="811"/>
                </a:lnTo>
                <a:lnTo>
                  <a:pt x="909" y="794"/>
                </a:lnTo>
                <a:lnTo>
                  <a:pt x="909" y="795"/>
                </a:lnTo>
                <a:lnTo>
                  <a:pt x="908" y="796"/>
                </a:lnTo>
                <a:lnTo>
                  <a:pt x="907" y="797"/>
                </a:lnTo>
                <a:lnTo>
                  <a:pt x="906" y="799"/>
                </a:lnTo>
                <a:lnTo>
                  <a:pt x="906" y="800"/>
                </a:lnTo>
                <a:lnTo>
                  <a:pt x="905" y="801"/>
                </a:lnTo>
                <a:lnTo>
                  <a:pt x="904" y="802"/>
                </a:lnTo>
                <a:lnTo>
                  <a:pt x="903" y="803"/>
                </a:lnTo>
                <a:lnTo>
                  <a:pt x="902" y="804"/>
                </a:lnTo>
                <a:lnTo>
                  <a:pt x="902" y="805"/>
                </a:lnTo>
                <a:lnTo>
                  <a:pt x="901" y="806"/>
                </a:lnTo>
                <a:lnTo>
                  <a:pt x="900" y="807"/>
                </a:lnTo>
                <a:lnTo>
                  <a:pt x="899" y="808"/>
                </a:lnTo>
                <a:lnTo>
                  <a:pt x="898" y="809"/>
                </a:lnTo>
                <a:lnTo>
                  <a:pt x="897" y="810"/>
                </a:lnTo>
                <a:lnTo>
                  <a:pt x="897" y="811"/>
                </a:lnTo>
                <a:lnTo>
                  <a:pt x="896" y="812"/>
                </a:lnTo>
                <a:lnTo>
                  <a:pt x="895" y="813"/>
                </a:lnTo>
                <a:lnTo>
                  <a:pt x="894" y="814"/>
                </a:lnTo>
                <a:lnTo>
                  <a:pt x="893" y="815"/>
                </a:lnTo>
                <a:lnTo>
                  <a:pt x="893" y="815"/>
                </a:lnTo>
                <a:lnTo>
                  <a:pt x="913" y="834"/>
                </a:lnTo>
                <a:close/>
                <a:moveTo>
                  <a:pt x="961" y="759"/>
                </a:moveTo>
                <a:lnTo>
                  <a:pt x="961" y="759"/>
                </a:lnTo>
                <a:lnTo>
                  <a:pt x="962" y="758"/>
                </a:lnTo>
                <a:lnTo>
                  <a:pt x="962" y="756"/>
                </a:lnTo>
                <a:lnTo>
                  <a:pt x="963" y="755"/>
                </a:lnTo>
                <a:lnTo>
                  <a:pt x="963" y="753"/>
                </a:lnTo>
                <a:lnTo>
                  <a:pt x="964" y="752"/>
                </a:lnTo>
                <a:lnTo>
                  <a:pt x="964" y="751"/>
                </a:lnTo>
                <a:lnTo>
                  <a:pt x="965" y="749"/>
                </a:lnTo>
                <a:lnTo>
                  <a:pt x="965" y="748"/>
                </a:lnTo>
                <a:lnTo>
                  <a:pt x="966" y="746"/>
                </a:lnTo>
                <a:lnTo>
                  <a:pt x="966" y="745"/>
                </a:lnTo>
                <a:lnTo>
                  <a:pt x="967" y="743"/>
                </a:lnTo>
                <a:lnTo>
                  <a:pt x="967" y="742"/>
                </a:lnTo>
                <a:lnTo>
                  <a:pt x="967" y="741"/>
                </a:lnTo>
                <a:lnTo>
                  <a:pt x="968" y="739"/>
                </a:lnTo>
                <a:lnTo>
                  <a:pt x="968" y="738"/>
                </a:lnTo>
                <a:lnTo>
                  <a:pt x="969" y="736"/>
                </a:lnTo>
                <a:lnTo>
                  <a:pt x="969" y="735"/>
                </a:lnTo>
                <a:lnTo>
                  <a:pt x="970" y="733"/>
                </a:lnTo>
                <a:lnTo>
                  <a:pt x="970" y="732"/>
                </a:lnTo>
                <a:lnTo>
                  <a:pt x="970" y="730"/>
                </a:lnTo>
                <a:lnTo>
                  <a:pt x="970" y="730"/>
                </a:lnTo>
                <a:lnTo>
                  <a:pt x="943" y="723"/>
                </a:lnTo>
                <a:lnTo>
                  <a:pt x="943" y="723"/>
                </a:lnTo>
                <a:lnTo>
                  <a:pt x="943" y="724"/>
                </a:lnTo>
                <a:lnTo>
                  <a:pt x="942" y="726"/>
                </a:lnTo>
                <a:lnTo>
                  <a:pt x="942" y="727"/>
                </a:lnTo>
                <a:lnTo>
                  <a:pt x="942" y="728"/>
                </a:lnTo>
                <a:lnTo>
                  <a:pt x="941" y="730"/>
                </a:lnTo>
                <a:lnTo>
                  <a:pt x="941" y="731"/>
                </a:lnTo>
                <a:lnTo>
                  <a:pt x="941" y="732"/>
                </a:lnTo>
                <a:lnTo>
                  <a:pt x="940" y="733"/>
                </a:lnTo>
                <a:lnTo>
                  <a:pt x="940" y="735"/>
                </a:lnTo>
                <a:lnTo>
                  <a:pt x="939" y="736"/>
                </a:lnTo>
                <a:lnTo>
                  <a:pt x="939" y="737"/>
                </a:lnTo>
                <a:lnTo>
                  <a:pt x="938" y="739"/>
                </a:lnTo>
                <a:lnTo>
                  <a:pt x="938" y="740"/>
                </a:lnTo>
                <a:lnTo>
                  <a:pt x="938" y="741"/>
                </a:lnTo>
                <a:lnTo>
                  <a:pt x="937" y="742"/>
                </a:lnTo>
                <a:lnTo>
                  <a:pt x="937" y="744"/>
                </a:lnTo>
                <a:lnTo>
                  <a:pt x="936" y="745"/>
                </a:lnTo>
                <a:lnTo>
                  <a:pt x="936" y="746"/>
                </a:lnTo>
                <a:lnTo>
                  <a:pt x="935" y="747"/>
                </a:lnTo>
                <a:lnTo>
                  <a:pt x="935" y="748"/>
                </a:lnTo>
                <a:lnTo>
                  <a:pt x="961" y="759"/>
                </a:lnTo>
                <a:close/>
                <a:moveTo>
                  <a:pt x="978" y="671"/>
                </a:moveTo>
                <a:lnTo>
                  <a:pt x="978" y="671"/>
                </a:lnTo>
                <a:lnTo>
                  <a:pt x="978" y="671"/>
                </a:lnTo>
                <a:lnTo>
                  <a:pt x="979" y="669"/>
                </a:lnTo>
                <a:lnTo>
                  <a:pt x="979" y="668"/>
                </a:lnTo>
                <a:lnTo>
                  <a:pt x="979" y="666"/>
                </a:lnTo>
                <a:lnTo>
                  <a:pt x="978" y="664"/>
                </a:lnTo>
                <a:lnTo>
                  <a:pt x="978" y="663"/>
                </a:lnTo>
                <a:lnTo>
                  <a:pt x="978" y="661"/>
                </a:lnTo>
                <a:lnTo>
                  <a:pt x="978" y="660"/>
                </a:lnTo>
                <a:lnTo>
                  <a:pt x="978" y="658"/>
                </a:lnTo>
                <a:lnTo>
                  <a:pt x="978" y="657"/>
                </a:lnTo>
                <a:lnTo>
                  <a:pt x="978" y="655"/>
                </a:lnTo>
                <a:lnTo>
                  <a:pt x="978" y="653"/>
                </a:lnTo>
                <a:lnTo>
                  <a:pt x="978" y="652"/>
                </a:lnTo>
                <a:lnTo>
                  <a:pt x="978" y="650"/>
                </a:lnTo>
                <a:lnTo>
                  <a:pt x="978" y="649"/>
                </a:lnTo>
                <a:lnTo>
                  <a:pt x="978" y="647"/>
                </a:lnTo>
                <a:lnTo>
                  <a:pt x="978" y="646"/>
                </a:lnTo>
                <a:lnTo>
                  <a:pt x="977" y="644"/>
                </a:lnTo>
                <a:lnTo>
                  <a:pt x="977" y="643"/>
                </a:lnTo>
                <a:lnTo>
                  <a:pt x="977" y="641"/>
                </a:lnTo>
                <a:lnTo>
                  <a:pt x="949" y="644"/>
                </a:lnTo>
                <a:lnTo>
                  <a:pt x="949" y="645"/>
                </a:lnTo>
                <a:lnTo>
                  <a:pt x="949" y="647"/>
                </a:lnTo>
                <a:lnTo>
                  <a:pt x="950" y="648"/>
                </a:lnTo>
                <a:lnTo>
                  <a:pt x="950" y="649"/>
                </a:lnTo>
                <a:lnTo>
                  <a:pt x="950" y="651"/>
                </a:lnTo>
                <a:lnTo>
                  <a:pt x="950" y="652"/>
                </a:lnTo>
                <a:lnTo>
                  <a:pt x="950" y="654"/>
                </a:lnTo>
                <a:lnTo>
                  <a:pt x="950" y="655"/>
                </a:lnTo>
                <a:lnTo>
                  <a:pt x="950" y="656"/>
                </a:lnTo>
                <a:lnTo>
                  <a:pt x="950" y="658"/>
                </a:lnTo>
                <a:lnTo>
                  <a:pt x="950" y="659"/>
                </a:lnTo>
                <a:lnTo>
                  <a:pt x="950" y="661"/>
                </a:lnTo>
                <a:lnTo>
                  <a:pt x="950" y="662"/>
                </a:lnTo>
                <a:lnTo>
                  <a:pt x="950" y="663"/>
                </a:lnTo>
                <a:lnTo>
                  <a:pt x="950" y="665"/>
                </a:lnTo>
                <a:lnTo>
                  <a:pt x="950" y="666"/>
                </a:lnTo>
                <a:lnTo>
                  <a:pt x="950" y="668"/>
                </a:lnTo>
                <a:lnTo>
                  <a:pt x="950" y="669"/>
                </a:lnTo>
                <a:lnTo>
                  <a:pt x="950" y="670"/>
                </a:lnTo>
                <a:lnTo>
                  <a:pt x="950" y="671"/>
                </a:lnTo>
                <a:lnTo>
                  <a:pt x="978" y="671"/>
                </a:lnTo>
                <a:close/>
                <a:moveTo>
                  <a:pt x="964" y="583"/>
                </a:moveTo>
                <a:lnTo>
                  <a:pt x="964" y="583"/>
                </a:lnTo>
                <a:lnTo>
                  <a:pt x="963" y="582"/>
                </a:lnTo>
                <a:lnTo>
                  <a:pt x="963" y="580"/>
                </a:lnTo>
                <a:lnTo>
                  <a:pt x="962" y="579"/>
                </a:lnTo>
                <a:lnTo>
                  <a:pt x="962" y="578"/>
                </a:lnTo>
                <a:lnTo>
                  <a:pt x="961" y="576"/>
                </a:lnTo>
                <a:lnTo>
                  <a:pt x="960" y="575"/>
                </a:lnTo>
                <a:lnTo>
                  <a:pt x="960" y="573"/>
                </a:lnTo>
                <a:lnTo>
                  <a:pt x="959" y="572"/>
                </a:lnTo>
                <a:lnTo>
                  <a:pt x="959" y="571"/>
                </a:lnTo>
                <a:lnTo>
                  <a:pt x="958" y="569"/>
                </a:lnTo>
                <a:lnTo>
                  <a:pt x="957" y="568"/>
                </a:lnTo>
                <a:lnTo>
                  <a:pt x="957" y="567"/>
                </a:lnTo>
                <a:lnTo>
                  <a:pt x="956" y="565"/>
                </a:lnTo>
                <a:lnTo>
                  <a:pt x="956" y="564"/>
                </a:lnTo>
                <a:lnTo>
                  <a:pt x="955" y="563"/>
                </a:lnTo>
                <a:lnTo>
                  <a:pt x="954" y="561"/>
                </a:lnTo>
                <a:lnTo>
                  <a:pt x="954" y="560"/>
                </a:lnTo>
                <a:lnTo>
                  <a:pt x="953" y="559"/>
                </a:lnTo>
                <a:lnTo>
                  <a:pt x="952" y="557"/>
                </a:lnTo>
                <a:lnTo>
                  <a:pt x="952" y="556"/>
                </a:lnTo>
                <a:lnTo>
                  <a:pt x="952" y="556"/>
                </a:lnTo>
                <a:lnTo>
                  <a:pt x="927" y="569"/>
                </a:lnTo>
                <a:lnTo>
                  <a:pt x="927" y="569"/>
                </a:lnTo>
                <a:lnTo>
                  <a:pt x="927" y="570"/>
                </a:lnTo>
                <a:lnTo>
                  <a:pt x="928" y="571"/>
                </a:lnTo>
                <a:lnTo>
                  <a:pt x="928" y="572"/>
                </a:lnTo>
                <a:lnTo>
                  <a:pt x="929" y="573"/>
                </a:lnTo>
                <a:lnTo>
                  <a:pt x="930" y="575"/>
                </a:lnTo>
                <a:lnTo>
                  <a:pt x="930" y="576"/>
                </a:lnTo>
                <a:lnTo>
                  <a:pt x="931" y="577"/>
                </a:lnTo>
                <a:lnTo>
                  <a:pt x="931" y="578"/>
                </a:lnTo>
                <a:lnTo>
                  <a:pt x="932" y="579"/>
                </a:lnTo>
                <a:lnTo>
                  <a:pt x="932" y="581"/>
                </a:lnTo>
                <a:lnTo>
                  <a:pt x="933" y="582"/>
                </a:lnTo>
                <a:lnTo>
                  <a:pt x="933" y="583"/>
                </a:lnTo>
                <a:lnTo>
                  <a:pt x="934" y="584"/>
                </a:lnTo>
                <a:lnTo>
                  <a:pt x="934" y="585"/>
                </a:lnTo>
                <a:lnTo>
                  <a:pt x="935" y="587"/>
                </a:lnTo>
                <a:lnTo>
                  <a:pt x="935" y="588"/>
                </a:lnTo>
                <a:lnTo>
                  <a:pt x="936" y="589"/>
                </a:lnTo>
                <a:lnTo>
                  <a:pt x="936" y="590"/>
                </a:lnTo>
                <a:lnTo>
                  <a:pt x="937" y="592"/>
                </a:lnTo>
                <a:lnTo>
                  <a:pt x="937" y="593"/>
                </a:lnTo>
                <a:lnTo>
                  <a:pt x="964" y="583"/>
                </a:lnTo>
                <a:close/>
                <a:moveTo>
                  <a:pt x="918" y="506"/>
                </a:moveTo>
                <a:lnTo>
                  <a:pt x="918" y="506"/>
                </a:lnTo>
                <a:lnTo>
                  <a:pt x="918" y="506"/>
                </a:lnTo>
                <a:lnTo>
                  <a:pt x="917" y="505"/>
                </a:lnTo>
                <a:lnTo>
                  <a:pt x="916" y="504"/>
                </a:lnTo>
                <a:lnTo>
                  <a:pt x="915" y="503"/>
                </a:lnTo>
                <a:lnTo>
                  <a:pt x="914" y="501"/>
                </a:lnTo>
                <a:lnTo>
                  <a:pt x="913" y="500"/>
                </a:lnTo>
                <a:lnTo>
                  <a:pt x="912" y="499"/>
                </a:lnTo>
                <a:lnTo>
                  <a:pt x="911" y="498"/>
                </a:lnTo>
                <a:lnTo>
                  <a:pt x="910" y="497"/>
                </a:lnTo>
                <a:lnTo>
                  <a:pt x="909" y="496"/>
                </a:lnTo>
                <a:lnTo>
                  <a:pt x="908" y="495"/>
                </a:lnTo>
                <a:lnTo>
                  <a:pt x="907" y="494"/>
                </a:lnTo>
                <a:lnTo>
                  <a:pt x="906" y="493"/>
                </a:lnTo>
                <a:lnTo>
                  <a:pt x="905" y="492"/>
                </a:lnTo>
                <a:lnTo>
                  <a:pt x="904" y="491"/>
                </a:lnTo>
                <a:lnTo>
                  <a:pt x="902" y="490"/>
                </a:lnTo>
                <a:lnTo>
                  <a:pt x="901" y="489"/>
                </a:lnTo>
                <a:lnTo>
                  <a:pt x="900" y="488"/>
                </a:lnTo>
                <a:lnTo>
                  <a:pt x="899" y="487"/>
                </a:lnTo>
                <a:lnTo>
                  <a:pt x="898" y="486"/>
                </a:lnTo>
                <a:lnTo>
                  <a:pt x="897" y="485"/>
                </a:lnTo>
                <a:lnTo>
                  <a:pt x="878" y="506"/>
                </a:lnTo>
                <a:lnTo>
                  <a:pt x="879" y="507"/>
                </a:lnTo>
                <a:lnTo>
                  <a:pt x="880" y="508"/>
                </a:lnTo>
                <a:lnTo>
                  <a:pt x="881" y="509"/>
                </a:lnTo>
                <a:lnTo>
                  <a:pt x="882" y="509"/>
                </a:lnTo>
                <a:lnTo>
                  <a:pt x="883" y="510"/>
                </a:lnTo>
                <a:lnTo>
                  <a:pt x="884" y="511"/>
                </a:lnTo>
                <a:lnTo>
                  <a:pt x="885" y="512"/>
                </a:lnTo>
                <a:lnTo>
                  <a:pt x="886" y="513"/>
                </a:lnTo>
                <a:lnTo>
                  <a:pt x="887" y="514"/>
                </a:lnTo>
                <a:lnTo>
                  <a:pt x="888" y="515"/>
                </a:lnTo>
                <a:lnTo>
                  <a:pt x="889" y="516"/>
                </a:lnTo>
                <a:lnTo>
                  <a:pt x="889" y="517"/>
                </a:lnTo>
                <a:lnTo>
                  <a:pt x="890" y="518"/>
                </a:lnTo>
                <a:lnTo>
                  <a:pt x="891" y="519"/>
                </a:lnTo>
                <a:lnTo>
                  <a:pt x="892" y="520"/>
                </a:lnTo>
                <a:lnTo>
                  <a:pt x="893" y="521"/>
                </a:lnTo>
                <a:lnTo>
                  <a:pt x="894" y="522"/>
                </a:lnTo>
                <a:lnTo>
                  <a:pt x="895" y="523"/>
                </a:lnTo>
                <a:lnTo>
                  <a:pt x="896" y="523"/>
                </a:lnTo>
                <a:lnTo>
                  <a:pt x="897" y="524"/>
                </a:lnTo>
                <a:lnTo>
                  <a:pt x="897" y="525"/>
                </a:lnTo>
                <a:lnTo>
                  <a:pt x="918" y="506"/>
                </a:lnTo>
                <a:close/>
                <a:moveTo>
                  <a:pt x="848" y="451"/>
                </a:moveTo>
                <a:lnTo>
                  <a:pt x="848" y="451"/>
                </a:lnTo>
                <a:lnTo>
                  <a:pt x="847" y="450"/>
                </a:lnTo>
                <a:lnTo>
                  <a:pt x="846" y="450"/>
                </a:lnTo>
                <a:lnTo>
                  <a:pt x="845" y="449"/>
                </a:lnTo>
                <a:lnTo>
                  <a:pt x="844" y="448"/>
                </a:lnTo>
                <a:lnTo>
                  <a:pt x="842" y="448"/>
                </a:lnTo>
                <a:lnTo>
                  <a:pt x="841" y="447"/>
                </a:lnTo>
                <a:lnTo>
                  <a:pt x="840" y="446"/>
                </a:lnTo>
                <a:lnTo>
                  <a:pt x="838" y="446"/>
                </a:lnTo>
                <a:lnTo>
                  <a:pt x="837" y="445"/>
                </a:lnTo>
                <a:lnTo>
                  <a:pt x="835" y="445"/>
                </a:lnTo>
                <a:lnTo>
                  <a:pt x="834" y="444"/>
                </a:lnTo>
                <a:lnTo>
                  <a:pt x="833" y="443"/>
                </a:lnTo>
                <a:lnTo>
                  <a:pt x="831" y="443"/>
                </a:lnTo>
                <a:lnTo>
                  <a:pt x="830" y="442"/>
                </a:lnTo>
                <a:lnTo>
                  <a:pt x="829" y="441"/>
                </a:lnTo>
                <a:lnTo>
                  <a:pt x="827" y="441"/>
                </a:lnTo>
                <a:lnTo>
                  <a:pt x="826" y="440"/>
                </a:lnTo>
                <a:lnTo>
                  <a:pt x="825" y="440"/>
                </a:lnTo>
                <a:lnTo>
                  <a:pt x="823" y="439"/>
                </a:lnTo>
                <a:lnTo>
                  <a:pt x="822" y="439"/>
                </a:lnTo>
                <a:lnTo>
                  <a:pt x="821" y="438"/>
                </a:lnTo>
                <a:lnTo>
                  <a:pt x="811" y="465"/>
                </a:lnTo>
                <a:lnTo>
                  <a:pt x="812" y="465"/>
                </a:lnTo>
                <a:lnTo>
                  <a:pt x="813" y="465"/>
                </a:lnTo>
                <a:lnTo>
                  <a:pt x="814" y="466"/>
                </a:lnTo>
                <a:lnTo>
                  <a:pt x="815" y="466"/>
                </a:lnTo>
                <a:lnTo>
                  <a:pt x="816" y="467"/>
                </a:lnTo>
                <a:lnTo>
                  <a:pt x="818" y="467"/>
                </a:lnTo>
                <a:lnTo>
                  <a:pt x="819" y="468"/>
                </a:lnTo>
                <a:lnTo>
                  <a:pt x="820" y="468"/>
                </a:lnTo>
                <a:lnTo>
                  <a:pt x="821" y="469"/>
                </a:lnTo>
                <a:lnTo>
                  <a:pt x="823" y="470"/>
                </a:lnTo>
                <a:lnTo>
                  <a:pt x="824" y="470"/>
                </a:lnTo>
                <a:lnTo>
                  <a:pt x="825" y="471"/>
                </a:lnTo>
                <a:lnTo>
                  <a:pt x="826" y="471"/>
                </a:lnTo>
                <a:lnTo>
                  <a:pt x="827" y="472"/>
                </a:lnTo>
                <a:lnTo>
                  <a:pt x="828" y="472"/>
                </a:lnTo>
                <a:lnTo>
                  <a:pt x="830" y="473"/>
                </a:lnTo>
                <a:lnTo>
                  <a:pt x="831" y="474"/>
                </a:lnTo>
                <a:lnTo>
                  <a:pt x="832" y="474"/>
                </a:lnTo>
                <a:lnTo>
                  <a:pt x="833" y="475"/>
                </a:lnTo>
                <a:lnTo>
                  <a:pt x="834" y="475"/>
                </a:lnTo>
                <a:lnTo>
                  <a:pt x="835" y="476"/>
                </a:lnTo>
                <a:lnTo>
                  <a:pt x="848" y="451"/>
                </a:lnTo>
                <a:close/>
                <a:moveTo>
                  <a:pt x="733" y="369"/>
                </a:moveTo>
                <a:lnTo>
                  <a:pt x="733" y="369"/>
                </a:lnTo>
                <a:cubicBezTo>
                  <a:pt x="568" y="369"/>
                  <a:pt x="435" y="503"/>
                  <a:pt x="435" y="668"/>
                </a:cubicBezTo>
                <a:cubicBezTo>
                  <a:pt x="435" y="832"/>
                  <a:pt x="568" y="966"/>
                  <a:pt x="733" y="966"/>
                </a:cubicBezTo>
                <a:cubicBezTo>
                  <a:pt x="898" y="966"/>
                  <a:pt x="1031" y="832"/>
                  <a:pt x="1031" y="668"/>
                </a:cubicBezTo>
                <a:cubicBezTo>
                  <a:pt x="1031" y="503"/>
                  <a:pt x="898" y="369"/>
                  <a:pt x="733" y="369"/>
                </a:cubicBezTo>
                <a:close/>
                <a:moveTo>
                  <a:pt x="48" y="245"/>
                </a:moveTo>
                <a:lnTo>
                  <a:pt x="48" y="245"/>
                </a:lnTo>
                <a:cubicBezTo>
                  <a:pt x="106" y="240"/>
                  <a:pt x="164" y="236"/>
                  <a:pt x="222" y="235"/>
                </a:cubicBezTo>
                <a:cubicBezTo>
                  <a:pt x="183" y="233"/>
                  <a:pt x="144" y="230"/>
                  <a:pt x="105" y="225"/>
                </a:cubicBezTo>
                <a:cubicBezTo>
                  <a:pt x="78" y="223"/>
                  <a:pt x="57" y="204"/>
                  <a:pt x="57" y="178"/>
                </a:cubicBezTo>
                <a:cubicBezTo>
                  <a:pt x="57" y="139"/>
                  <a:pt x="57" y="101"/>
                  <a:pt x="57" y="62"/>
                </a:cubicBezTo>
                <a:cubicBezTo>
                  <a:pt x="57" y="36"/>
                  <a:pt x="78" y="17"/>
                  <a:pt x="105" y="15"/>
                </a:cubicBezTo>
                <a:cubicBezTo>
                  <a:pt x="261" y="0"/>
                  <a:pt x="418" y="0"/>
                  <a:pt x="574" y="15"/>
                </a:cubicBezTo>
                <a:cubicBezTo>
                  <a:pt x="600" y="17"/>
                  <a:pt x="622" y="36"/>
                  <a:pt x="622" y="62"/>
                </a:cubicBezTo>
                <a:cubicBezTo>
                  <a:pt x="622" y="101"/>
                  <a:pt x="622" y="139"/>
                  <a:pt x="622" y="178"/>
                </a:cubicBezTo>
                <a:cubicBezTo>
                  <a:pt x="622" y="204"/>
                  <a:pt x="600" y="223"/>
                  <a:pt x="574" y="225"/>
                </a:cubicBezTo>
                <a:cubicBezTo>
                  <a:pt x="518" y="232"/>
                  <a:pt x="461" y="236"/>
                  <a:pt x="404" y="237"/>
                </a:cubicBezTo>
                <a:cubicBezTo>
                  <a:pt x="442" y="239"/>
                  <a:pt x="480" y="242"/>
                  <a:pt x="518" y="245"/>
                </a:cubicBezTo>
                <a:cubicBezTo>
                  <a:pt x="544" y="248"/>
                  <a:pt x="566" y="267"/>
                  <a:pt x="566" y="293"/>
                </a:cubicBezTo>
                <a:lnTo>
                  <a:pt x="566" y="349"/>
                </a:lnTo>
                <a:cubicBezTo>
                  <a:pt x="534" y="366"/>
                  <a:pt x="504" y="388"/>
                  <a:pt x="479" y="413"/>
                </a:cubicBezTo>
                <a:cubicBezTo>
                  <a:pt x="463" y="429"/>
                  <a:pt x="449" y="446"/>
                  <a:pt x="437" y="464"/>
                </a:cubicBezTo>
                <a:cubicBezTo>
                  <a:pt x="307" y="473"/>
                  <a:pt x="178" y="470"/>
                  <a:pt x="48" y="456"/>
                </a:cubicBezTo>
                <a:cubicBezTo>
                  <a:pt x="22" y="453"/>
                  <a:pt x="0" y="435"/>
                  <a:pt x="0" y="409"/>
                </a:cubicBezTo>
                <a:cubicBezTo>
                  <a:pt x="0" y="370"/>
                  <a:pt x="0" y="332"/>
                  <a:pt x="0" y="293"/>
                </a:cubicBezTo>
                <a:cubicBezTo>
                  <a:pt x="0" y="267"/>
                  <a:pt x="22" y="248"/>
                  <a:pt x="48" y="245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 dirty="0">
              <a:solidFill>
                <a:srgbClr val="294A5A"/>
              </a:solidFill>
              <a:latin typeface="Arial" pitchFamily="34" charset="0"/>
            </a:endParaRPr>
          </a:p>
        </p:txBody>
      </p:sp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25C6CD3E-BDE9-854D-9EF7-04AB34E5D0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69243" y="4468852"/>
            <a:ext cx="635076" cy="6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Helpfulness Prediction - </a:t>
            </a:r>
            <a:r>
              <a:rPr lang="en-US" altLang="zh-CN" sz="18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Business Problem Statement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C2F12-F053-E84F-904E-29D82653E38A}"/>
              </a:ext>
            </a:extLst>
          </p:cNvPr>
          <p:cNvSpPr/>
          <p:nvPr/>
        </p:nvSpPr>
        <p:spPr>
          <a:xfrm>
            <a:off x="814251" y="1397675"/>
            <a:ext cx="11830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Sometimes we want to see not only the most popular/helpful reviews but the most recent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The product might be updated or review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In order to improve the user experience, we aim to build a predictive model to identify the helpful reviews.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lh3.googleusercontent.com/XXj8aj1rw-9eYovjip4Ur7QrWyFlHVCgEDmbZhm6DQ3OadXXyDHEFq3I-Hoe9Z_fjfTx--wq9Q4LpHODmjMrOTRK3-rPL65aKnlWlZUOEFV8FM8rTF825mPu1Ju9-XobTWn7ohK_5N0">
            <a:extLst>
              <a:ext uri="{FF2B5EF4-FFF2-40B4-BE49-F238E27FC236}">
                <a16:creationId xmlns:a16="http://schemas.microsoft.com/office/drawing/2014/main" id="{A776F52E-8020-E44E-9127-83AE0417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8" y="3024052"/>
            <a:ext cx="5957990" cy="20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-QspcJzhtuAsX0SAe5nhuFm-ixWgjtTYJhHktU64pNRtAyONAI3Ff4Dd-bA-z5nxC6Dtun8VOFWSs00UmYkxZLac37wvl2EJuDMrmXxI7o9ZbnHhrIfr8ADQ20X3QPkztvvapk4cGVY">
            <a:extLst>
              <a:ext uri="{FF2B5EF4-FFF2-40B4-BE49-F238E27FC236}">
                <a16:creationId xmlns:a16="http://schemas.microsoft.com/office/drawing/2014/main" id="{B8FAFDE4-936B-464A-8BC6-60D2BB73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14" y="4051872"/>
            <a:ext cx="6205582" cy="218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9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Helpfulness Prediction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C2F12-F053-E84F-904E-29D82653E38A}"/>
              </a:ext>
            </a:extLst>
          </p:cNvPr>
          <p:cNvSpPr/>
          <p:nvPr/>
        </p:nvSpPr>
        <p:spPr>
          <a:xfrm>
            <a:off x="814251" y="1397675"/>
            <a:ext cx="118305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Define Helpfulness:</a:t>
            </a:r>
          </a:p>
          <a:p>
            <a:endParaRPr lang="en-US" sz="2800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1. Helpful ratio: Helpfulness Numerator/Helpfulness Denominator</a:t>
            </a:r>
          </a:p>
          <a:p>
            <a:endParaRPr lang="en-US" sz="2800" dirty="0">
              <a:solidFill>
                <a:prstClr val="black"/>
              </a:solidFill>
              <a:ea typeface="Noto Sans S Chinese Regular" panose="020B0500000000000000" pitchFamily="34" charset="-122"/>
            </a:endParaRP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2. Label: </a:t>
            </a: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Helpful ratio &gt; ⅔ for Helpfulness Denominator &lt; 10</a:t>
            </a:r>
          </a:p>
          <a:p>
            <a:r>
              <a:rPr lang="en-US" sz="2800" dirty="0">
                <a:solidFill>
                  <a:prstClr val="black"/>
                </a:solidFill>
                <a:ea typeface="Noto Sans S Chinese Regular" panose="020B0500000000000000" pitchFamily="34" charset="-122"/>
              </a:rPr>
              <a:t>Helpful ratio &gt; ½ for Helpfulness Denominator &gt;= 10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207967" y="398561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Model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Comparison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777E0-CD0D-BF42-96D0-0E0797CC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39348"/>
              </p:ext>
            </p:extLst>
          </p:nvPr>
        </p:nvGraphicFramePr>
        <p:xfrm>
          <a:off x="1090401" y="1297924"/>
          <a:ext cx="9207762" cy="3514577"/>
        </p:xfrm>
        <a:graphic>
          <a:graphicData uri="http://schemas.openxmlformats.org/drawingml/2006/table">
            <a:tbl>
              <a:tblPr/>
              <a:tblGrid>
                <a:gridCol w="1534627">
                  <a:extLst>
                    <a:ext uri="{9D8B030D-6E8A-4147-A177-3AD203B41FA5}">
                      <a16:colId xmlns:a16="http://schemas.microsoft.com/office/drawing/2014/main" val="1628588246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4244214116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3049406385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1743908607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3492755263"/>
                    </a:ext>
                  </a:extLst>
                </a:gridCol>
                <a:gridCol w="1534627">
                  <a:extLst>
                    <a:ext uri="{9D8B030D-6E8A-4147-A177-3AD203B41FA5}">
                      <a16:colId xmlns:a16="http://schemas.microsoft.com/office/drawing/2014/main" val="3505359893"/>
                    </a:ext>
                  </a:extLst>
                </a:gridCol>
              </a:tblGrid>
              <a:tr h="93472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98145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69957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3181"/>
                  </a:ext>
                </a:extLst>
              </a:tr>
              <a:tr h="85995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  <a:endParaRPr lang="en-US" b="1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  <a:endParaRPr lang="en-US" b="1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492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01458A-20F2-A74E-B6F2-F47ABD5D4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7" y="1840400"/>
            <a:ext cx="14141714" cy="70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830D0-035C-0E46-9E76-AB73D44FDDB2}"/>
              </a:ext>
            </a:extLst>
          </p:cNvPr>
          <p:cNvSpPr/>
          <p:nvPr/>
        </p:nvSpPr>
        <p:spPr>
          <a:xfrm>
            <a:off x="1090401" y="5176332"/>
            <a:ext cx="10326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Recommendation: </a:t>
            </a:r>
          </a:p>
          <a:p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Instead of only post most popular/helpful reviews, create a hyperlink that leads to the most recent reviews which are identified as helpful by the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0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1506711" y="24350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7200" dirty="0">
                <a:solidFill>
                  <a:srgbClr val="009999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Q &amp; A</a:t>
            </a:r>
            <a:endParaRPr lang="zh-CN" altLang="en-US" sz="7200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713365" y="-3153028"/>
            <a:ext cx="6311948" cy="6008653"/>
            <a:chOff x="5713365" y="-3153028"/>
            <a:chExt cx="6311948" cy="6008653"/>
          </a:xfrm>
        </p:grpSpPr>
        <p:grpSp>
          <p:nvGrpSpPr>
            <p:cNvPr id="402" name="组合 401"/>
            <p:cNvGrpSpPr/>
            <p:nvPr/>
          </p:nvGrpSpPr>
          <p:grpSpPr>
            <a:xfrm>
              <a:off x="8085157" y="-1579282"/>
              <a:ext cx="587486" cy="1728000"/>
              <a:chOff x="8085157" y="5279067"/>
              <a:chExt cx="587486" cy="1728000"/>
            </a:xfrm>
          </p:grpSpPr>
          <p:sp>
            <p:nvSpPr>
              <p:cNvPr id="403" name="等腰三角形 9_4"/>
              <p:cNvSpPr/>
              <p:nvPr/>
            </p:nvSpPr>
            <p:spPr>
              <a:xfrm rot="10800000">
                <a:off x="8085157" y="5546117"/>
                <a:ext cx="587486" cy="146095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4" name="椭圆 403"/>
              <p:cNvSpPr>
                <a:spLocks noChangeAspect="1"/>
              </p:cNvSpPr>
              <p:nvPr/>
            </p:nvSpPr>
            <p:spPr>
              <a:xfrm>
                <a:off x="8111847" y="5279067"/>
                <a:ext cx="534106" cy="5340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8930899" y="-1838751"/>
              <a:ext cx="771066" cy="2268000"/>
              <a:chOff x="8930899" y="5019598"/>
              <a:chExt cx="771066" cy="2268000"/>
            </a:xfrm>
          </p:grpSpPr>
          <p:sp>
            <p:nvSpPr>
              <p:cNvPr id="409" name="等腰三角形 9_8"/>
              <p:cNvSpPr/>
              <p:nvPr/>
            </p:nvSpPr>
            <p:spPr>
              <a:xfrm rot="10800000">
                <a:off x="8930899" y="5370100"/>
                <a:ext cx="771066" cy="191749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0" name="椭圆 409"/>
              <p:cNvSpPr>
                <a:spLocks noChangeAspect="1"/>
              </p:cNvSpPr>
              <p:nvPr/>
            </p:nvSpPr>
            <p:spPr>
              <a:xfrm>
                <a:off x="8965930" y="5019598"/>
                <a:ext cx="701006" cy="7010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4" name="组合 413"/>
            <p:cNvGrpSpPr/>
            <p:nvPr/>
          </p:nvGrpSpPr>
          <p:grpSpPr>
            <a:xfrm>
              <a:off x="8491539" y="-3153028"/>
              <a:ext cx="1248391" cy="3672000"/>
              <a:chOff x="8491539" y="3705321"/>
              <a:chExt cx="1248391" cy="3672000"/>
            </a:xfrm>
          </p:grpSpPr>
          <p:sp>
            <p:nvSpPr>
              <p:cNvPr id="415" name="等腰三角形 9_12"/>
              <p:cNvSpPr/>
              <p:nvPr/>
            </p:nvSpPr>
            <p:spPr>
              <a:xfrm rot="10800000">
                <a:off x="8491539" y="4272801"/>
                <a:ext cx="1248391" cy="3104520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6" name="椭圆 415"/>
              <p:cNvSpPr>
                <a:spLocks noChangeAspect="1"/>
              </p:cNvSpPr>
              <p:nvPr/>
            </p:nvSpPr>
            <p:spPr>
              <a:xfrm>
                <a:off x="8548254" y="3705321"/>
                <a:ext cx="1134960" cy="113496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0000">
                    <a:srgbClr val="009999"/>
                  </a:gs>
                  <a:gs pos="100000">
                    <a:srgbClr val="009999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7" name="组合 416"/>
            <p:cNvGrpSpPr/>
            <p:nvPr/>
          </p:nvGrpSpPr>
          <p:grpSpPr>
            <a:xfrm>
              <a:off x="7678206" y="-2685027"/>
              <a:ext cx="905695" cy="2664001"/>
              <a:chOff x="7678206" y="4173322"/>
              <a:chExt cx="905695" cy="2664001"/>
            </a:xfrm>
          </p:grpSpPr>
          <p:sp>
            <p:nvSpPr>
              <p:cNvPr id="418" name="等腰三角形 9_14"/>
              <p:cNvSpPr/>
              <p:nvPr/>
            </p:nvSpPr>
            <p:spPr>
              <a:xfrm rot="10800000">
                <a:off x="7678206" y="4585024"/>
                <a:ext cx="905695" cy="225229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9" name="椭圆 418"/>
              <p:cNvSpPr>
                <a:spLocks noChangeAspect="1"/>
              </p:cNvSpPr>
              <p:nvPr/>
            </p:nvSpPr>
            <p:spPr>
              <a:xfrm>
                <a:off x="7719353" y="4173322"/>
                <a:ext cx="823402" cy="8234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0" name="组合 419"/>
            <p:cNvGrpSpPr/>
            <p:nvPr/>
          </p:nvGrpSpPr>
          <p:grpSpPr>
            <a:xfrm>
              <a:off x="8158768" y="-2346784"/>
              <a:ext cx="942412" cy="2772000"/>
              <a:chOff x="8158768" y="4511565"/>
              <a:chExt cx="942412" cy="2772000"/>
            </a:xfrm>
          </p:grpSpPr>
          <p:sp>
            <p:nvSpPr>
              <p:cNvPr id="421" name="等腰三角形 9_16"/>
              <p:cNvSpPr/>
              <p:nvPr/>
            </p:nvSpPr>
            <p:spPr>
              <a:xfrm rot="10800000">
                <a:off x="8158768" y="4939957"/>
                <a:ext cx="942412" cy="234360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2" name="椭圆 421"/>
              <p:cNvSpPr>
                <a:spLocks noChangeAspect="1"/>
              </p:cNvSpPr>
              <p:nvPr/>
            </p:nvSpPr>
            <p:spPr>
              <a:xfrm>
                <a:off x="8201583" y="4511565"/>
                <a:ext cx="856783" cy="8567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11309411" y="-847185"/>
              <a:ext cx="715902" cy="1980000"/>
              <a:chOff x="11309411" y="6011164"/>
              <a:chExt cx="715902" cy="1980000"/>
            </a:xfrm>
          </p:grpSpPr>
          <p:sp>
            <p:nvSpPr>
              <p:cNvPr id="424" name="等腰三角形 9_18"/>
              <p:cNvSpPr/>
              <p:nvPr/>
            </p:nvSpPr>
            <p:spPr>
              <a:xfrm rot="10800000">
                <a:off x="11309411" y="6317158"/>
                <a:ext cx="715902" cy="1674006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5" name="椭圆 424"/>
              <p:cNvSpPr>
                <a:spLocks noChangeAspect="1"/>
              </p:cNvSpPr>
              <p:nvPr/>
            </p:nvSpPr>
            <p:spPr>
              <a:xfrm>
                <a:off x="11361368" y="6011164"/>
                <a:ext cx="611990" cy="6119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9272737" y="-684692"/>
              <a:ext cx="868978" cy="2556000"/>
              <a:chOff x="9272737" y="6173657"/>
              <a:chExt cx="868978" cy="2556000"/>
            </a:xfrm>
          </p:grpSpPr>
          <p:sp>
            <p:nvSpPr>
              <p:cNvPr id="427" name="等腰三角形 9_20"/>
              <p:cNvSpPr/>
              <p:nvPr/>
            </p:nvSpPr>
            <p:spPr>
              <a:xfrm rot="10800000">
                <a:off x="9272737" y="6568668"/>
                <a:ext cx="868978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8" name="椭圆 427"/>
              <p:cNvSpPr>
                <a:spLocks noChangeAspect="1"/>
              </p:cNvSpPr>
              <p:nvPr/>
            </p:nvSpPr>
            <p:spPr>
              <a:xfrm>
                <a:off x="9312216" y="6173657"/>
                <a:ext cx="790021" cy="79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9" name="组合 428"/>
            <p:cNvGrpSpPr/>
            <p:nvPr/>
          </p:nvGrpSpPr>
          <p:grpSpPr>
            <a:xfrm>
              <a:off x="8447464" y="-1278114"/>
              <a:ext cx="1174957" cy="3455999"/>
              <a:chOff x="8447464" y="5580235"/>
              <a:chExt cx="1174957" cy="3455999"/>
            </a:xfrm>
          </p:grpSpPr>
          <p:sp>
            <p:nvSpPr>
              <p:cNvPr id="430" name="等腰三角形 9_22"/>
              <p:cNvSpPr/>
              <p:nvPr/>
            </p:nvSpPr>
            <p:spPr>
              <a:xfrm rot="10800000">
                <a:off x="8447464" y="6114333"/>
                <a:ext cx="1174957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1" name="椭圆 430"/>
              <p:cNvSpPr>
                <a:spLocks noChangeAspect="1"/>
              </p:cNvSpPr>
              <p:nvPr/>
            </p:nvSpPr>
            <p:spPr>
              <a:xfrm>
                <a:off x="8500844" y="5580235"/>
                <a:ext cx="1068199" cy="106819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2" name="组合 431"/>
            <p:cNvGrpSpPr/>
            <p:nvPr/>
          </p:nvGrpSpPr>
          <p:grpSpPr>
            <a:xfrm>
              <a:off x="5713365" y="-2216284"/>
              <a:ext cx="1358547" cy="3996000"/>
              <a:chOff x="5713365" y="4642065"/>
              <a:chExt cx="1358547" cy="3996000"/>
            </a:xfrm>
          </p:grpSpPr>
          <p:sp>
            <p:nvSpPr>
              <p:cNvPr id="433" name="等腰三角形 9_24"/>
              <p:cNvSpPr/>
              <p:nvPr/>
            </p:nvSpPr>
            <p:spPr>
              <a:xfrm rot="10800000">
                <a:off x="5713365" y="5259617"/>
                <a:ext cx="1358547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4" name="椭圆 433"/>
              <p:cNvSpPr>
                <a:spLocks noChangeAspect="1"/>
              </p:cNvSpPr>
              <p:nvPr/>
            </p:nvSpPr>
            <p:spPr>
              <a:xfrm>
                <a:off x="5775086" y="4642065"/>
                <a:ext cx="1235107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5" name="组合 434"/>
            <p:cNvGrpSpPr/>
            <p:nvPr/>
          </p:nvGrpSpPr>
          <p:grpSpPr>
            <a:xfrm>
              <a:off x="7146608" y="-1854039"/>
              <a:ext cx="820027" cy="2412000"/>
              <a:chOff x="7146608" y="5004310"/>
              <a:chExt cx="820027" cy="2412000"/>
            </a:xfrm>
          </p:grpSpPr>
          <p:sp>
            <p:nvSpPr>
              <p:cNvPr id="436" name="等腰三角形 9_26"/>
              <p:cNvSpPr/>
              <p:nvPr/>
            </p:nvSpPr>
            <p:spPr>
              <a:xfrm rot="10800000">
                <a:off x="7146608" y="5377067"/>
                <a:ext cx="820027" cy="2039243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7" name="椭圆 436"/>
              <p:cNvSpPr>
                <a:spLocks noChangeAspect="1"/>
              </p:cNvSpPr>
              <p:nvPr/>
            </p:nvSpPr>
            <p:spPr>
              <a:xfrm>
                <a:off x="7183863" y="5004310"/>
                <a:ext cx="745518" cy="7455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6965950" y="-2432198"/>
              <a:ext cx="879620" cy="2555999"/>
              <a:chOff x="6965950" y="4426151"/>
              <a:chExt cx="879620" cy="2555999"/>
            </a:xfrm>
          </p:grpSpPr>
          <p:sp>
            <p:nvSpPr>
              <p:cNvPr id="439" name="等腰三角形 9_28"/>
              <p:cNvSpPr/>
              <p:nvPr/>
            </p:nvSpPr>
            <p:spPr>
              <a:xfrm rot="10800000">
                <a:off x="6965950" y="4821161"/>
                <a:ext cx="879620" cy="216098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0" name="椭圆 439"/>
              <p:cNvSpPr>
                <a:spLocks noChangeAspect="1"/>
              </p:cNvSpPr>
              <p:nvPr/>
            </p:nvSpPr>
            <p:spPr>
              <a:xfrm>
                <a:off x="7010750" y="4426151"/>
                <a:ext cx="790022" cy="790021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5" name="组合 464"/>
            <p:cNvGrpSpPr/>
            <p:nvPr/>
          </p:nvGrpSpPr>
          <p:grpSpPr>
            <a:xfrm>
              <a:off x="7245345" y="-1392019"/>
              <a:ext cx="1358542" cy="3996000"/>
              <a:chOff x="7245345" y="5466330"/>
              <a:chExt cx="1358542" cy="3996000"/>
            </a:xfrm>
          </p:grpSpPr>
          <p:sp>
            <p:nvSpPr>
              <p:cNvPr id="466" name="等腰三角形 9_46"/>
              <p:cNvSpPr/>
              <p:nvPr/>
            </p:nvSpPr>
            <p:spPr>
              <a:xfrm rot="10800000">
                <a:off x="7245345" y="6083882"/>
                <a:ext cx="1358542" cy="3378448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7" name="椭圆 466"/>
              <p:cNvSpPr>
                <a:spLocks noChangeAspect="1"/>
              </p:cNvSpPr>
              <p:nvPr/>
            </p:nvSpPr>
            <p:spPr>
              <a:xfrm>
                <a:off x="7307066" y="5466330"/>
                <a:ext cx="1235103" cy="1235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8" name="组合 467"/>
            <p:cNvGrpSpPr/>
            <p:nvPr/>
          </p:nvGrpSpPr>
          <p:grpSpPr>
            <a:xfrm>
              <a:off x="6696365" y="-1511431"/>
              <a:ext cx="917938" cy="2700000"/>
              <a:chOff x="6696365" y="5346918"/>
              <a:chExt cx="917938" cy="2700000"/>
            </a:xfrm>
          </p:grpSpPr>
          <p:sp>
            <p:nvSpPr>
              <p:cNvPr id="469" name="等腰三角形 9_48"/>
              <p:cNvSpPr/>
              <p:nvPr/>
            </p:nvSpPr>
            <p:spPr>
              <a:xfrm rot="10800000">
                <a:off x="6696365" y="5764183"/>
                <a:ext cx="917938" cy="2282735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0" name="椭圆 469"/>
              <p:cNvSpPr>
                <a:spLocks noChangeAspect="1"/>
              </p:cNvSpPr>
              <p:nvPr/>
            </p:nvSpPr>
            <p:spPr>
              <a:xfrm>
                <a:off x="6738068" y="5346918"/>
                <a:ext cx="834533" cy="83453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6245184" y="-600374"/>
              <a:ext cx="1174953" cy="3455999"/>
              <a:chOff x="6245184" y="6257975"/>
              <a:chExt cx="1174953" cy="3455999"/>
            </a:xfrm>
          </p:grpSpPr>
          <p:sp>
            <p:nvSpPr>
              <p:cNvPr id="472" name="等腰三角形 9_50"/>
              <p:cNvSpPr/>
              <p:nvPr/>
            </p:nvSpPr>
            <p:spPr>
              <a:xfrm rot="10800000">
                <a:off x="6245184" y="6792073"/>
                <a:ext cx="1174953" cy="2921901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3" name="椭圆 472"/>
              <p:cNvSpPr>
                <a:spLocks noChangeAspect="1"/>
              </p:cNvSpPr>
              <p:nvPr/>
            </p:nvSpPr>
            <p:spPr>
              <a:xfrm>
                <a:off x="6298564" y="6257975"/>
                <a:ext cx="1068195" cy="106819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77" name="组合 476"/>
            <p:cNvGrpSpPr/>
            <p:nvPr/>
          </p:nvGrpSpPr>
          <p:grpSpPr>
            <a:xfrm>
              <a:off x="9417129" y="-1960953"/>
              <a:ext cx="1077041" cy="3168000"/>
              <a:chOff x="9417129" y="4897396"/>
              <a:chExt cx="1077041" cy="3168000"/>
            </a:xfrm>
          </p:grpSpPr>
          <p:sp>
            <p:nvSpPr>
              <p:cNvPr id="478" name="等腰三角形 9_54"/>
              <p:cNvSpPr/>
              <p:nvPr/>
            </p:nvSpPr>
            <p:spPr>
              <a:xfrm rot="10800000">
                <a:off x="9417129" y="538698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/>
            </p:nvSpPr>
            <p:spPr>
              <a:xfrm>
                <a:off x="9466061" y="4897396"/>
                <a:ext cx="979179" cy="9791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0" name="组合 479"/>
            <p:cNvGrpSpPr/>
            <p:nvPr/>
          </p:nvGrpSpPr>
          <p:grpSpPr>
            <a:xfrm>
              <a:off x="10073620" y="-1211944"/>
              <a:ext cx="632480" cy="1692000"/>
              <a:chOff x="10073620" y="5646405"/>
              <a:chExt cx="632480" cy="1692000"/>
            </a:xfrm>
          </p:grpSpPr>
          <p:sp>
            <p:nvSpPr>
              <p:cNvPr id="481" name="等腰三角形 9_56"/>
              <p:cNvSpPr/>
              <p:nvPr/>
            </p:nvSpPr>
            <p:spPr>
              <a:xfrm rot="10800000">
                <a:off x="10073620" y="5907891"/>
                <a:ext cx="632480" cy="1430514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/>
            </p:nvSpPr>
            <p:spPr>
              <a:xfrm>
                <a:off x="10128371" y="5646405"/>
                <a:ext cx="522979" cy="5229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2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3" name="组合 482"/>
            <p:cNvGrpSpPr/>
            <p:nvPr/>
          </p:nvGrpSpPr>
          <p:grpSpPr>
            <a:xfrm>
              <a:off x="10231003" y="-614663"/>
              <a:ext cx="1077041" cy="3168000"/>
              <a:chOff x="10231003" y="6243686"/>
              <a:chExt cx="1077041" cy="3168000"/>
            </a:xfrm>
          </p:grpSpPr>
          <p:sp>
            <p:nvSpPr>
              <p:cNvPr id="484" name="等腰三角形 9"/>
              <p:cNvSpPr/>
              <p:nvPr/>
            </p:nvSpPr>
            <p:spPr>
              <a:xfrm rot="10800000">
                <a:off x="10231003" y="6733277"/>
                <a:ext cx="1077041" cy="2678409"/>
              </a:xfrm>
              <a:custGeom>
                <a:avLst/>
                <a:gdLst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3133 h 5053133"/>
                  <a:gd name="connsiteX1" fmla="*/ 1670578 w 3341155"/>
                  <a:gd name="connsiteY1" fmla="*/ 0 h 5053133"/>
                  <a:gd name="connsiteX2" fmla="*/ 3341155 w 3341155"/>
                  <a:gd name="connsiteY2" fmla="*/ 5053133 h 5053133"/>
                  <a:gd name="connsiteX3" fmla="*/ 0 w 3341155"/>
                  <a:gd name="connsiteY3" fmla="*/ 5053133 h 5053133"/>
                  <a:gd name="connsiteX0" fmla="*/ 0 w 3341155"/>
                  <a:gd name="connsiteY0" fmla="*/ 5054349 h 5054349"/>
                  <a:gd name="connsiteX1" fmla="*/ 1670578 w 3341155"/>
                  <a:gd name="connsiteY1" fmla="*/ 1216 h 5054349"/>
                  <a:gd name="connsiteX2" fmla="*/ 3341155 w 3341155"/>
                  <a:gd name="connsiteY2" fmla="*/ 5054349 h 5054349"/>
                  <a:gd name="connsiteX3" fmla="*/ 0 w 3341155"/>
                  <a:gd name="connsiteY3" fmla="*/ 5054349 h 5054349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  <a:gd name="connsiteX0" fmla="*/ 0 w 3341155"/>
                  <a:gd name="connsiteY0" fmla="*/ 5054932 h 5054932"/>
                  <a:gd name="connsiteX1" fmla="*/ 1670578 w 3341155"/>
                  <a:gd name="connsiteY1" fmla="*/ 1799 h 5054932"/>
                  <a:gd name="connsiteX2" fmla="*/ 3341155 w 3341155"/>
                  <a:gd name="connsiteY2" fmla="*/ 5054932 h 5054932"/>
                  <a:gd name="connsiteX3" fmla="*/ 0 w 3341155"/>
                  <a:gd name="connsiteY3" fmla="*/ 5054932 h 505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155" h="5054932">
                    <a:moveTo>
                      <a:pt x="0" y="5054932"/>
                    </a:moveTo>
                    <a:cubicBezTo>
                      <a:pt x="556859" y="3370554"/>
                      <a:pt x="1547106" y="-90235"/>
                      <a:pt x="1670578" y="1799"/>
                    </a:cubicBezTo>
                    <a:cubicBezTo>
                      <a:pt x="1801193" y="-87854"/>
                      <a:pt x="2784296" y="3370554"/>
                      <a:pt x="3341155" y="5054932"/>
                    </a:cubicBezTo>
                    <a:lnTo>
                      <a:pt x="0" y="5054932"/>
                    </a:lnTo>
                    <a:close/>
                  </a:path>
                </a:pathLst>
              </a:custGeom>
              <a:gradFill>
                <a:gsLst>
                  <a:gs pos="70000">
                    <a:srgbClr val="000000">
                      <a:alpha val="8000"/>
                    </a:srgbClr>
                  </a:gs>
                  <a:gs pos="50000">
                    <a:srgbClr val="000000">
                      <a:alpha val="4000"/>
                    </a:srgbClr>
                  </a:gs>
                  <a:gs pos="30000">
                    <a:schemeClr val="tx1">
                      <a:alpha val="0"/>
                    </a:schemeClr>
                  </a:gs>
                  <a:gs pos="100000">
                    <a:schemeClr val="tx1">
                      <a:lumMod val="85000"/>
                      <a:lumOff val="15000"/>
                      <a:alpha val="3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/>
            </p:nvSpPr>
            <p:spPr>
              <a:xfrm>
                <a:off x="10279935" y="6243686"/>
                <a:ext cx="979179" cy="979182"/>
              </a:xfrm>
              <a:prstGeom prst="ellipse">
                <a:avLst/>
              </a:prstGeom>
              <a:gradFill>
                <a:gsLst>
                  <a:gs pos="1000">
                    <a:schemeClr val="accent1">
                      <a:lumMod val="20000"/>
                      <a:lumOff val="80000"/>
                    </a:schemeClr>
                  </a:gs>
                  <a:gs pos="60000">
                    <a:srgbClr val="A5A5A5"/>
                  </a:gs>
                  <a:gs pos="100000">
                    <a:srgbClr val="A5A5A5"/>
                  </a:gs>
                </a:gsLst>
                <a:lin ang="5400000" scaled="1"/>
              </a:gradFill>
              <a:ln w="25400">
                <a:noFill/>
              </a:ln>
              <a:effectLst>
                <a:outerShdw blurRad="1270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弧形 19"/>
          <p:cNvSpPr/>
          <p:nvPr/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1687385" y="67115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C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40524" y="662768"/>
            <a:ext cx="251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onents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2152071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16070" y="2425583"/>
            <a:ext cx="1004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sz="3200" dirty="0">
                <a:latin typeface="Noto Sans S Chinese Medium" panose="020B0600000000000000" pitchFamily="34" charset="-122"/>
                <a:ea typeface="Noto Sans S Chinese Medium" panose="020B0600000000000000" pitchFamily="34" charset="-122"/>
                <a:sym typeface="+mn-lt"/>
              </a:rPr>
              <a:t>EDA</a:t>
            </a: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6566362" y="2434358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5795" y="242558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Sentiment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Analysis</a:t>
            </a: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152071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16069" y="3701202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TF-IDF </a:t>
            </a: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566362" y="3689711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>
                    <a:lumMod val="65000"/>
                    <a:lumOff val="35000"/>
                  </a:srgb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0000">
                  <a:lumMod val="65000"/>
                  <a:lumOff val="35000"/>
                </a:srgb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15795" y="3706256"/>
            <a:ext cx="3561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+mn-ea"/>
                <a:sym typeface="+mn-lt"/>
              </a:rPr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Data Description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0" name="PA_形状 4644"/>
          <p:cNvSpPr/>
          <p:nvPr>
            <p:custDataLst>
              <p:tags r:id="rId1"/>
            </p:custDataLst>
          </p:nvPr>
        </p:nvSpPr>
        <p:spPr>
          <a:xfrm>
            <a:off x="-493993" y="1552385"/>
            <a:ext cx="10984142" cy="4206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359" extrusionOk="0">
                <a:moveTo>
                  <a:pt x="0" y="11881"/>
                </a:moveTo>
                <a:cubicBezTo>
                  <a:pt x="1060" y="7692"/>
                  <a:pt x="3310" y="5945"/>
                  <a:pt x="5254" y="7796"/>
                </a:cubicBezTo>
                <a:cubicBezTo>
                  <a:pt x="7606" y="10036"/>
                  <a:pt x="8550" y="16859"/>
                  <a:pt x="10976" y="18786"/>
                </a:cubicBezTo>
                <a:cubicBezTo>
                  <a:pt x="14518" y="21600"/>
                  <a:pt x="17361" y="13534"/>
                  <a:pt x="19648" y="5955"/>
                </a:cubicBezTo>
                <a:cubicBezTo>
                  <a:pt x="20264" y="3912"/>
                  <a:pt x="20915" y="1926"/>
                  <a:pt x="21600" y="0"/>
                </a:cubicBezTo>
              </a:path>
            </a:pathLst>
          </a:custGeom>
          <a:noFill/>
          <a:ln w="25400" cap="rnd" cmpd="sng" algn="ctr">
            <a:solidFill>
              <a:srgbClr val="A6A6A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PA_形状 4649"/>
          <p:cNvSpPr/>
          <p:nvPr>
            <p:custDataLst>
              <p:tags r:id="rId2"/>
            </p:custDataLst>
          </p:nvPr>
        </p:nvSpPr>
        <p:spPr>
          <a:xfrm>
            <a:off x="-342323" y="3293607"/>
            <a:ext cx="3404026" cy="340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254000" dist="635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PA_形状 4662"/>
          <p:cNvSpPr/>
          <p:nvPr>
            <p:custDataLst>
              <p:tags r:id="rId3"/>
            </p:custDataLst>
          </p:nvPr>
        </p:nvSpPr>
        <p:spPr>
          <a:xfrm rot="10594">
            <a:off x="127164" y="4930247"/>
            <a:ext cx="2995725" cy="67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733" tIns="67733" rIns="67733" bIns="67733" numCol="1" anchor="ctr">
            <a:noAutofit/>
          </a:bodyPr>
          <a:lstStyle/>
          <a:p>
            <a:pPr defTabSz="412746">
              <a:spcBef>
                <a:spcPts val="300"/>
              </a:spcBef>
              <a:defRPr sz="1800"/>
            </a:pPr>
            <a:r>
              <a:rPr lang="en-US" altLang="zh-CN" sz="1600" kern="0" dirty="0">
                <a:solidFill>
                  <a:prstClr val="white"/>
                </a:solidFill>
                <a:latin typeface="Century Gothic" panose="020B0502020202020204" pitchFamily="34" charset="0"/>
                <a:cs typeface="+mn-ea"/>
                <a:sym typeface="+mn-lt"/>
              </a:rPr>
              <a:t>Dataset containing reviews of fine foods from Amazon</a:t>
            </a:r>
          </a:p>
          <a:p>
            <a:pPr defTabSz="412746">
              <a:spcBef>
                <a:spcPts val="300"/>
              </a:spcBef>
              <a:defRPr sz="1800"/>
            </a:pPr>
            <a:endParaRPr lang="en-US" altLang="zh-CN" sz="1600" kern="0" dirty="0">
              <a:solidFill>
                <a:prstClr val="white"/>
              </a:solidFill>
              <a:latin typeface="Century Gothic" panose="020B0502020202020204" pitchFamily="34" charset="0"/>
              <a:cs typeface="+mn-ea"/>
              <a:sym typeface="+mn-lt"/>
            </a:endParaRPr>
          </a:p>
          <a:p>
            <a:pPr defTabSz="412746">
              <a:spcBef>
                <a:spcPts val="300"/>
              </a:spcBef>
              <a:defRPr sz="1800"/>
            </a:pPr>
            <a:r>
              <a:rPr lang="en-US" altLang="zh-CN" sz="1600" kern="0" dirty="0">
                <a:solidFill>
                  <a:prstClr val="white"/>
                </a:solidFill>
                <a:latin typeface="Century Gothic" panose="020B0502020202020204" pitchFamily="34" charset="0"/>
                <a:cs typeface="+mn-ea"/>
                <a:sym typeface="+mn-lt"/>
              </a:rPr>
              <a:t>Source: Kaggle</a:t>
            </a:r>
          </a:p>
          <a:p>
            <a:pPr defTabSz="412746">
              <a:spcBef>
                <a:spcPts val="300"/>
              </a:spcBef>
              <a:defRPr sz="1800"/>
            </a:pPr>
            <a:endParaRPr lang="en-US" altLang="zh-CN" sz="1600" kern="0" dirty="0">
              <a:solidFill>
                <a:prstClr val="white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46" name="PA_组合 14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100066" y="3069780"/>
            <a:ext cx="1363440" cy="3968262"/>
            <a:chOff x="597712" y="2415605"/>
            <a:chExt cx="1076110" cy="3131998"/>
          </a:xfrm>
        </p:grpSpPr>
        <p:sp>
          <p:nvSpPr>
            <p:cNvPr id="14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bg1"/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PA_组合 14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706347" y="4671211"/>
            <a:ext cx="1363440" cy="3968262"/>
            <a:chOff x="597712" y="2415605"/>
            <a:chExt cx="1076110" cy="3131998"/>
          </a:xfrm>
        </p:grpSpPr>
        <p:sp>
          <p:nvSpPr>
            <p:cNvPr id="15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PA_组合 151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16147" y="5053910"/>
            <a:ext cx="1363440" cy="3968261"/>
            <a:chOff x="597712" y="2415605"/>
            <a:chExt cx="1076110" cy="3131998"/>
          </a:xfrm>
        </p:grpSpPr>
        <p:sp>
          <p:nvSpPr>
            <p:cNvPr id="15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PA_任意多边形 36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551834" y="3437616"/>
            <a:ext cx="464323" cy="435769"/>
          </a:xfrm>
          <a:custGeom>
            <a:avLst/>
            <a:gdLst>
              <a:gd name="connsiteX0" fmla="*/ 65187 w 464323"/>
              <a:gd name="connsiteY0" fmla="*/ 348457 h 435769"/>
              <a:gd name="connsiteX1" fmla="*/ 399141 w 464323"/>
              <a:gd name="connsiteY1" fmla="*/ 348457 h 435769"/>
              <a:gd name="connsiteX2" fmla="*/ 406384 w 464323"/>
              <a:gd name="connsiteY2" fmla="*/ 355601 h 435769"/>
              <a:gd name="connsiteX3" fmla="*/ 399141 w 464323"/>
              <a:gd name="connsiteY3" fmla="*/ 362744 h 435769"/>
              <a:gd name="connsiteX4" fmla="*/ 65187 w 464323"/>
              <a:gd name="connsiteY4" fmla="*/ 362744 h 435769"/>
              <a:gd name="connsiteX5" fmla="*/ 57944 w 464323"/>
              <a:gd name="connsiteY5" fmla="*/ 355601 h 435769"/>
              <a:gd name="connsiteX6" fmla="*/ 65187 w 464323"/>
              <a:gd name="connsiteY6" fmla="*/ 348457 h 435769"/>
              <a:gd name="connsiteX7" fmla="*/ 65187 w 464323"/>
              <a:gd name="connsiteY7" fmla="*/ 304800 h 435769"/>
              <a:gd name="connsiteX8" fmla="*/ 399141 w 464323"/>
              <a:gd name="connsiteY8" fmla="*/ 304800 h 435769"/>
              <a:gd name="connsiteX9" fmla="*/ 406384 w 464323"/>
              <a:gd name="connsiteY9" fmla="*/ 311944 h 435769"/>
              <a:gd name="connsiteX10" fmla="*/ 399141 w 464323"/>
              <a:gd name="connsiteY10" fmla="*/ 319087 h 435769"/>
              <a:gd name="connsiteX11" fmla="*/ 65187 w 464323"/>
              <a:gd name="connsiteY11" fmla="*/ 319087 h 435769"/>
              <a:gd name="connsiteX12" fmla="*/ 57944 w 464323"/>
              <a:gd name="connsiteY12" fmla="*/ 311944 h 435769"/>
              <a:gd name="connsiteX13" fmla="*/ 65187 w 464323"/>
              <a:gd name="connsiteY13" fmla="*/ 304800 h 435769"/>
              <a:gd name="connsiteX14" fmla="*/ 65187 w 464323"/>
              <a:gd name="connsiteY14" fmla="*/ 261144 h 435769"/>
              <a:gd name="connsiteX15" fmla="*/ 399141 w 464323"/>
              <a:gd name="connsiteY15" fmla="*/ 261144 h 435769"/>
              <a:gd name="connsiteX16" fmla="*/ 406384 w 464323"/>
              <a:gd name="connsiteY16" fmla="*/ 268288 h 435769"/>
              <a:gd name="connsiteX17" fmla="*/ 399141 w 464323"/>
              <a:gd name="connsiteY17" fmla="*/ 275431 h 435769"/>
              <a:gd name="connsiteX18" fmla="*/ 65187 w 464323"/>
              <a:gd name="connsiteY18" fmla="*/ 275431 h 435769"/>
              <a:gd name="connsiteX19" fmla="*/ 57944 w 464323"/>
              <a:gd name="connsiteY19" fmla="*/ 268288 h 435769"/>
              <a:gd name="connsiteX20" fmla="*/ 65187 w 464323"/>
              <a:gd name="connsiteY20" fmla="*/ 261144 h 435769"/>
              <a:gd name="connsiteX21" fmla="*/ 65187 w 464323"/>
              <a:gd name="connsiteY21" fmla="*/ 217488 h 435769"/>
              <a:gd name="connsiteX22" fmla="*/ 399141 w 464323"/>
              <a:gd name="connsiteY22" fmla="*/ 217488 h 435769"/>
              <a:gd name="connsiteX23" fmla="*/ 406384 w 464323"/>
              <a:gd name="connsiteY23" fmla="*/ 224632 h 435769"/>
              <a:gd name="connsiteX24" fmla="*/ 399141 w 464323"/>
              <a:gd name="connsiteY24" fmla="*/ 231775 h 435769"/>
              <a:gd name="connsiteX25" fmla="*/ 65187 w 464323"/>
              <a:gd name="connsiteY25" fmla="*/ 231775 h 435769"/>
              <a:gd name="connsiteX26" fmla="*/ 57944 w 464323"/>
              <a:gd name="connsiteY26" fmla="*/ 224632 h 435769"/>
              <a:gd name="connsiteX27" fmla="*/ 65187 w 464323"/>
              <a:gd name="connsiteY27" fmla="*/ 217488 h 435769"/>
              <a:gd name="connsiteX28" fmla="*/ 224747 w 464323"/>
              <a:gd name="connsiteY28" fmla="*/ 173832 h 435769"/>
              <a:gd name="connsiteX29" fmla="*/ 399133 w 464323"/>
              <a:gd name="connsiteY29" fmla="*/ 173832 h 435769"/>
              <a:gd name="connsiteX30" fmla="*/ 406401 w 464323"/>
              <a:gd name="connsiteY30" fmla="*/ 181373 h 435769"/>
              <a:gd name="connsiteX31" fmla="*/ 399133 w 464323"/>
              <a:gd name="connsiteY31" fmla="*/ 188912 h 435769"/>
              <a:gd name="connsiteX32" fmla="*/ 224747 w 464323"/>
              <a:gd name="connsiteY32" fmla="*/ 188912 h 435769"/>
              <a:gd name="connsiteX33" fmla="*/ 217488 w 464323"/>
              <a:gd name="connsiteY33" fmla="*/ 181373 h 435769"/>
              <a:gd name="connsiteX34" fmla="*/ 224747 w 464323"/>
              <a:gd name="connsiteY34" fmla="*/ 173832 h 435769"/>
              <a:gd name="connsiteX35" fmla="*/ 224764 w 464323"/>
              <a:gd name="connsiteY35" fmla="*/ 130175 h 435769"/>
              <a:gd name="connsiteX36" fmla="*/ 297525 w 464323"/>
              <a:gd name="connsiteY36" fmla="*/ 130175 h 435769"/>
              <a:gd name="connsiteX37" fmla="*/ 304801 w 464323"/>
              <a:gd name="connsiteY37" fmla="*/ 137716 h 435769"/>
              <a:gd name="connsiteX38" fmla="*/ 297525 w 464323"/>
              <a:gd name="connsiteY38" fmla="*/ 145256 h 435769"/>
              <a:gd name="connsiteX39" fmla="*/ 224764 w 464323"/>
              <a:gd name="connsiteY39" fmla="*/ 145256 h 435769"/>
              <a:gd name="connsiteX40" fmla="*/ 217488 w 464323"/>
              <a:gd name="connsiteY40" fmla="*/ 137716 h 435769"/>
              <a:gd name="connsiteX41" fmla="*/ 224764 w 464323"/>
              <a:gd name="connsiteY41" fmla="*/ 130175 h 435769"/>
              <a:gd name="connsiteX42" fmla="*/ 87042 w 464323"/>
              <a:gd name="connsiteY42" fmla="*/ 101402 h 435769"/>
              <a:gd name="connsiteX43" fmla="*/ 87042 w 464323"/>
              <a:gd name="connsiteY43" fmla="*/ 159743 h 435769"/>
              <a:gd name="connsiteX44" fmla="*/ 159809 w 464323"/>
              <a:gd name="connsiteY44" fmla="*/ 159743 h 435769"/>
              <a:gd name="connsiteX45" fmla="*/ 159809 w 464323"/>
              <a:gd name="connsiteY45" fmla="*/ 101402 h 435769"/>
              <a:gd name="connsiteX46" fmla="*/ 224764 w 464323"/>
              <a:gd name="connsiteY46" fmla="*/ 86519 h 435769"/>
              <a:gd name="connsiteX47" fmla="*/ 297525 w 464323"/>
              <a:gd name="connsiteY47" fmla="*/ 86519 h 435769"/>
              <a:gd name="connsiteX48" fmla="*/ 304801 w 464323"/>
              <a:gd name="connsiteY48" fmla="*/ 94060 h 435769"/>
              <a:gd name="connsiteX49" fmla="*/ 297525 w 464323"/>
              <a:gd name="connsiteY49" fmla="*/ 101599 h 435769"/>
              <a:gd name="connsiteX50" fmla="*/ 224764 w 464323"/>
              <a:gd name="connsiteY50" fmla="*/ 101599 h 435769"/>
              <a:gd name="connsiteX51" fmla="*/ 217488 w 464323"/>
              <a:gd name="connsiteY51" fmla="*/ 94060 h 435769"/>
              <a:gd name="connsiteX52" fmla="*/ 224764 w 464323"/>
              <a:gd name="connsiteY52" fmla="*/ 86519 h 435769"/>
              <a:gd name="connsiteX53" fmla="*/ 72490 w 464323"/>
              <a:gd name="connsiteY53" fmla="*/ 72232 h 435769"/>
              <a:gd name="connsiteX54" fmla="*/ 174361 w 464323"/>
              <a:gd name="connsiteY54" fmla="*/ 72232 h 435769"/>
              <a:gd name="connsiteX55" fmla="*/ 188907 w 464323"/>
              <a:gd name="connsiteY55" fmla="*/ 86817 h 435769"/>
              <a:gd name="connsiteX56" fmla="*/ 188907 w 464323"/>
              <a:gd name="connsiteY56" fmla="*/ 174328 h 435769"/>
              <a:gd name="connsiteX57" fmla="*/ 174361 w 464323"/>
              <a:gd name="connsiteY57" fmla="*/ 188908 h 435769"/>
              <a:gd name="connsiteX58" fmla="*/ 72490 w 464323"/>
              <a:gd name="connsiteY58" fmla="*/ 188908 h 435769"/>
              <a:gd name="connsiteX59" fmla="*/ 57944 w 464323"/>
              <a:gd name="connsiteY59" fmla="*/ 174328 h 435769"/>
              <a:gd name="connsiteX60" fmla="*/ 57944 w 464323"/>
              <a:gd name="connsiteY60" fmla="*/ 86817 h 435769"/>
              <a:gd name="connsiteX61" fmla="*/ 72490 w 464323"/>
              <a:gd name="connsiteY61" fmla="*/ 72232 h 435769"/>
              <a:gd name="connsiteX62" fmla="*/ 348258 w 464323"/>
              <a:gd name="connsiteY62" fmla="*/ 29051 h 435769"/>
              <a:gd name="connsiteX63" fmla="*/ 348258 w 464323"/>
              <a:gd name="connsiteY63" fmla="*/ 87154 h 435769"/>
              <a:gd name="connsiteX64" fmla="*/ 348215 w 464323"/>
              <a:gd name="connsiteY64" fmla="*/ 87154 h 435769"/>
              <a:gd name="connsiteX65" fmla="*/ 377237 w 464323"/>
              <a:gd name="connsiteY65" fmla="*/ 116205 h 435769"/>
              <a:gd name="connsiteX66" fmla="*/ 391747 w 464323"/>
              <a:gd name="connsiteY66" fmla="*/ 116205 h 435769"/>
              <a:gd name="connsiteX67" fmla="*/ 435323 w 464323"/>
              <a:gd name="connsiteY67" fmla="*/ 116205 h 435769"/>
              <a:gd name="connsiteX68" fmla="*/ 43511 w 464323"/>
              <a:gd name="connsiteY68" fmla="*/ 29051 h 435769"/>
              <a:gd name="connsiteX69" fmla="*/ 29000 w 464323"/>
              <a:gd name="connsiteY69" fmla="*/ 43577 h 435769"/>
              <a:gd name="connsiteX70" fmla="*/ 29000 w 464323"/>
              <a:gd name="connsiteY70" fmla="*/ 392192 h 435769"/>
              <a:gd name="connsiteX71" fmla="*/ 43511 w 464323"/>
              <a:gd name="connsiteY71" fmla="*/ 406718 h 435769"/>
              <a:gd name="connsiteX72" fmla="*/ 420812 w 464323"/>
              <a:gd name="connsiteY72" fmla="*/ 406718 h 435769"/>
              <a:gd name="connsiteX73" fmla="*/ 435323 w 464323"/>
              <a:gd name="connsiteY73" fmla="*/ 392192 h 435769"/>
              <a:gd name="connsiteX74" fmla="*/ 435323 w 464323"/>
              <a:gd name="connsiteY74" fmla="*/ 130731 h 435769"/>
              <a:gd name="connsiteX75" fmla="*/ 391747 w 464323"/>
              <a:gd name="connsiteY75" fmla="*/ 130731 h 435769"/>
              <a:gd name="connsiteX76" fmla="*/ 377237 w 464323"/>
              <a:gd name="connsiteY76" fmla="*/ 130731 h 435769"/>
              <a:gd name="connsiteX77" fmla="*/ 333704 w 464323"/>
              <a:gd name="connsiteY77" fmla="*/ 87154 h 435769"/>
              <a:gd name="connsiteX78" fmla="*/ 333747 w 464323"/>
              <a:gd name="connsiteY78" fmla="*/ 87154 h 435769"/>
              <a:gd name="connsiteX79" fmla="*/ 333747 w 464323"/>
              <a:gd name="connsiteY79" fmla="*/ 29051 h 435769"/>
              <a:gd name="connsiteX80" fmla="*/ 43511 w 464323"/>
              <a:gd name="connsiteY80" fmla="*/ 0 h 435769"/>
              <a:gd name="connsiteX81" fmla="*/ 348258 w 464323"/>
              <a:gd name="connsiteY81" fmla="*/ 0 h 435769"/>
              <a:gd name="connsiteX82" fmla="*/ 368767 w 464323"/>
              <a:gd name="connsiteY82" fmla="*/ 8493 h 435769"/>
              <a:gd name="connsiteX83" fmla="*/ 455831 w 464323"/>
              <a:gd name="connsiteY83" fmla="*/ 95647 h 435769"/>
              <a:gd name="connsiteX84" fmla="*/ 464323 w 464323"/>
              <a:gd name="connsiteY84" fmla="*/ 116205 h 435769"/>
              <a:gd name="connsiteX85" fmla="*/ 464323 w 464323"/>
              <a:gd name="connsiteY85" fmla="*/ 392192 h 435769"/>
              <a:gd name="connsiteX86" fmla="*/ 420812 w 464323"/>
              <a:gd name="connsiteY86" fmla="*/ 435769 h 435769"/>
              <a:gd name="connsiteX87" fmla="*/ 43511 w 464323"/>
              <a:gd name="connsiteY87" fmla="*/ 435769 h 435769"/>
              <a:gd name="connsiteX88" fmla="*/ 0 w 464323"/>
              <a:gd name="connsiteY88" fmla="*/ 392192 h 435769"/>
              <a:gd name="connsiteX89" fmla="*/ 0 w 464323"/>
              <a:gd name="connsiteY89" fmla="*/ 43577 h 435769"/>
              <a:gd name="connsiteX90" fmla="*/ 43511 w 464323"/>
              <a:gd name="connsiteY90" fmla="*/ 0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64323" h="435769">
                <a:moveTo>
                  <a:pt x="65187" y="348457"/>
                </a:moveTo>
                <a:lnTo>
                  <a:pt x="399141" y="348457"/>
                </a:lnTo>
                <a:cubicBezTo>
                  <a:pt x="403125" y="348457"/>
                  <a:pt x="406384" y="351652"/>
                  <a:pt x="406384" y="355601"/>
                </a:cubicBezTo>
                <a:cubicBezTo>
                  <a:pt x="406384" y="359536"/>
                  <a:pt x="403125" y="362744"/>
                  <a:pt x="399141" y="362744"/>
                </a:cubicBezTo>
                <a:lnTo>
                  <a:pt x="65187" y="362744"/>
                </a:lnTo>
                <a:cubicBezTo>
                  <a:pt x="61187" y="362744"/>
                  <a:pt x="57944" y="359536"/>
                  <a:pt x="57944" y="355601"/>
                </a:cubicBezTo>
                <a:cubicBezTo>
                  <a:pt x="57944" y="351652"/>
                  <a:pt x="61187" y="348457"/>
                  <a:pt x="65187" y="348457"/>
                </a:cubicBezTo>
                <a:close/>
                <a:moveTo>
                  <a:pt x="65187" y="304800"/>
                </a:moveTo>
                <a:lnTo>
                  <a:pt x="399141" y="304800"/>
                </a:lnTo>
                <a:cubicBezTo>
                  <a:pt x="403125" y="304800"/>
                  <a:pt x="406384" y="307995"/>
                  <a:pt x="406384" y="311944"/>
                </a:cubicBezTo>
                <a:cubicBezTo>
                  <a:pt x="406384" y="315879"/>
                  <a:pt x="403125" y="319087"/>
                  <a:pt x="399141" y="319087"/>
                </a:cubicBezTo>
                <a:lnTo>
                  <a:pt x="65187" y="319087"/>
                </a:lnTo>
                <a:cubicBezTo>
                  <a:pt x="61187" y="319087"/>
                  <a:pt x="57944" y="315879"/>
                  <a:pt x="57944" y="311944"/>
                </a:cubicBezTo>
                <a:cubicBezTo>
                  <a:pt x="57944" y="307995"/>
                  <a:pt x="61187" y="304800"/>
                  <a:pt x="65187" y="304800"/>
                </a:cubicBezTo>
                <a:close/>
                <a:moveTo>
                  <a:pt x="65187" y="261144"/>
                </a:moveTo>
                <a:lnTo>
                  <a:pt x="399141" y="261144"/>
                </a:lnTo>
                <a:cubicBezTo>
                  <a:pt x="403125" y="261144"/>
                  <a:pt x="406384" y="264339"/>
                  <a:pt x="406384" y="268288"/>
                </a:cubicBezTo>
                <a:cubicBezTo>
                  <a:pt x="406384" y="272223"/>
                  <a:pt x="403125" y="275431"/>
                  <a:pt x="399141" y="275431"/>
                </a:cubicBezTo>
                <a:lnTo>
                  <a:pt x="65187" y="275431"/>
                </a:lnTo>
                <a:cubicBezTo>
                  <a:pt x="61187" y="275431"/>
                  <a:pt x="57944" y="272223"/>
                  <a:pt x="57944" y="268288"/>
                </a:cubicBezTo>
                <a:cubicBezTo>
                  <a:pt x="57944" y="264339"/>
                  <a:pt x="61187" y="261144"/>
                  <a:pt x="65187" y="261144"/>
                </a:cubicBezTo>
                <a:close/>
                <a:moveTo>
                  <a:pt x="65187" y="217488"/>
                </a:moveTo>
                <a:lnTo>
                  <a:pt x="399141" y="217488"/>
                </a:lnTo>
                <a:cubicBezTo>
                  <a:pt x="403125" y="217488"/>
                  <a:pt x="406384" y="220683"/>
                  <a:pt x="406384" y="224632"/>
                </a:cubicBezTo>
                <a:cubicBezTo>
                  <a:pt x="406384" y="228580"/>
                  <a:pt x="403125" y="231775"/>
                  <a:pt x="399141" y="231775"/>
                </a:cubicBezTo>
                <a:lnTo>
                  <a:pt x="65187" y="231775"/>
                </a:lnTo>
                <a:cubicBezTo>
                  <a:pt x="61187" y="231775"/>
                  <a:pt x="57944" y="228580"/>
                  <a:pt x="57944" y="224632"/>
                </a:cubicBezTo>
                <a:cubicBezTo>
                  <a:pt x="57944" y="220683"/>
                  <a:pt x="61187" y="217488"/>
                  <a:pt x="65187" y="217488"/>
                </a:cubicBezTo>
                <a:close/>
                <a:moveTo>
                  <a:pt x="224747" y="173832"/>
                </a:moveTo>
                <a:lnTo>
                  <a:pt x="399133" y="173832"/>
                </a:lnTo>
                <a:cubicBezTo>
                  <a:pt x="403130" y="173832"/>
                  <a:pt x="406401" y="177204"/>
                  <a:pt x="406401" y="181373"/>
                </a:cubicBezTo>
                <a:cubicBezTo>
                  <a:pt x="406401" y="185540"/>
                  <a:pt x="403130" y="188912"/>
                  <a:pt x="399133" y="188912"/>
                </a:cubicBezTo>
                <a:lnTo>
                  <a:pt x="224747" y="188912"/>
                </a:lnTo>
                <a:cubicBezTo>
                  <a:pt x="220715" y="188912"/>
                  <a:pt x="217488" y="185540"/>
                  <a:pt x="217488" y="181373"/>
                </a:cubicBezTo>
                <a:cubicBezTo>
                  <a:pt x="217488" y="177204"/>
                  <a:pt x="220715" y="173832"/>
                  <a:pt x="224747" y="173832"/>
                </a:cubicBezTo>
                <a:close/>
                <a:moveTo>
                  <a:pt x="224764" y="130175"/>
                </a:moveTo>
                <a:lnTo>
                  <a:pt x="297525" y="130175"/>
                </a:lnTo>
                <a:cubicBezTo>
                  <a:pt x="301531" y="130175"/>
                  <a:pt x="304801" y="133548"/>
                  <a:pt x="304801" y="137716"/>
                </a:cubicBezTo>
                <a:cubicBezTo>
                  <a:pt x="304801" y="141884"/>
                  <a:pt x="301531" y="145256"/>
                  <a:pt x="297525" y="145256"/>
                </a:cubicBezTo>
                <a:lnTo>
                  <a:pt x="224764" y="145256"/>
                </a:lnTo>
                <a:cubicBezTo>
                  <a:pt x="220726" y="145256"/>
                  <a:pt x="217488" y="141884"/>
                  <a:pt x="217488" y="137716"/>
                </a:cubicBezTo>
                <a:cubicBezTo>
                  <a:pt x="217488" y="133548"/>
                  <a:pt x="220726" y="130175"/>
                  <a:pt x="224764" y="130175"/>
                </a:cubicBezTo>
                <a:close/>
                <a:moveTo>
                  <a:pt x="87042" y="101402"/>
                </a:moveTo>
                <a:cubicBezTo>
                  <a:pt x="87042" y="101402"/>
                  <a:pt x="87042" y="159743"/>
                  <a:pt x="87042" y="159743"/>
                </a:cubicBezTo>
                <a:lnTo>
                  <a:pt x="159809" y="159743"/>
                </a:lnTo>
                <a:lnTo>
                  <a:pt x="159809" y="101402"/>
                </a:lnTo>
                <a:close/>
                <a:moveTo>
                  <a:pt x="224764" y="86519"/>
                </a:moveTo>
                <a:lnTo>
                  <a:pt x="297525" y="86519"/>
                </a:lnTo>
                <a:cubicBezTo>
                  <a:pt x="301531" y="86519"/>
                  <a:pt x="304801" y="89891"/>
                  <a:pt x="304801" y="94060"/>
                </a:cubicBezTo>
                <a:cubicBezTo>
                  <a:pt x="304801" y="98227"/>
                  <a:pt x="301531" y="101599"/>
                  <a:pt x="297525" y="101599"/>
                </a:cubicBezTo>
                <a:lnTo>
                  <a:pt x="224764" y="101599"/>
                </a:lnTo>
                <a:cubicBezTo>
                  <a:pt x="220726" y="101599"/>
                  <a:pt x="217488" y="98227"/>
                  <a:pt x="217488" y="94060"/>
                </a:cubicBezTo>
                <a:cubicBezTo>
                  <a:pt x="217488" y="89891"/>
                  <a:pt x="220726" y="86519"/>
                  <a:pt x="224764" y="86519"/>
                </a:cubicBezTo>
                <a:close/>
                <a:moveTo>
                  <a:pt x="72490" y="72232"/>
                </a:moveTo>
                <a:lnTo>
                  <a:pt x="174361" y="72232"/>
                </a:lnTo>
                <a:cubicBezTo>
                  <a:pt x="182401" y="72232"/>
                  <a:pt x="188907" y="78752"/>
                  <a:pt x="188907" y="86817"/>
                </a:cubicBezTo>
                <a:lnTo>
                  <a:pt x="188907" y="174328"/>
                </a:lnTo>
                <a:cubicBezTo>
                  <a:pt x="188907" y="182388"/>
                  <a:pt x="182401" y="188908"/>
                  <a:pt x="174361" y="188908"/>
                </a:cubicBezTo>
                <a:lnTo>
                  <a:pt x="72490" y="188908"/>
                </a:lnTo>
                <a:cubicBezTo>
                  <a:pt x="64450" y="188908"/>
                  <a:pt x="57944" y="182388"/>
                  <a:pt x="57944" y="174328"/>
                </a:cubicBezTo>
                <a:lnTo>
                  <a:pt x="57944" y="86817"/>
                </a:lnTo>
                <a:cubicBezTo>
                  <a:pt x="57944" y="78752"/>
                  <a:pt x="64450" y="72232"/>
                  <a:pt x="72490" y="72232"/>
                </a:cubicBezTo>
                <a:close/>
                <a:moveTo>
                  <a:pt x="348258" y="29051"/>
                </a:moveTo>
                <a:lnTo>
                  <a:pt x="348258" y="87154"/>
                </a:lnTo>
                <a:lnTo>
                  <a:pt x="348215" y="87154"/>
                </a:lnTo>
                <a:cubicBezTo>
                  <a:pt x="348215" y="103172"/>
                  <a:pt x="361242" y="116205"/>
                  <a:pt x="377237" y="116205"/>
                </a:cubicBezTo>
                <a:lnTo>
                  <a:pt x="391747" y="116205"/>
                </a:lnTo>
                <a:cubicBezTo>
                  <a:pt x="391747" y="116205"/>
                  <a:pt x="435323" y="116205"/>
                  <a:pt x="435323" y="116205"/>
                </a:cubicBezTo>
                <a:close/>
                <a:moveTo>
                  <a:pt x="43511" y="29051"/>
                </a:moveTo>
                <a:cubicBezTo>
                  <a:pt x="35492" y="29051"/>
                  <a:pt x="29000" y="35547"/>
                  <a:pt x="29000" y="43577"/>
                </a:cubicBezTo>
                <a:lnTo>
                  <a:pt x="29000" y="392192"/>
                </a:lnTo>
                <a:cubicBezTo>
                  <a:pt x="29000" y="400202"/>
                  <a:pt x="35492" y="406718"/>
                  <a:pt x="43511" y="406718"/>
                </a:cubicBezTo>
                <a:lnTo>
                  <a:pt x="420812" y="406718"/>
                </a:lnTo>
                <a:cubicBezTo>
                  <a:pt x="428830" y="406718"/>
                  <a:pt x="435323" y="400202"/>
                  <a:pt x="435323" y="392192"/>
                </a:cubicBezTo>
                <a:cubicBezTo>
                  <a:pt x="435323" y="392192"/>
                  <a:pt x="435323" y="130731"/>
                  <a:pt x="435323" y="130731"/>
                </a:cubicBezTo>
                <a:lnTo>
                  <a:pt x="391747" y="130731"/>
                </a:lnTo>
                <a:lnTo>
                  <a:pt x="377237" y="130731"/>
                </a:lnTo>
                <a:cubicBezTo>
                  <a:pt x="353202" y="130731"/>
                  <a:pt x="333704" y="111222"/>
                  <a:pt x="333704" y="87154"/>
                </a:cubicBezTo>
                <a:lnTo>
                  <a:pt x="333747" y="87154"/>
                </a:lnTo>
                <a:lnTo>
                  <a:pt x="333747" y="29051"/>
                </a:lnTo>
                <a:close/>
                <a:moveTo>
                  <a:pt x="43511" y="0"/>
                </a:moveTo>
                <a:lnTo>
                  <a:pt x="348258" y="0"/>
                </a:lnTo>
                <a:cubicBezTo>
                  <a:pt x="355933" y="0"/>
                  <a:pt x="363328" y="3046"/>
                  <a:pt x="368767" y="8493"/>
                </a:cubicBezTo>
                <a:lnTo>
                  <a:pt x="455831" y="95647"/>
                </a:lnTo>
                <a:cubicBezTo>
                  <a:pt x="461270" y="101094"/>
                  <a:pt x="464323" y="108498"/>
                  <a:pt x="464323" y="116205"/>
                </a:cubicBezTo>
                <a:lnTo>
                  <a:pt x="464323" y="392192"/>
                </a:lnTo>
                <a:cubicBezTo>
                  <a:pt x="464323" y="416220"/>
                  <a:pt x="444803" y="435769"/>
                  <a:pt x="420812" y="435769"/>
                </a:cubicBezTo>
                <a:lnTo>
                  <a:pt x="43511" y="435769"/>
                </a:lnTo>
                <a:cubicBezTo>
                  <a:pt x="19520" y="435769"/>
                  <a:pt x="0" y="416220"/>
                  <a:pt x="0" y="392192"/>
                </a:cubicBezTo>
                <a:lnTo>
                  <a:pt x="0" y="43577"/>
                </a:lnTo>
                <a:cubicBezTo>
                  <a:pt x="0" y="19529"/>
                  <a:pt x="19520" y="0"/>
                  <a:pt x="4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41" name="PA_形状 4673"/>
          <p:cNvSpPr/>
          <p:nvPr>
            <p:custDataLst>
              <p:tags r:id="rId8"/>
            </p:custDataLst>
          </p:nvPr>
        </p:nvSpPr>
        <p:spPr>
          <a:xfrm rot="10594">
            <a:off x="7387216" y="5475085"/>
            <a:ext cx="3101569" cy="38228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en-US" dirty="0"/>
              <a:t>256,059 Users</a:t>
            </a:r>
            <a:r>
              <a:rPr lang="zh-CN" altLang="en-US" sz="1200" kern="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。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2" name="PA_形状 4674"/>
          <p:cNvSpPr/>
          <p:nvPr>
            <p:custDataLst>
              <p:tags r:id="rId9"/>
            </p:custDataLst>
          </p:nvPr>
        </p:nvSpPr>
        <p:spPr>
          <a:xfrm rot="10594">
            <a:off x="4123209" y="4176479"/>
            <a:ext cx="2472040" cy="38048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 anchorCtr="0">
            <a:spAutoFit/>
          </a:bodyPr>
          <a:lstStyle/>
          <a:p>
            <a:pPr defTabSz="412746">
              <a:lnSpc>
                <a:spcPct val="130000"/>
              </a:lnSpc>
              <a:spcBef>
                <a:spcPts val="300"/>
              </a:spcBef>
              <a:defRPr sz="1800"/>
            </a:pPr>
            <a:r>
              <a:rPr lang="en-US" dirty="0"/>
              <a:t>74,258 Products</a:t>
            </a:r>
            <a:endParaRPr sz="1050" kern="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44" name="PA_形状 4676"/>
          <p:cNvSpPr/>
          <p:nvPr>
            <p:custDataLst>
              <p:tags r:id="rId10"/>
            </p:custDataLst>
          </p:nvPr>
        </p:nvSpPr>
        <p:spPr>
          <a:xfrm rot="10594">
            <a:off x="2136784" y="2559413"/>
            <a:ext cx="2529169" cy="328295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 anchorCtr="0">
            <a:spAutoFit/>
          </a:bodyPr>
          <a:lstStyle/>
          <a:p>
            <a:pPr fontAlgn="base"/>
            <a:r>
              <a:rPr lang="en-US" dirty="0"/>
              <a:t>568,454 Reviews</a:t>
            </a:r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EF8F0319-FCA3-1D4E-8A54-65591096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4" y="5483062"/>
            <a:ext cx="417744" cy="390340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defTabSz="609479">
              <a:defRPr/>
            </a:pPr>
            <a:endParaRPr lang="en-US" sz="1351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pic>
        <p:nvPicPr>
          <p:cNvPr id="7" name="Graphic 6" descr="Present">
            <a:extLst>
              <a:ext uri="{FF2B5EF4-FFF2-40B4-BE49-F238E27FC236}">
                <a16:creationId xmlns:a16="http://schemas.microsoft.com/office/drawing/2014/main" id="{C2CF75DE-62C7-3D41-A7F1-F854C6BF4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80000" y="4959630"/>
            <a:ext cx="611672" cy="61167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DF2A9-18A4-8B4F-BA26-9BBCBE882A61}"/>
              </a:ext>
            </a:extLst>
          </p:cNvPr>
          <p:cNvSpPr/>
          <p:nvPr/>
        </p:nvSpPr>
        <p:spPr>
          <a:xfrm>
            <a:off x="7211398" y="992559"/>
            <a:ext cx="4735764" cy="4465624"/>
          </a:xfrm>
          <a:prstGeom prst="rect">
            <a:avLst/>
          </a:prstGeom>
          <a:solidFill>
            <a:srgbClr val="E9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CEA2CD-7045-7F4F-B918-79062D8DF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83816"/>
              </p:ext>
            </p:extLst>
          </p:nvPr>
        </p:nvGraphicFramePr>
        <p:xfrm>
          <a:off x="5260612" y="1580360"/>
          <a:ext cx="6686550" cy="224028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3191194346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4149246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9514068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78639226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747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HelpfulnessDenominator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67962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4741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UserId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5596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ProfileName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4131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HelpfulnessNumerator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int64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EDA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https://lh4.googleusercontent.com/jObAsltOejvbu6yz9nKB23oDcE3RQBZwKcTHejWiMmS9HCY5XnS-LB3XkTcmrP18ZC-ZpcAELqlOeGY___zuy3ltL9cC8iZ5RPJqKWtGrRxpeJOTDussjVR_acbi99dDj7EeNguvZkc">
            <a:extLst>
              <a:ext uri="{FF2B5EF4-FFF2-40B4-BE49-F238E27FC236}">
                <a16:creationId xmlns:a16="http://schemas.microsoft.com/office/drawing/2014/main" id="{9AF4B799-5136-BB40-ADDE-CE2873E6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6" y="1453083"/>
            <a:ext cx="5598704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r0NasiY4jBpiWFfEURPN1hhlBj-XmB-SXDGkMz62BNNn_7pYi9retQv09cIcqWUVp0y6gEq1UnKrD8e5IKwMxKy2ZA4UNDF9C04mUmdpVnyQJejR-nH1grjH-mmTPoKjhLXh7sjFN70">
            <a:extLst>
              <a:ext uri="{FF2B5EF4-FFF2-40B4-BE49-F238E27FC236}">
                <a16:creationId xmlns:a16="http://schemas.microsoft.com/office/drawing/2014/main" id="{5451C53F-F021-5A48-B0CB-79D1245C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779" y="1453083"/>
            <a:ext cx="2656985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FcBTp_H73-7Mug39TDmgXSnQdQiglD7y8Ahhj9AjNn6SyQ4iwWoQo2TdaqKpktNAHovDjytDPNNE3p89ATIzMMcn2FlfLWDe5I8qMC-oZS3cYk_jiTs0UEIRLQE3Cd1BScTVSn995Rk">
            <a:extLst>
              <a:ext uri="{FF2B5EF4-FFF2-40B4-BE49-F238E27FC236}">
                <a16:creationId xmlns:a16="http://schemas.microsoft.com/office/drawing/2014/main" id="{68D891A8-334D-2542-BDD8-205DE186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911" y="1453083"/>
            <a:ext cx="2810532" cy="42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E41565-C051-EC41-9087-42BDA8B45420}"/>
              </a:ext>
            </a:extLst>
          </p:cNvPr>
          <p:cNvSpPr/>
          <p:nvPr/>
        </p:nvSpPr>
        <p:spPr>
          <a:xfrm>
            <a:off x="6385779" y="1340072"/>
            <a:ext cx="1693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Reviews per Product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9061DF-DE38-AD44-80A7-C652A65B2427}"/>
              </a:ext>
            </a:extLst>
          </p:cNvPr>
          <p:cNvSpPr/>
          <p:nvPr/>
        </p:nvSpPr>
        <p:spPr>
          <a:xfrm>
            <a:off x="9332543" y="1340072"/>
            <a:ext cx="1693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Reviews per 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01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EDA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https://lh5.googleusercontent.com/90PuFA9vMsPVpMVln01q9f7OHa3prRoxp48HFSzlb5IKUErtsAlKRcFR3czkVo43By8PaTzZmXfGSpQcupgJ-8TS0wK2gdd1JlBiIe3pcpvapN_wJCR3pRAPRZ8ktLF_8cSnWtmI2Q8">
            <a:extLst>
              <a:ext uri="{FF2B5EF4-FFF2-40B4-BE49-F238E27FC236}">
                <a16:creationId xmlns:a16="http://schemas.microsoft.com/office/drawing/2014/main" id="{091B54EC-EDC4-CB4B-98ED-BC2C5950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244183"/>
            <a:ext cx="6406147" cy="5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lh5.googleusercontent.com/8E5EjFu2Rg1gf_sIDdocl-oJ2dS2fWo-kJ-h_XkziDPlevoqQPiD9xwYp3HvdSCJ0ibl74d2XAcACP2d6GL5pk3BEgKwua-bDe94o885b4SnGXcSBrdQhKn_Q65kMsTCIqva0R-HyfM">
            <a:extLst>
              <a:ext uri="{FF2B5EF4-FFF2-40B4-BE49-F238E27FC236}">
                <a16:creationId xmlns:a16="http://schemas.microsoft.com/office/drawing/2014/main" id="{E051B1C8-5C51-5949-AB24-0AE7C8C6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82" y="1244183"/>
            <a:ext cx="3940588" cy="51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7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3144" y="2641974"/>
            <a:ext cx="1841279" cy="1841279"/>
            <a:chOff x="2592948" y="3233641"/>
            <a:chExt cx="1841279" cy="1841279"/>
          </a:xfrm>
        </p:grpSpPr>
        <p:sp>
          <p:nvSpPr>
            <p:cNvPr id="5" name="圆角矩形 4"/>
            <p:cNvSpPr/>
            <p:nvPr/>
          </p:nvSpPr>
          <p:spPr>
            <a:xfrm rot="2700000">
              <a:off x="2592948" y="3233641"/>
              <a:ext cx="1841279" cy="1841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 rot="2700000">
              <a:off x="2637483" y="3278177"/>
              <a:ext cx="1752208" cy="175220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09999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17814" y="1941924"/>
            <a:ext cx="3241378" cy="3241378"/>
          </a:xfrm>
          <a:prstGeom prst="ellipse">
            <a:avLst/>
          </a:prstGeom>
          <a:noFill/>
          <a:ln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642311" y="2012456"/>
            <a:ext cx="593516" cy="593516"/>
            <a:chOff x="5548343" y="2526022"/>
            <a:chExt cx="593516" cy="59351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5548343" y="2526022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>
              <a:spLocks noChangeAspect="1"/>
            </p:cNvSpPr>
            <p:nvPr/>
          </p:nvSpPr>
          <p:spPr>
            <a:xfrm>
              <a:off x="5720486" y="2714780"/>
              <a:ext cx="249230" cy="216000"/>
            </a:xfrm>
            <a:custGeom>
              <a:avLst/>
              <a:gdLst/>
              <a:ahLst/>
              <a:cxnLst/>
              <a:rect l="l" t="t" r="r" b="b"/>
              <a:pathLst>
                <a:path w="275545" h="238806">
                  <a:moveTo>
                    <a:pt x="137773" y="96441"/>
                  </a:moveTo>
                  <a:cubicBezTo>
                    <a:pt x="149158" y="96441"/>
                    <a:pt x="158893" y="100483"/>
                    <a:pt x="166977" y="108568"/>
                  </a:cubicBezTo>
                  <a:cubicBezTo>
                    <a:pt x="175062" y="116652"/>
                    <a:pt x="179104" y="126387"/>
                    <a:pt x="179104" y="137773"/>
                  </a:cubicBezTo>
                  <a:cubicBezTo>
                    <a:pt x="179104" y="149158"/>
                    <a:pt x="175062" y="158893"/>
                    <a:pt x="166977" y="166978"/>
                  </a:cubicBezTo>
                  <a:cubicBezTo>
                    <a:pt x="158893" y="175062"/>
                    <a:pt x="149158" y="179104"/>
                    <a:pt x="137773" y="179104"/>
                  </a:cubicBezTo>
                  <a:cubicBezTo>
                    <a:pt x="126387" y="179104"/>
                    <a:pt x="116652" y="175062"/>
                    <a:pt x="108568" y="166978"/>
                  </a:cubicBezTo>
                  <a:cubicBezTo>
                    <a:pt x="100483" y="158893"/>
                    <a:pt x="96441" y="149158"/>
                    <a:pt x="96441" y="137773"/>
                  </a:cubicBezTo>
                  <a:cubicBezTo>
                    <a:pt x="96441" y="126387"/>
                    <a:pt x="100483" y="116652"/>
                    <a:pt x="108568" y="108568"/>
                  </a:cubicBezTo>
                  <a:cubicBezTo>
                    <a:pt x="116652" y="100483"/>
                    <a:pt x="126387" y="96441"/>
                    <a:pt x="137773" y="96441"/>
                  </a:cubicBezTo>
                  <a:close/>
                  <a:moveTo>
                    <a:pt x="137773" y="73479"/>
                  </a:moveTo>
                  <a:cubicBezTo>
                    <a:pt x="120073" y="73479"/>
                    <a:pt x="104932" y="79770"/>
                    <a:pt x="92351" y="92351"/>
                  </a:cubicBezTo>
                  <a:cubicBezTo>
                    <a:pt x="79769" y="104932"/>
                    <a:pt x="73479" y="120073"/>
                    <a:pt x="73479" y="137773"/>
                  </a:cubicBezTo>
                  <a:cubicBezTo>
                    <a:pt x="73479" y="155473"/>
                    <a:pt x="79769" y="170613"/>
                    <a:pt x="92351" y="183195"/>
                  </a:cubicBezTo>
                  <a:cubicBezTo>
                    <a:pt x="104932" y="195776"/>
                    <a:pt x="120073" y="202066"/>
                    <a:pt x="137773" y="202066"/>
                  </a:cubicBezTo>
                  <a:cubicBezTo>
                    <a:pt x="155472" y="202066"/>
                    <a:pt x="170613" y="195776"/>
                    <a:pt x="183194" y="183195"/>
                  </a:cubicBezTo>
                  <a:cubicBezTo>
                    <a:pt x="195776" y="170613"/>
                    <a:pt x="202066" y="155473"/>
                    <a:pt x="202066" y="137773"/>
                  </a:cubicBezTo>
                  <a:cubicBezTo>
                    <a:pt x="202066" y="120073"/>
                    <a:pt x="195776" y="104932"/>
                    <a:pt x="183194" y="92351"/>
                  </a:cubicBezTo>
                  <a:cubicBezTo>
                    <a:pt x="170613" y="79770"/>
                    <a:pt x="155472" y="73479"/>
                    <a:pt x="137773" y="73479"/>
                  </a:cubicBezTo>
                  <a:close/>
                  <a:moveTo>
                    <a:pt x="101033" y="0"/>
                  </a:moveTo>
                  <a:lnTo>
                    <a:pt x="174512" y="0"/>
                  </a:lnTo>
                  <a:cubicBezTo>
                    <a:pt x="179583" y="0"/>
                    <a:pt x="184534" y="1699"/>
                    <a:pt x="189365" y="5095"/>
                  </a:cubicBezTo>
                  <a:cubicBezTo>
                    <a:pt x="194197" y="8492"/>
                    <a:pt x="197522" y="12534"/>
                    <a:pt x="199340" y="17222"/>
                  </a:cubicBezTo>
                  <a:lnTo>
                    <a:pt x="206659" y="36740"/>
                  </a:lnTo>
                  <a:lnTo>
                    <a:pt x="238806" y="36740"/>
                  </a:lnTo>
                  <a:cubicBezTo>
                    <a:pt x="248947" y="36740"/>
                    <a:pt x="257606" y="40327"/>
                    <a:pt x="264781" y="47503"/>
                  </a:cubicBezTo>
                  <a:cubicBezTo>
                    <a:pt x="271957" y="54679"/>
                    <a:pt x="275545" y="63337"/>
                    <a:pt x="275545" y="73479"/>
                  </a:cubicBezTo>
                  <a:lnTo>
                    <a:pt x="275545" y="202066"/>
                  </a:lnTo>
                  <a:cubicBezTo>
                    <a:pt x="275545" y="212208"/>
                    <a:pt x="271957" y="220867"/>
                    <a:pt x="264781" y="228042"/>
                  </a:cubicBezTo>
                  <a:cubicBezTo>
                    <a:pt x="257606" y="235218"/>
                    <a:pt x="248947" y="238806"/>
                    <a:pt x="238806" y="238806"/>
                  </a:cubicBezTo>
                  <a:lnTo>
                    <a:pt x="36740" y="238806"/>
                  </a:lnTo>
                  <a:cubicBezTo>
                    <a:pt x="26598" y="238806"/>
                    <a:pt x="17939" y="235218"/>
                    <a:pt x="10764" y="228042"/>
                  </a:cubicBezTo>
                  <a:cubicBezTo>
                    <a:pt x="3588" y="220867"/>
                    <a:pt x="0" y="212208"/>
                    <a:pt x="0" y="202066"/>
                  </a:cubicBezTo>
                  <a:lnTo>
                    <a:pt x="0" y="73479"/>
                  </a:lnTo>
                  <a:cubicBezTo>
                    <a:pt x="0" y="63337"/>
                    <a:pt x="3588" y="54679"/>
                    <a:pt x="10764" y="47503"/>
                  </a:cubicBezTo>
                  <a:cubicBezTo>
                    <a:pt x="17939" y="40327"/>
                    <a:pt x="26598" y="36740"/>
                    <a:pt x="36740" y="36740"/>
                  </a:cubicBezTo>
                  <a:lnTo>
                    <a:pt x="68886" y="36740"/>
                  </a:lnTo>
                  <a:lnTo>
                    <a:pt x="76206" y="17222"/>
                  </a:lnTo>
                  <a:cubicBezTo>
                    <a:pt x="78023" y="12534"/>
                    <a:pt x="81348" y="8492"/>
                    <a:pt x="86180" y="5095"/>
                  </a:cubicBezTo>
                  <a:cubicBezTo>
                    <a:pt x="91011" y="1699"/>
                    <a:pt x="95962" y="0"/>
                    <a:pt x="101033" y="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prstClr val="black"/>
                </a:solidFill>
                <a:latin typeface="FontAwesome" pitchFamily="2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62192" y="3280438"/>
            <a:ext cx="594000" cy="594000"/>
            <a:chOff x="6168224" y="3794004"/>
            <a:chExt cx="594000" cy="594000"/>
          </a:xfrm>
        </p:grpSpPr>
        <p:sp>
          <p:nvSpPr>
            <p:cNvPr id="14" name="圆角矩形 13"/>
            <p:cNvSpPr>
              <a:spLocks noChangeAspect="1"/>
            </p:cNvSpPr>
            <p:nvPr/>
          </p:nvSpPr>
          <p:spPr>
            <a:xfrm rot="2700000">
              <a:off x="6168224" y="3794004"/>
              <a:ext cx="594000" cy="594000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0">
                  <a:srgbClr val="A5A5A5"/>
                </a:gs>
                <a:gs pos="67000">
                  <a:srgbClr val="A5A5A5"/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99000">
                    <a:srgbClr val="A5A5A5"/>
                  </a:gs>
                  <a:gs pos="1000">
                    <a:srgbClr val="A5A5A5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327451" y="3964641"/>
              <a:ext cx="275545" cy="252726"/>
            </a:xfrm>
            <a:custGeom>
              <a:avLst/>
              <a:gdLst/>
              <a:ahLst/>
              <a:cxnLst/>
              <a:rect l="l" t="t" r="r" b="b"/>
              <a:pathLst>
                <a:path w="275545" h="252726">
                  <a:moveTo>
                    <a:pt x="220436" y="181400"/>
                  </a:moveTo>
                  <a:cubicBezTo>
                    <a:pt x="215461" y="181400"/>
                    <a:pt x="211155" y="183218"/>
                    <a:pt x="207520" y="186853"/>
                  </a:cubicBezTo>
                  <a:cubicBezTo>
                    <a:pt x="203884" y="190489"/>
                    <a:pt x="202066" y="194794"/>
                    <a:pt x="202066" y="199769"/>
                  </a:cubicBezTo>
                  <a:cubicBezTo>
                    <a:pt x="202066" y="204840"/>
                    <a:pt x="203860" y="209170"/>
                    <a:pt x="207448" y="212757"/>
                  </a:cubicBezTo>
                  <a:cubicBezTo>
                    <a:pt x="211036" y="216345"/>
                    <a:pt x="215365" y="218139"/>
                    <a:pt x="220436" y="218139"/>
                  </a:cubicBezTo>
                  <a:cubicBezTo>
                    <a:pt x="225507" y="218139"/>
                    <a:pt x="229836" y="216345"/>
                    <a:pt x="233424" y="212757"/>
                  </a:cubicBezTo>
                  <a:cubicBezTo>
                    <a:pt x="237012" y="209170"/>
                    <a:pt x="238806" y="204840"/>
                    <a:pt x="238806" y="199769"/>
                  </a:cubicBezTo>
                  <a:cubicBezTo>
                    <a:pt x="238806" y="194794"/>
                    <a:pt x="236988" y="190489"/>
                    <a:pt x="233352" y="186853"/>
                  </a:cubicBezTo>
                  <a:cubicBezTo>
                    <a:pt x="229716" y="183218"/>
                    <a:pt x="225411" y="181400"/>
                    <a:pt x="220436" y="181400"/>
                  </a:cubicBezTo>
                  <a:close/>
                  <a:moveTo>
                    <a:pt x="202066" y="146957"/>
                  </a:moveTo>
                  <a:cubicBezTo>
                    <a:pt x="202832" y="146957"/>
                    <a:pt x="205032" y="149181"/>
                    <a:pt x="208668" y="153630"/>
                  </a:cubicBezTo>
                  <a:cubicBezTo>
                    <a:pt x="212304" y="158079"/>
                    <a:pt x="214791" y="161308"/>
                    <a:pt x="216131" y="163317"/>
                  </a:cubicBezTo>
                  <a:cubicBezTo>
                    <a:pt x="218044" y="163126"/>
                    <a:pt x="219479" y="163030"/>
                    <a:pt x="220436" y="163030"/>
                  </a:cubicBezTo>
                  <a:cubicBezTo>
                    <a:pt x="221393" y="163030"/>
                    <a:pt x="222828" y="163126"/>
                    <a:pt x="224741" y="163317"/>
                  </a:cubicBezTo>
                  <a:cubicBezTo>
                    <a:pt x="229621" y="156524"/>
                    <a:pt x="234022" y="151166"/>
                    <a:pt x="237945" y="147244"/>
                  </a:cubicBezTo>
                  <a:lnTo>
                    <a:pt x="238806" y="146957"/>
                  </a:lnTo>
                  <a:cubicBezTo>
                    <a:pt x="239188" y="146957"/>
                    <a:pt x="245120" y="150305"/>
                    <a:pt x="256601" y="157003"/>
                  </a:cubicBezTo>
                  <a:cubicBezTo>
                    <a:pt x="256984" y="157290"/>
                    <a:pt x="257175" y="157625"/>
                    <a:pt x="257175" y="158007"/>
                  </a:cubicBezTo>
                  <a:cubicBezTo>
                    <a:pt x="257175" y="160399"/>
                    <a:pt x="254736" y="167001"/>
                    <a:pt x="249856" y="177812"/>
                  </a:cubicBezTo>
                  <a:cubicBezTo>
                    <a:pt x="251483" y="180013"/>
                    <a:pt x="252918" y="182500"/>
                    <a:pt x="254161" y="185275"/>
                  </a:cubicBezTo>
                  <a:cubicBezTo>
                    <a:pt x="268417" y="186710"/>
                    <a:pt x="275545" y="188193"/>
                    <a:pt x="275545" y="189724"/>
                  </a:cubicBezTo>
                  <a:lnTo>
                    <a:pt x="275545" y="209815"/>
                  </a:lnTo>
                  <a:cubicBezTo>
                    <a:pt x="275545" y="211346"/>
                    <a:pt x="268417" y="212829"/>
                    <a:pt x="254161" y="214264"/>
                  </a:cubicBezTo>
                  <a:cubicBezTo>
                    <a:pt x="253013" y="216848"/>
                    <a:pt x="251578" y="219335"/>
                    <a:pt x="249856" y="221727"/>
                  </a:cubicBezTo>
                  <a:cubicBezTo>
                    <a:pt x="254736" y="232538"/>
                    <a:pt x="257175" y="239140"/>
                    <a:pt x="257175" y="241532"/>
                  </a:cubicBezTo>
                  <a:cubicBezTo>
                    <a:pt x="257175" y="241914"/>
                    <a:pt x="256984" y="242249"/>
                    <a:pt x="256601" y="242536"/>
                  </a:cubicBezTo>
                  <a:cubicBezTo>
                    <a:pt x="244929" y="249329"/>
                    <a:pt x="238997" y="252726"/>
                    <a:pt x="238806" y="252726"/>
                  </a:cubicBezTo>
                  <a:cubicBezTo>
                    <a:pt x="238040" y="252726"/>
                    <a:pt x="235840" y="250477"/>
                    <a:pt x="232204" y="245981"/>
                  </a:cubicBezTo>
                  <a:cubicBezTo>
                    <a:pt x="228568" y="241484"/>
                    <a:pt x="226081" y="238231"/>
                    <a:pt x="224741" y="236222"/>
                  </a:cubicBezTo>
                  <a:cubicBezTo>
                    <a:pt x="222828" y="236413"/>
                    <a:pt x="221393" y="236509"/>
                    <a:pt x="220436" y="236509"/>
                  </a:cubicBezTo>
                  <a:cubicBezTo>
                    <a:pt x="219479" y="236509"/>
                    <a:pt x="218044" y="236413"/>
                    <a:pt x="216131" y="236222"/>
                  </a:cubicBezTo>
                  <a:cubicBezTo>
                    <a:pt x="214791" y="238231"/>
                    <a:pt x="212304" y="241484"/>
                    <a:pt x="208668" y="245981"/>
                  </a:cubicBezTo>
                  <a:cubicBezTo>
                    <a:pt x="205032" y="250477"/>
                    <a:pt x="202832" y="252726"/>
                    <a:pt x="202066" y="252726"/>
                  </a:cubicBezTo>
                  <a:cubicBezTo>
                    <a:pt x="201875" y="252726"/>
                    <a:pt x="195943" y="249329"/>
                    <a:pt x="184271" y="242536"/>
                  </a:cubicBezTo>
                  <a:cubicBezTo>
                    <a:pt x="183888" y="242249"/>
                    <a:pt x="183697" y="241914"/>
                    <a:pt x="183697" y="241532"/>
                  </a:cubicBezTo>
                  <a:cubicBezTo>
                    <a:pt x="183697" y="239140"/>
                    <a:pt x="186136" y="232538"/>
                    <a:pt x="191016" y="221727"/>
                  </a:cubicBezTo>
                  <a:cubicBezTo>
                    <a:pt x="189294" y="219335"/>
                    <a:pt x="187859" y="216848"/>
                    <a:pt x="186710" y="214264"/>
                  </a:cubicBezTo>
                  <a:cubicBezTo>
                    <a:pt x="172455" y="212829"/>
                    <a:pt x="165327" y="211346"/>
                    <a:pt x="165327" y="209815"/>
                  </a:cubicBezTo>
                  <a:lnTo>
                    <a:pt x="165327" y="189724"/>
                  </a:lnTo>
                  <a:cubicBezTo>
                    <a:pt x="165327" y="188193"/>
                    <a:pt x="172455" y="186710"/>
                    <a:pt x="186710" y="185275"/>
                  </a:cubicBezTo>
                  <a:cubicBezTo>
                    <a:pt x="187954" y="182500"/>
                    <a:pt x="189389" y="180013"/>
                    <a:pt x="191016" y="177812"/>
                  </a:cubicBezTo>
                  <a:cubicBezTo>
                    <a:pt x="186136" y="167001"/>
                    <a:pt x="183697" y="160399"/>
                    <a:pt x="183697" y="158007"/>
                  </a:cubicBezTo>
                  <a:cubicBezTo>
                    <a:pt x="183697" y="157625"/>
                    <a:pt x="183888" y="157290"/>
                    <a:pt x="184271" y="157003"/>
                  </a:cubicBezTo>
                  <a:cubicBezTo>
                    <a:pt x="184653" y="156811"/>
                    <a:pt x="186328" y="155855"/>
                    <a:pt x="189294" y="154132"/>
                  </a:cubicBezTo>
                  <a:cubicBezTo>
                    <a:pt x="192260" y="152410"/>
                    <a:pt x="195082" y="150784"/>
                    <a:pt x="197761" y="149253"/>
                  </a:cubicBezTo>
                  <a:cubicBezTo>
                    <a:pt x="200440" y="147722"/>
                    <a:pt x="201875" y="146957"/>
                    <a:pt x="202066" y="146957"/>
                  </a:cubicBezTo>
                  <a:close/>
                  <a:moveTo>
                    <a:pt x="91848" y="89552"/>
                  </a:moveTo>
                  <a:cubicBezTo>
                    <a:pt x="81707" y="89552"/>
                    <a:pt x="73048" y="93139"/>
                    <a:pt x="65873" y="100315"/>
                  </a:cubicBezTo>
                  <a:cubicBezTo>
                    <a:pt x="58697" y="107491"/>
                    <a:pt x="55109" y="116149"/>
                    <a:pt x="55109" y="126291"/>
                  </a:cubicBezTo>
                  <a:cubicBezTo>
                    <a:pt x="55109" y="136432"/>
                    <a:pt x="58697" y="145091"/>
                    <a:pt x="65873" y="152267"/>
                  </a:cubicBezTo>
                  <a:cubicBezTo>
                    <a:pt x="73048" y="159442"/>
                    <a:pt x="81707" y="163030"/>
                    <a:pt x="91848" y="163030"/>
                  </a:cubicBezTo>
                  <a:cubicBezTo>
                    <a:pt x="101990" y="163030"/>
                    <a:pt x="110649" y="159442"/>
                    <a:pt x="117824" y="152267"/>
                  </a:cubicBezTo>
                  <a:cubicBezTo>
                    <a:pt x="125000" y="145091"/>
                    <a:pt x="128588" y="136432"/>
                    <a:pt x="128588" y="126291"/>
                  </a:cubicBezTo>
                  <a:cubicBezTo>
                    <a:pt x="128588" y="116149"/>
                    <a:pt x="125000" y="107491"/>
                    <a:pt x="117824" y="100315"/>
                  </a:cubicBezTo>
                  <a:cubicBezTo>
                    <a:pt x="110649" y="93139"/>
                    <a:pt x="101990" y="89552"/>
                    <a:pt x="91848" y="89552"/>
                  </a:cubicBezTo>
                  <a:close/>
                  <a:moveTo>
                    <a:pt x="220436" y="34443"/>
                  </a:moveTo>
                  <a:cubicBezTo>
                    <a:pt x="215461" y="34443"/>
                    <a:pt x="211155" y="36261"/>
                    <a:pt x="207520" y="39896"/>
                  </a:cubicBezTo>
                  <a:cubicBezTo>
                    <a:pt x="203884" y="43532"/>
                    <a:pt x="202066" y="47837"/>
                    <a:pt x="202066" y="52812"/>
                  </a:cubicBezTo>
                  <a:cubicBezTo>
                    <a:pt x="202066" y="57883"/>
                    <a:pt x="203860" y="62212"/>
                    <a:pt x="207448" y="65800"/>
                  </a:cubicBezTo>
                  <a:cubicBezTo>
                    <a:pt x="211036" y="69388"/>
                    <a:pt x="215365" y="71182"/>
                    <a:pt x="220436" y="71182"/>
                  </a:cubicBezTo>
                  <a:cubicBezTo>
                    <a:pt x="225507" y="71182"/>
                    <a:pt x="229836" y="69388"/>
                    <a:pt x="233424" y="65800"/>
                  </a:cubicBezTo>
                  <a:cubicBezTo>
                    <a:pt x="237012" y="62212"/>
                    <a:pt x="238806" y="57883"/>
                    <a:pt x="238806" y="52812"/>
                  </a:cubicBezTo>
                  <a:cubicBezTo>
                    <a:pt x="238806" y="47837"/>
                    <a:pt x="236988" y="43532"/>
                    <a:pt x="233352" y="39896"/>
                  </a:cubicBezTo>
                  <a:cubicBezTo>
                    <a:pt x="229716" y="36261"/>
                    <a:pt x="225411" y="34443"/>
                    <a:pt x="220436" y="34443"/>
                  </a:cubicBezTo>
                  <a:close/>
                  <a:moveTo>
                    <a:pt x="78502" y="34443"/>
                  </a:moveTo>
                  <a:lnTo>
                    <a:pt x="105195" y="34443"/>
                  </a:lnTo>
                  <a:cubicBezTo>
                    <a:pt x="106248" y="34443"/>
                    <a:pt x="107204" y="34801"/>
                    <a:pt x="108065" y="35519"/>
                  </a:cubicBezTo>
                  <a:cubicBezTo>
                    <a:pt x="108926" y="36237"/>
                    <a:pt x="109405" y="37074"/>
                    <a:pt x="109501" y="38031"/>
                  </a:cubicBezTo>
                  <a:lnTo>
                    <a:pt x="112801" y="59988"/>
                  </a:lnTo>
                  <a:cubicBezTo>
                    <a:pt x="116054" y="60945"/>
                    <a:pt x="119642" y="62428"/>
                    <a:pt x="123565" y="64437"/>
                  </a:cubicBezTo>
                  <a:lnTo>
                    <a:pt x="140499" y="51664"/>
                  </a:lnTo>
                  <a:cubicBezTo>
                    <a:pt x="141265" y="50995"/>
                    <a:pt x="142221" y="50660"/>
                    <a:pt x="143370" y="50660"/>
                  </a:cubicBezTo>
                  <a:cubicBezTo>
                    <a:pt x="144422" y="50660"/>
                    <a:pt x="145427" y="51042"/>
                    <a:pt x="146383" y="51808"/>
                  </a:cubicBezTo>
                  <a:cubicBezTo>
                    <a:pt x="160161" y="64533"/>
                    <a:pt x="167049" y="72187"/>
                    <a:pt x="167049" y="74770"/>
                  </a:cubicBezTo>
                  <a:cubicBezTo>
                    <a:pt x="167049" y="75631"/>
                    <a:pt x="166714" y="76540"/>
                    <a:pt x="166045" y="77497"/>
                  </a:cubicBezTo>
                  <a:cubicBezTo>
                    <a:pt x="164896" y="79027"/>
                    <a:pt x="162887" y="81611"/>
                    <a:pt x="160017" y="85246"/>
                  </a:cubicBezTo>
                  <a:cubicBezTo>
                    <a:pt x="157147" y="88882"/>
                    <a:pt x="154994" y="91752"/>
                    <a:pt x="153559" y="93857"/>
                  </a:cubicBezTo>
                  <a:cubicBezTo>
                    <a:pt x="155760" y="98449"/>
                    <a:pt x="157386" y="102372"/>
                    <a:pt x="158438" y="105625"/>
                  </a:cubicBezTo>
                  <a:lnTo>
                    <a:pt x="180252" y="108926"/>
                  </a:lnTo>
                  <a:cubicBezTo>
                    <a:pt x="181209" y="109117"/>
                    <a:pt x="182022" y="109620"/>
                    <a:pt x="182692" y="110433"/>
                  </a:cubicBezTo>
                  <a:cubicBezTo>
                    <a:pt x="183362" y="111246"/>
                    <a:pt x="183697" y="112179"/>
                    <a:pt x="183697" y="113231"/>
                  </a:cubicBezTo>
                  <a:lnTo>
                    <a:pt x="183697" y="139781"/>
                  </a:lnTo>
                  <a:cubicBezTo>
                    <a:pt x="183697" y="140738"/>
                    <a:pt x="183362" y="141671"/>
                    <a:pt x="182692" y="142580"/>
                  </a:cubicBezTo>
                  <a:cubicBezTo>
                    <a:pt x="182022" y="143489"/>
                    <a:pt x="181257" y="143991"/>
                    <a:pt x="180396" y="144087"/>
                  </a:cubicBezTo>
                  <a:lnTo>
                    <a:pt x="158151" y="147531"/>
                  </a:lnTo>
                  <a:cubicBezTo>
                    <a:pt x="157099" y="150879"/>
                    <a:pt x="155568" y="154515"/>
                    <a:pt x="153559" y="158438"/>
                  </a:cubicBezTo>
                  <a:cubicBezTo>
                    <a:pt x="156812" y="163030"/>
                    <a:pt x="161117" y="168532"/>
                    <a:pt x="166475" y="174942"/>
                  </a:cubicBezTo>
                  <a:cubicBezTo>
                    <a:pt x="167145" y="175899"/>
                    <a:pt x="167480" y="176855"/>
                    <a:pt x="167480" y="177812"/>
                  </a:cubicBezTo>
                  <a:cubicBezTo>
                    <a:pt x="167480" y="178960"/>
                    <a:pt x="167145" y="179869"/>
                    <a:pt x="166475" y="180539"/>
                  </a:cubicBezTo>
                  <a:cubicBezTo>
                    <a:pt x="164275" y="183409"/>
                    <a:pt x="160328" y="187691"/>
                    <a:pt x="154635" y="193383"/>
                  </a:cubicBezTo>
                  <a:cubicBezTo>
                    <a:pt x="148943" y="199076"/>
                    <a:pt x="145187" y="201922"/>
                    <a:pt x="143370" y="201922"/>
                  </a:cubicBezTo>
                  <a:cubicBezTo>
                    <a:pt x="142317" y="201922"/>
                    <a:pt x="141313" y="201587"/>
                    <a:pt x="140356" y="200918"/>
                  </a:cubicBezTo>
                  <a:lnTo>
                    <a:pt x="123852" y="188001"/>
                  </a:lnTo>
                  <a:cubicBezTo>
                    <a:pt x="120312" y="189819"/>
                    <a:pt x="116628" y="191302"/>
                    <a:pt x="112801" y="192450"/>
                  </a:cubicBezTo>
                  <a:cubicBezTo>
                    <a:pt x="111749" y="202783"/>
                    <a:pt x="110649" y="210198"/>
                    <a:pt x="109501" y="214695"/>
                  </a:cubicBezTo>
                  <a:cubicBezTo>
                    <a:pt x="108831" y="216991"/>
                    <a:pt x="107396" y="218139"/>
                    <a:pt x="105195" y="218139"/>
                  </a:cubicBezTo>
                  <a:lnTo>
                    <a:pt x="78502" y="218139"/>
                  </a:lnTo>
                  <a:cubicBezTo>
                    <a:pt x="77449" y="218139"/>
                    <a:pt x="76493" y="217780"/>
                    <a:pt x="75632" y="217063"/>
                  </a:cubicBezTo>
                  <a:cubicBezTo>
                    <a:pt x="74770" y="216345"/>
                    <a:pt x="74292" y="215508"/>
                    <a:pt x="74196" y="214551"/>
                  </a:cubicBezTo>
                  <a:lnTo>
                    <a:pt x="70896" y="192594"/>
                  </a:lnTo>
                  <a:cubicBezTo>
                    <a:pt x="67643" y="191637"/>
                    <a:pt x="64055" y="190154"/>
                    <a:pt x="60132" y="188145"/>
                  </a:cubicBezTo>
                  <a:lnTo>
                    <a:pt x="43198" y="200918"/>
                  </a:lnTo>
                  <a:cubicBezTo>
                    <a:pt x="42528" y="201587"/>
                    <a:pt x="41571" y="201922"/>
                    <a:pt x="40327" y="201922"/>
                  </a:cubicBezTo>
                  <a:cubicBezTo>
                    <a:pt x="39275" y="201922"/>
                    <a:pt x="38270" y="201539"/>
                    <a:pt x="37314" y="200774"/>
                  </a:cubicBezTo>
                  <a:cubicBezTo>
                    <a:pt x="23536" y="188049"/>
                    <a:pt x="16648" y="180395"/>
                    <a:pt x="16648" y="177812"/>
                  </a:cubicBezTo>
                  <a:cubicBezTo>
                    <a:pt x="16648" y="176951"/>
                    <a:pt x="16983" y="176042"/>
                    <a:pt x="17652" y="175085"/>
                  </a:cubicBezTo>
                  <a:cubicBezTo>
                    <a:pt x="18609" y="173746"/>
                    <a:pt x="20570" y="171210"/>
                    <a:pt x="23536" y="167479"/>
                  </a:cubicBezTo>
                  <a:cubicBezTo>
                    <a:pt x="26502" y="163748"/>
                    <a:pt x="28751" y="160830"/>
                    <a:pt x="30281" y="158725"/>
                  </a:cubicBezTo>
                  <a:cubicBezTo>
                    <a:pt x="28081" y="154515"/>
                    <a:pt x="26407" y="150592"/>
                    <a:pt x="25259" y="146957"/>
                  </a:cubicBezTo>
                  <a:lnTo>
                    <a:pt x="3445" y="143512"/>
                  </a:lnTo>
                  <a:cubicBezTo>
                    <a:pt x="2488" y="143417"/>
                    <a:pt x="1675" y="142962"/>
                    <a:pt x="1005" y="142149"/>
                  </a:cubicBezTo>
                  <a:cubicBezTo>
                    <a:pt x="335" y="141336"/>
                    <a:pt x="0" y="140403"/>
                    <a:pt x="0" y="139351"/>
                  </a:cubicBezTo>
                  <a:lnTo>
                    <a:pt x="0" y="112801"/>
                  </a:lnTo>
                  <a:cubicBezTo>
                    <a:pt x="0" y="111844"/>
                    <a:pt x="335" y="110911"/>
                    <a:pt x="1005" y="110002"/>
                  </a:cubicBezTo>
                  <a:cubicBezTo>
                    <a:pt x="1675" y="109093"/>
                    <a:pt x="2440" y="108591"/>
                    <a:pt x="3301" y="108495"/>
                  </a:cubicBezTo>
                  <a:lnTo>
                    <a:pt x="25546" y="105051"/>
                  </a:lnTo>
                  <a:cubicBezTo>
                    <a:pt x="26598" y="101702"/>
                    <a:pt x="28129" y="98067"/>
                    <a:pt x="30138" y="94144"/>
                  </a:cubicBezTo>
                  <a:cubicBezTo>
                    <a:pt x="26885" y="89552"/>
                    <a:pt x="22580" y="84050"/>
                    <a:pt x="17222" y="77640"/>
                  </a:cubicBezTo>
                  <a:cubicBezTo>
                    <a:pt x="16552" y="76588"/>
                    <a:pt x="16217" y="75631"/>
                    <a:pt x="16217" y="74770"/>
                  </a:cubicBezTo>
                  <a:cubicBezTo>
                    <a:pt x="16217" y="73622"/>
                    <a:pt x="16552" y="72665"/>
                    <a:pt x="17222" y="71900"/>
                  </a:cubicBezTo>
                  <a:cubicBezTo>
                    <a:pt x="19327" y="69029"/>
                    <a:pt x="23249" y="64772"/>
                    <a:pt x="28990" y="59127"/>
                  </a:cubicBezTo>
                  <a:cubicBezTo>
                    <a:pt x="34730" y="53482"/>
                    <a:pt x="38510" y="50660"/>
                    <a:pt x="40327" y="50660"/>
                  </a:cubicBezTo>
                  <a:cubicBezTo>
                    <a:pt x="41380" y="50660"/>
                    <a:pt x="42384" y="50995"/>
                    <a:pt x="43341" y="51664"/>
                  </a:cubicBezTo>
                  <a:lnTo>
                    <a:pt x="59845" y="64580"/>
                  </a:lnTo>
                  <a:cubicBezTo>
                    <a:pt x="63098" y="62858"/>
                    <a:pt x="66782" y="61327"/>
                    <a:pt x="70896" y="59988"/>
                  </a:cubicBezTo>
                  <a:cubicBezTo>
                    <a:pt x="71948" y="49655"/>
                    <a:pt x="73048" y="42288"/>
                    <a:pt x="74196" y="37887"/>
                  </a:cubicBezTo>
                  <a:cubicBezTo>
                    <a:pt x="74866" y="35591"/>
                    <a:pt x="76301" y="34443"/>
                    <a:pt x="78502" y="34443"/>
                  </a:cubicBezTo>
                  <a:close/>
                  <a:moveTo>
                    <a:pt x="202066" y="0"/>
                  </a:moveTo>
                  <a:cubicBezTo>
                    <a:pt x="202832" y="0"/>
                    <a:pt x="205032" y="2224"/>
                    <a:pt x="208668" y="6673"/>
                  </a:cubicBezTo>
                  <a:cubicBezTo>
                    <a:pt x="212304" y="11122"/>
                    <a:pt x="214791" y="14351"/>
                    <a:pt x="216131" y="16360"/>
                  </a:cubicBezTo>
                  <a:cubicBezTo>
                    <a:pt x="218044" y="16169"/>
                    <a:pt x="219479" y="16073"/>
                    <a:pt x="220436" y="16073"/>
                  </a:cubicBezTo>
                  <a:cubicBezTo>
                    <a:pt x="221393" y="16073"/>
                    <a:pt x="222828" y="16169"/>
                    <a:pt x="224741" y="16360"/>
                  </a:cubicBezTo>
                  <a:cubicBezTo>
                    <a:pt x="229621" y="9567"/>
                    <a:pt x="234022" y="4209"/>
                    <a:pt x="237945" y="287"/>
                  </a:cubicBezTo>
                  <a:lnTo>
                    <a:pt x="238806" y="0"/>
                  </a:lnTo>
                  <a:cubicBezTo>
                    <a:pt x="239188" y="0"/>
                    <a:pt x="245120" y="3348"/>
                    <a:pt x="256601" y="10046"/>
                  </a:cubicBezTo>
                  <a:cubicBezTo>
                    <a:pt x="256984" y="10333"/>
                    <a:pt x="257175" y="10667"/>
                    <a:pt x="257175" y="11050"/>
                  </a:cubicBezTo>
                  <a:cubicBezTo>
                    <a:pt x="257175" y="13442"/>
                    <a:pt x="254736" y="20044"/>
                    <a:pt x="249856" y="30855"/>
                  </a:cubicBezTo>
                  <a:cubicBezTo>
                    <a:pt x="251483" y="33055"/>
                    <a:pt x="252918" y="35543"/>
                    <a:pt x="254161" y="38318"/>
                  </a:cubicBezTo>
                  <a:cubicBezTo>
                    <a:pt x="268417" y="39753"/>
                    <a:pt x="275545" y="41236"/>
                    <a:pt x="275545" y="42766"/>
                  </a:cubicBezTo>
                  <a:lnTo>
                    <a:pt x="275545" y="62858"/>
                  </a:lnTo>
                  <a:cubicBezTo>
                    <a:pt x="275545" y="64389"/>
                    <a:pt x="268417" y="65872"/>
                    <a:pt x="254161" y="67307"/>
                  </a:cubicBezTo>
                  <a:cubicBezTo>
                    <a:pt x="253013" y="69890"/>
                    <a:pt x="251578" y="72378"/>
                    <a:pt x="249856" y="74770"/>
                  </a:cubicBezTo>
                  <a:cubicBezTo>
                    <a:pt x="254736" y="85581"/>
                    <a:pt x="257175" y="92183"/>
                    <a:pt x="257175" y="94575"/>
                  </a:cubicBezTo>
                  <a:cubicBezTo>
                    <a:pt x="257175" y="94957"/>
                    <a:pt x="256984" y="95292"/>
                    <a:pt x="256601" y="95579"/>
                  </a:cubicBezTo>
                  <a:cubicBezTo>
                    <a:pt x="244929" y="102372"/>
                    <a:pt x="238997" y="105769"/>
                    <a:pt x="238806" y="105769"/>
                  </a:cubicBezTo>
                  <a:cubicBezTo>
                    <a:pt x="238040" y="105769"/>
                    <a:pt x="235840" y="103520"/>
                    <a:pt x="232204" y="99023"/>
                  </a:cubicBezTo>
                  <a:cubicBezTo>
                    <a:pt x="228568" y="94527"/>
                    <a:pt x="226081" y="91274"/>
                    <a:pt x="224741" y="89265"/>
                  </a:cubicBezTo>
                  <a:cubicBezTo>
                    <a:pt x="222828" y="89456"/>
                    <a:pt x="221393" y="89552"/>
                    <a:pt x="220436" y="89552"/>
                  </a:cubicBezTo>
                  <a:cubicBezTo>
                    <a:pt x="219479" y="89552"/>
                    <a:pt x="218044" y="89456"/>
                    <a:pt x="216131" y="89265"/>
                  </a:cubicBezTo>
                  <a:cubicBezTo>
                    <a:pt x="214791" y="91274"/>
                    <a:pt x="212304" y="94527"/>
                    <a:pt x="208668" y="99023"/>
                  </a:cubicBezTo>
                  <a:cubicBezTo>
                    <a:pt x="205032" y="103520"/>
                    <a:pt x="202832" y="105769"/>
                    <a:pt x="202066" y="105769"/>
                  </a:cubicBezTo>
                  <a:cubicBezTo>
                    <a:pt x="201875" y="105769"/>
                    <a:pt x="195943" y="102372"/>
                    <a:pt x="184271" y="95579"/>
                  </a:cubicBezTo>
                  <a:cubicBezTo>
                    <a:pt x="183888" y="95292"/>
                    <a:pt x="183697" y="94957"/>
                    <a:pt x="183697" y="94575"/>
                  </a:cubicBezTo>
                  <a:cubicBezTo>
                    <a:pt x="183697" y="92183"/>
                    <a:pt x="186136" y="85581"/>
                    <a:pt x="191016" y="74770"/>
                  </a:cubicBezTo>
                  <a:cubicBezTo>
                    <a:pt x="189294" y="72378"/>
                    <a:pt x="187859" y="69890"/>
                    <a:pt x="186710" y="67307"/>
                  </a:cubicBezTo>
                  <a:cubicBezTo>
                    <a:pt x="172455" y="65872"/>
                    <a:pt x="165327" y="64389"/>
                    <a:pt x="165327" y="62858"/>
                  </a:cubicBezTo>
                  <a:lnTo>
                    <a:pt x="165327" y="42766"/>
                  </a:lnTo>
                  <a:cubicBezTo>
                    <a:pt x="165327" y="41236"/>
                    <a:pt x="172455" y="39753"/>
                    <a:pt x="186710" y="38318"/>
                  </a:cubicBezTo>
                  <a:cubicBezTo>
                    <a:pt x="187954" y="35543"/>
                    <a:pt x="189389" y="33055"/>
                    <a:pt x="191016" y="30855"/>
                  </a:cubicBezTo>
                  <a:cubicBezTo>
                    <a:pt x="186136" y="20044"/>
                    <a:pt x="183697" y="13442"/>
                    <a:pt x="183697" y="11050"/>
                  </a:cubicBezTo>
                  <a:cubicBezTo>
                    <a:pt x="183697" y="10667"/>
                    <a:pt x="183888" y="10333"/>
                    <a:pt x="184271" y="10046"/>
                  </a:cubicBezTo>
                  <a:cubicBezTo>
                    <a:pt x="184653" y="9854"/>
                    <a:pt x="186328" y="8897"/>
                    <a:pt x="189294" y="7175"/>
                  </a:cubicBezTo>
                  <a:cubicBezTo>
                    <a:pt x="192260" y="5453"/>
                    <a:pt x="195082" y="3827"/>
                    <a:pt x="197761" y="2296"/>
                  </a:cubicBezTo>
                  <a:cubicBezTo>
                    <a:pt x="200440" y="765"/>
                    <a:pt x="201875" y="0"/>
                    <a:pt x="2020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FontAwesome" pitchFamily="2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42309" y="4536347"/>
            <a:ext cx="593516" cy="593516"/>
            <a:chOff x="5548341" y="5049913"/>
            <a:chExt cx="593516" cy="593516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5548341" y="5049913"/>
              <a:ext cx="593516" cy="593516"/>
            </a:xfrm>
            <a:prstGeom prst="roundRect">
              <a:avLst>
                <a:gd name="adj" fmla="val 50000"/>
              </a:avLst>
            </a:prstGeom>
            <a:gradFill flip="none" rotWithShape="0">
              <a:gsLst>
                <a:gs pos="5600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3500000" scaled="1"/>
              <a:tileRect/>
            </a:gradFill>
            <a:ln w="19050">
              <a:gradFill flip="none" rotWithShape="1">
                <a:gsLst>
                  <a:gs pos="1000">
                    <a:schemeClr val="bg1">
                      <a:lumMod val="85000"/>
                    </a:schemeClr>
                  </a:gs>
                  <a:gs pos="59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23"/>
            <p:cNvSpPr>
              <a:spLocks noChangeAspect="1" noChangeArrowheads="1"/>
            </p:cNvSpPr>
            <p:nvPr/>
          </p:nvSpPr>
          <p:spPr bwMode="auto">
            <a:xfrm>
              <a:off x="5720486" y="5220671"/>
              <a:ext cx="245520" cy="25200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45712" tIns="22856" rIns="45712" bIns="22856" anchor="ctr"/>
            <a:lstStyle/>
            <a:p>
              <a:pPr defTabSz="609494">
                <a:defRPr/>
              </a:pP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1418" y="1872441"/>
            <a:ext cx="6506670" cy="959819"/>
            <a:chOff x="6307450" y="2386007"/>
            <a:chExt cx="4407442" cy="959819"/>
          </a:xfrm>
        </p:grpSpPr>
        <p:sp>
          <p:nvSpPr>
            <p:cNvPr id="25" name="文本框 24"/>
            <p:cNvSpPr txBox="1"/>
            <p:nvPr/>
          </p:nvSpPr>
          <p:spPr>
            <a:xfrm>
              <a:off x="6307450" y="2386007"/>
              <a:ext cx="3317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latin typeface="+mj-ea"/>
                  <a:ea typeface="+mj-ea"/>
                </a:rPr>
                <a:t>“Good” and “Bad” Products Identification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07450" y="2643774"/>
              <a:ext cx="4407442" cy="70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+mn-ea"/>
                </a:rPr>
                <a:t>Identify “good” and “bad” products based on the sentimental score to optimize the product sales strategy on Amazon website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00834" y="3153646"/>
            <a:ext cx="6506669" cy="1519010"/>
            <a:chOff x="6906866" y="3667212"/>
            <a:chExt cx="6506669" cy="1519010"/>
          </a:xfrm>
        </p:grpSpPr>
        <p:sp>
          <p:nvSpPr>
            <p:cNvPr id="28" name="文本框 27"/>
            <p:cNvSpPr txBox="1"/>
            <p:nvPr/>
          </p:nvSpPr>
          <p:spPr>
            <a:xfrm>
              <a:off x="6906867" y="3667212"/>
              <a:ext cx="3542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ea"/>
                  <a:ea typeface="+mj-ea"/>
                </a:rPr>
                <a:t>Products Problem Identification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06866" y="3924979"/>
              <a:ext cx="6506669" cy="126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>
                  <a:latin typeface="微软雅黑 Light"/>
                </a:rPr>
                <a:t>Identify potential drivers and complaints of products to gain insight about the user experience </a:t>
              </a:r>
            </a:p>
            <a:p>
              <a:pPr lvl="0">
                <a:lnSpc>
                  <a:spcPct val="150000"/>
                </a:lnSpc>
              </a:pPr>
              <a:b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 Light"/>
                </a:rPr>
              </a:b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421418" y="4479259"/>
            <a:ext cx="7651589" cy="1842175"/>
            <a:chOff x="6327450" y="4992825"/>
            <a:chExt cx="7651589" cy="1842175"/>
          </a:xfrm>
        </p:grpSpPr>
        <p:sp>
          <p:nvSpPr>
            <p:cNvPr id="31" name="文本框 30"/>
            <p:cNvSpPr txBox="1"/>
            <p:nvPr/>
          </p:nvSpPr>
          <p:spPr>
            <a:xfrm>
              <a:off x="6327451" y="4992825"/>
              <a:ext cx="2576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latin typeface="+mj-ea"/>
                  <a:ea typeface="+mj-ea"/>
                </a:rPr>
                <a:t>Helpfulness Prediction: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327450" y="5250592"/>
              <a:ext cx="7651589" cy="158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>
                  <a:latin typeface="微软雅黑 Light"/>
                </a:rPr>
                <a:t>Sometimes we want to see not only the most popular/helpful reviews but the most recent reviews. In order to improve the user experience, we aim to build a predictive model to identify the helpful reviews.</a:t>
              </a:r>
            </a:p>
            <a:p>
              <a:pPr lvl="0">
                <a:lnSpc>
                  <a:spcPct val="150000"/>
                </a:lnSpc>
              </a:pPr>
              <a:b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 Light"/>
                </a:rPr>
              </a:br>
              <a:endPara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 Light"/>
              </a:endParaRPr>
            </a:p>
          </p:txBody>
        </p:sp>
      </p:grp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Business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Problems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pic>
        <p:nvPicPr>
          <p:cNvPr id="34" name="Graphic 33" descr="Group brainstorm">
            <a:extLst>
              <a:ext uri="{FF2B5EF4-FFF2-40B4-BE49-F238E27FC236}">
                <a16:creationId xmlns:a16="http://schemas.microsoft.com/office/drawing/2014/main" id="{450E5F9D-CD17-D348-822F-6B2843A9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749" y="2993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319791"/>
            <a:ext cx="10515600" cy="1421928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‘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Good’and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‘Bad’ Products Identification</a:t>
            </a: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181195" y="4185329"/>
            <a:ext cx="2413709" cy="150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Identify what products got highest satisfaction (Good Products) from consumers and what products got bad reviews (Bad Products)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4374802" y="3898859"/>
            <a:ext cx="3216541" cy="3314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Sentimental Analysis</a:t>
            </a:r>
          </a:p>
          <a:p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Assumption 1: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Good Product - Top 10 products with the highest sentimental score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Bad Product - Top 10 products with the lowest sentimental score</a:t>
            </a:r>
          </a:p>
          <a:p>
            <a:r>
              <a:rPr 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Assumption 2:</a:t>
            </a:r>
          </a:p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We take the mean value of the sentimental scores for each products as their final sentiment score</a:t>
            </a:r>
          </a:p>
          <a:p>
            <a:br>
              <a:rPr lang="en-US" sz="1200" dirty="0"/>
            </a:b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8371241" y="4263930"/>
            <a:ext cx="1879137" cy="2372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product_ID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for the top 10 best products and the corresponding reviews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product_ID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for the top 10 worst products and the corresponding reviews</a:t>
            </a:r>
          </a:p>
          <a:p>
            <a:br>
              <a:rPr lang="en-US" sz="1400" dirty="0"/>
            </a:b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623392" y="2640007"/>
            <a:ext cx="10945216" cy="304800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079">
              <a:defRPr/>
            </a:pPr>
            <a:endParaRPr lang="zh-CN" altLang="en-US" sz="3319">
              <a:solidFill>
                <a:prstClr val="white"/>
              </a:solidFill>
              <a:latin typeface="微软雅黑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32824" y="1583891"/>
            <a:ext cx="2263180" cy="2263180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328729" y="3742514"/>
              <a:ext cx="812193" cy="13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Business Problem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51483" y="1588837"/>
            <a:ext cx="2263180" cy="2263180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358658" y="3690796"/>
              <a:ext cx="722925" cy="236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Methodology &amp; Assumption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67417" y="1583891"/>
            <a:ext cx="2263180" cy="2263180"/>
            <a:chOff x="1278794" y="3334906"/>
            <a:chExt cx="914014" cy="914014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537750" y="3704076"/>
              <a:ext cx="396101" cy="41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Result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</a:br>
              <a:endParaRPr lang="zh-CN" altLang="en-US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687758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00877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63428" y="140059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5127261" y="1620723"/>
            <a:ext cx="407717" cy="40277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B05F630-2DF3-7348-83C0-0139234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949" y="1534379"/>
            <a:ext cx="540101" cy="540101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12C1BC9-86F0-DE4F-B92C-60ED8F55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4110" y="1516056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Sentiment Analysis Result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400EFF5-46A4-924D-963A-A8C6D4B3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221" y="1850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https://lh6.googleusercontent.com/YJffUkT7kg6iEp-6qcqgMmUCa6VJ7x7wK0_IVfa2SwhGuxVKA_G8qnoEvhdLtVaQ4q3GSPXt79j6_a7hVMd7ezwb2-gZmJX2D6SFBkiKHvg7vi-hoFlLPMw33ivhRUE_qUqnzJTQZrQ">
            <a:extLst>
              <a:ext uri="{FF2B5EF4-FFF2-40B4-BE49-F238E27FC236}">
                <a16:creationId xmlns:a16="http://schemas.microsoft.com/office/drawing/2014/main" id="{826E1A83-9C66-D946-B696-77AED8A6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2" y="1334045"/>
            <a:ext cx="2931154" cy="44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v-rCfKfD5sMEYyThs6dLWJS-e-c4hI6souCGz0PJcfMda7K-Ty_nleF7zuULECoDpz-_7cycxRi2KQJgB1Kp8uuGyWKwme0Af8XjByv6MsKeW9YyNlMfeW4U0ynRiPPF2XM59l2hrFY">
            <a:extLst>
              <a:ext uri="{FF2B5EF4-FFF2-40B4-BE49-F238E27FC236}">
                <a16:creationId xmlns:a16="http://schemas.microsoft.com/office/drawing/2014/main" id="{D7090106-5543-104E-82E5-9A9DE70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6" y="1380033"/>
            <a:ext cx="3149075" cy="45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5269E4-F626-B34E-B1D9-D0024656B0C1}"/>
              </a:ext>
            </a:extLst>
          </p:cNvPr>
          <p:cNvSpPr/>
          <p:nvPr/>
        </p:nvSpPr>
        <p:spPr>
          <a:xfrm>
            <a:off x="231704" y="600767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Top 10 Products with highest sentimental score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97A34-7DCB-834A-A76B-8FC3376D11EA}"/>
              </a:ext>
            </a:extLst>
          </p:cNvPr>
          <p:cNvSpPr/>
          <p:nvPr/>
        </p:nvSpPr>
        <p:spPr>
          <a:xfrm>
            <a:off x="6385792" y="60487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Top 10 Products with lowest sentimental score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3A865ABF-99B0-8146-A9F1-9FAA4AE5A93C}"/>
              </a:ext>
            </a:extLst>
          </p:cNvPr>
          <p:cNvSpPr/>
          <p:nvPr/>
        </p:nvSpPr>
        <p:spPr>
          <a:xfrm>
            <a:off x="3972590" y="1120276"/>
            <a:ext cx="2653151" cy="2462895"/>
          </a:xfrm>
          <a:prstGeom prst="cloudCallout">
            <a:avLst>
              <a:gd name="adj1" fmla="val -70068"/>
              <a:gd name="adj2" fmla="val 56666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Each day </a:t>
            </a:r>
            <a:r>
              <a:rPr lang="en-US" sz="1400" dirty="0" err="1"/>
              <a:t>Morinu</a:t>
            </a:r>
            <a:r>
              <a:rPr lang="en-US" sz="1400" dirty="0"/>
              <a:t> feeds me like my own nourishing mother, cherishes and consents my whims with this wonderful food...</a:t>
            </a:r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5533D38-CC5C-2946-877B-BF0C2AAC220D}"/>
              </a:ext>
            </a:extLst>
          </p:cNvPr>
          <p:cNvSpPr/>
          <p:nvPr/>
        </p:nvSpPr>
        <p:spPr>
          <a:xfrm>
            <a:off x="4072739" y="3769159"/>
            <a:ext cx="2653151" cy="2462895"/>
          </a:xfrm>
          <a:prstGeom prst="cloudCallout">
            <a:avLst>
              <a:gd name="adj1" fmla="val 75668"/>
              <a:gd name="adj2" fmla="val -79644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r>
              <a:rPr lang="en-US" sz="1400" dirty="0"/>
              <a:t>Since this is individually packaged sweet pickle relish why on earth is FD&amp;C Blue 1 (which is derived from petroleum) included as an ingredient?...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73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306927"/>
            <a:ext cx="10515600" cy="2308324"/>
          </a:xfrm>
        </p:spPr>
        <p:txBody>
          <a:bodyPr/>
          <a:lstStyle/>
          <a:p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  Products Problem Identification</a:t>
            </a: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b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</a:b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1181195" y="4185329"/>
            <a:ext cx="2413709" cy="150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28594" indent="-228594"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Identify where the complaints and praises come from and gain insights on the user experience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4487729" y="4048985"/>
            <a:ext cx="3216541" cy="3360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b="1" dirty="0"/>
              <a:t>TF-IDF Word Count</a:t>
            </a:r>
            <a:endParaRPr lang="en-US" sz="1100" b="1" dirty="0"/>
          </a:p>
          <a:p>
            <a:br>
              <a:rPr lang="en-US" sz="1100" dirty="0"/>
            </a:br>
            <a:r>
              <a:rPr lang="en-US" b="1" dirty="0"/>
              <a:t>Assumption 1:</a:t>
            </a:r>
            <a:endParaRPr lang="en-US" sz="1100" b="1" dirty="0"/>
          </a:p>
          <a:p>
            <a:r>
              <a:rPr lang="en-US" dirty="0"/>
              <a:t>High Score - Review score of 4 &amp; 5</a:t>
            </a:r>
            <a:endParaRPr lang="en-US" sz="1100" dirty="0"/>
          </a:p>
          <a:p>
            <a:r>
              <a:rPr lang="en-US" dirty="0"/>
              <a:t>Low Score - Review score of 1 - 3</a:t>
            </a:r>
            <a:endParaRPr lang="en-US" sz="1100" dirty="0"/>
          </a:p>
          <a:p>
            <a:br>
              <a:rPr lang="en-US" sz="1100" b="1" dirty="0"/>
            </a:br>
            <a:r>
              <a:rPr lang="en-US" b="1" dirty="0"/>
              <a:t>Assumption 2:</a:t>
            </a:r>
            <a:endParaRPr lang="en-US" sz="1100" b="1" dirty="0"/>
          </a:p>
          <a:p>
            <a:r>
              <a:rPr lang="en-US" dirty="0"/>
              <a:t>we roughly categorized the groups of coffee, tea, cookie, pet foods, and others.  E.g. If 50%+ reviews mentions coffee/latte/cappuccino, we would tag it as ‘coffee’</a:t>
            </a:r>
            <a:endParaRPr lang="en-US" sz="1100" dirty="0"/>
          </a:p>
          <a:p>
            <a:br>
              <a:rPr lang="en-US" sz="1100" dirty="0"/>
            </a:br>
            <a:br>
              <a:rPr lang="en-US" sz="1200" dirty="0"/>
            </a:b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8371241" y="4263930"/>
            <a:ext cx="2263180" cy="2118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The product category (Coffee, Team, Cookie, Pet foods and Others)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Sorted phrases with </a:t>
            </a:r>
            <a:r>
              <a:rPr lang="en-US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tf-idf</a:t>
            </a:r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score </a:t>
            </a:r>
          </a:p>
          <a:p>
            <a:b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</a:br>
            <a:br>
              <a:rPr lang="en-US" sz="1400" dirty="0"/>
            </a:br>
            <a:endParaRPr lang="en-US" altLang="zh-CN" sz="1333" dirty="0">
              <a:solidFill>
                <a:prstClr val="black">
                  <a:lumMod val="65000"/>
                  <a:lumOff val="35000"/>
                </a:prst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2" name="燕尾形箭头 31"/>
          <p:cNvSpPr/>
          <p:nvPr/>
        </p:nvSpPr>
        <p:spPr>
          <a:xfrm>
            <a:off x="623392" y="2640007"/>
            <a:ext cx="10945216" cy="304800"/>
          </a:xfrm>
          <a:prstGeom prst="notched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 defTabSz="1219079">
              <a:defRPr/>
            </a:pPr>
            <a:endParaRPr lang="zh-CN" altLang="en-US" sz="3319">
              <a:solidFill>
                <a:prstClr val="white"/>
              </a:solidFill>
              <a:latin typeface="微软雅黑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32824" y="1583891"/>
            <a:ext cx="2263180" cy="2263180"/>
            <a:chOff x="1278794" y="3334906"/>
            <a:chExt cx="914014" cy="914014"/>
          </a:xfrm>
        </p:grpSpPr>
        <p:grpSp>
          <p:nvGrpSpPr>
            <p:cNvPr id="34" name="组合 3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35" name="TextBox 33"/>
            <p:cNvSpPr txBox="1"/>
            <p:nvPr/>
          </p:nvSpPr>
          <p:spPr>
            <a:xfrm>
              <a:off x="1328729" y="3742514"/>
              <a:ext cx="812193" cy="13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Business Problem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51483" y="1588837"/>
            <a:ext cx="2263180" cy="2263180"/>
            <a:chOff x="1278794" y="3334906"/>
            <a:chExt cx="914014" cy="914014"/>
          </a:xfrm>
        </p:grpSpPr>
        <p:grpSp>
          <p:nvGrpSpPr>
            <p:cNvPr id="39" name="组合 38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0" name="TextBox 38"/>
            <p:cNvSpPr txBox="1"/>
            <p:nvPr/>
          </p:nvSpPr>
          <p:spPr>
            <a:xfrm>
              <a:off x="1358658" y="3690796"/>
              <a:ext cx="722925" cy="236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Methodology &amp; Assumption</a:t>
              </a:r>
              <a:endParaRPr lang="zh-CN" altLang="en-US" sz="16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67417" y="1583891"/>
            <a:ext cx="2263180" cy="2263180"/>
            <a:chOff x="1278794" y="3334906"/>
            <a:chExt cx="914014" cy="914014"/>
          </a:xfrm>
        </p:grpSpPr>
        <p:grpSp>
          <p:nvGrpSpPr>
            <p:cNvPr id="44" name="组合 43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white"/>
                  </a:solidFill>
                  <a:latin typeface="微软雅黑"/>
                </a:endParaRPr>
              </a:p>
            </p:txBody>
          </p:sp>
        </p:grpSp>
        <p:sp>
          <p:nvSpPr>
            <p:cNvPr id="45" name="TextBox 43"/>
            <p:cNvSpPr txBox="1"/>
            <p:nvPr/>
          </p:nvSpPr>
          <p:spPr>
            <a:xfrm>
              <a:off x="1537750" y="3704076"/>
              <a:ext cx="396101" cy="41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  <a:t>Result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2000" b="1" dirty="0">
                  <a:solidFill>
                    <a:prstClr val="black"/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</a:rPr>
              </a:br>
              <a:endParaRPr lang="zh-CN" altLang="en-US" sz="2000" b="1" dirty="0">
                <a:solidFill>
                  <a:prstClr val="black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687758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900877" y="1391869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63428" y="1400596"/>
            <a:ext cx="860485" cy="86048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60" name="Freeform 26"/>
          <p:cNvSpPr>
            <a:spLocks noEditPoints="1"/>
          </p:cNvSpPr>
          <p:nvPr/>
        </p:nvSpPr>
        <p:spPr bwMode="auto">
          <a:xfrm>
            <a:off x="5127261" y="1620723"/>
            <a:ext cx="407717" cy="402776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/>
            </a:endParaRP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B05F630-2DF3-7348-83C0-0139234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7949" y="1534379"/>
            <a:ext cx="540101" cy="540101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12C1BC9-86F0-DE4F-B92C-60ED8F55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4110" y="1516056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0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  <p:tag name="WHOLESPTYPE" val="Shape_Oth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650</Words>
  <Application>Microsoft Office PowerPoint</Application>
  <PresentationFormat>Widescreen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微软雅黑</vt:lpstr>
      <vt:lpstr>宋体</vt:lpstr>
      <vt:lpstr>微软雅黑 Light</vt:lpstr>
      <vt:lpstr>Arial</vt:lpstr>
      <vt:lpstr>Calibri</vt:lpstr>
      <vt:lpstr>Calibri Light</vt:lpstr>
      <vt:lpstr>Century Gothic</vt:lpstr>
      <vt:lpstr>FontAwesome</vt:lpstr>
      <vt:lpstr>Noto Sans S Chinese Medium</vt:lpstr>
      <vt:lpstr>Noto Sans S Chinese Regular</vt:lpstr>
      <vt:lpstr>1_Office 主题</vt:lpstr>
      <vt:lpstr>PowerPoint Presentation</vt:lpstr>
      <vt:lpstr>PowerPoint Presentation</vt:lpstr>
      <vt:lpstr>Data Description</vt:lpstr>
      <vt:lpstr>EDA</vt:lpstr>
      <vt:lpstr>EDA</vt:lpstr>
      <vt:lpstr>Business Problems</vt:lpstr>
      <vt:lpstr>‘Good’and ‘Bad’ Products Identification  </vt:lpstr>
      <vt:lpstr>Sentiment Analysis Result</vt:lpstr>
      <vt:lpstr>   Products Problem Identification    </vt:lpstr>
      <vt:lpstr>TFIDF Result</vt:lpstr>
      <vt:lpstr>TFIDF Result</vt:lpstr>
      <vt:lpstr>Recommendation</vt:lpstr>
      <vt:lpstr>Helpfulness Prediction - Business Problem Statement</vt:lpstr>
      <vt:lpstr>Helpfulness Prediction</vt:lpstr>
      <vt:lpstr>Model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Cristian Quintero</cp:lastModifiedBy>
  <cp:revision>207</cp:revision>
  <cp:lastPrinted>2019-05-01T00:37:08Z</cp:lastPrinted>
  <dcterms:created xsi:type="dcterms:W3CDTF">2017-11-09T06:06:30Z</dcterms:created>
  <dcterms:modified xsi:type="dcterms:W3CDTF">2019-05-01T00:56:44Z</dcterms:modified>
</cp:coreProperties>
</file>