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73" r:id="rId10"/>
    <p:sldId id="270" r:id="rId11"/>
    <p:sldId id="274" r:id="rId12"/>
    <p:sldId id="271" r:id="rId13"/>
    <p:sldId id="275" r:id="rId14"/>
    <p:sldId id="272" r:id="rId15"/>
    <p:sldId id="276" r:id="rId16"/>
    <p:sldId id="279" r:id="rId17"/>
    <p:sldId id="278" r:id="rId18"/>
    <p:sldId id="277" r:id="rId19"/>
    <p:sldId id="267" r:id="rId20"/>
    <p:sldId id="268" r:id="rId21"/>
  </p:sldIdLst>
  <p:sldSz cx="14630400" cy="8229600"/>
  <p:notesSz cx="8229600" cy="14630400"/>
  <p:embeddedFontLs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Fira Sans" charset="0"/>
      <p:regular r:id="rId27"/>
      <p:bold r:id="rId28"/>
      <p:italic r:id="rId29"/>
      <p:boldItalic r:id="rId30"/>
    </p:embeddedFont>
    <p:embeddedFont>
      <p:font typeface="Inconsolata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2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 snapToGrid="0">
      <p:cViewPr>
        <p:scale>
          <a:sx n="63" d="100"/>
          <a:sy n="63" d="100"/>
        </p:scale>
        <p:origin x="-552" y="-16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371850" y="1097275"/>
            <a:ext cx="5486650" cy="548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55552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e3c337df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g29e3c337df9_0_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29e3c337df9_0_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9651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e3c337df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g29e3c337df9_0_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29e3c337df9_0_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5950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e3c337df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g29e3c337df9_0_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29e3c337df9_0_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5966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e3c337df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g29e3c337df9_0_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29e3c337df9_0_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192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e3c337df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g29e3c337df9_0_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29e3c337df9_0_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3887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e3c337df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g29e3c337df9_0_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29e3c337df9_0_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6764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e3c337df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g29e3c337df9_0_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29e3c337df9_0_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8359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e3c337df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g29e3c337df9_0_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29e3c337df9_0_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6434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e3c337df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g29e3c337df9_0_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29e3c337df9_0_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3057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9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p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8071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6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e3c337df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g29e3c337df9_0_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29e3c337df9_0_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e3c337df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g29e3c337df9_0_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29e3c337df9_0_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927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opscience.iop.org/article/10.1088/1757-899X/1099/1/012040/pdf" TargetMode="External"/><Relationship Id="rId7" Type="http://schemas.openxmlformats.org/officeDocument/2006/relationships/hyperlink" Target="https://arxiv.org/pdf/1811.00770v2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searchgate.net/publication/322128415_Detecting_opinion_spams_and_fake_news_using_text_classification" TargetMode="External"/><Relationship Id="rId5" Type="http://schemas.openxmlformats.org/officeDocument/2006/relationships/hyperlink" Target="https://medium.com/swlh/fake-news-detection-using-machine-learning-69ff9050351f" TargetMode="External"/><Relationship Id="rId4" Type="http://schemas.openxmlformats.org/officeDocument/2006/relationships/hyperlink" Target="https://www.hindawi.com/journals/complexity/2020/8885861/#conclus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3" descr="A New Study Shows Fake News May Benefit Your Memory"/>
          <p:cNvPicPr preferRelativeResize="0"/>
          <p:nvPr/>
        </p:nvPicPr>
        <p:blipFill rotWithShape="1">
          <a:blip r:embed="rId3">
            <a:alphaModFix/>
          </a:blip>
          <a:srcRect t="13964" b="22258"/>
          <a:stretch/>
        </p:blipFill>
        <p:spPr>
          <a:xfrm>
            <a:off x="10754" y="0"/>
            <a:ext cx="5841479" cy="247918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96862"/>
              </a:srgbClr>
            </a:outerShdw>
          </a:effectLst>
        </p:spPr>
      </p:pic>
      <p:sp>
        <p:nvSpPr>
          <p:cNvPr id="15" name="Google Shape;15;p3"/>
          <p:cNvSpPr/>
          <p:nvPr/>
        </p:nvSpPr>
        <p:spPr>
          <a:xfrm>
            <a:off x="6281429" y="3024613"/>
            <a:ext cx="7477601" cy="166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5249"/>
              <a:buFont typeface="Inconsolata"/>
              <a:buNone/>
            </a:pPr>
            <a:r>
              <a:rPr lang="en-US" sz="5249" b="1" dirty="0">
                <a:solidFill>
                  <a:srgbClr val="FF726D"/>
                </a:solidFill>
                <a:latin typeface="Inconsolata"/>
                <a:ea typeface="Inconsolata"/>
                <a:cs typeface="Inconsolata"/>
                <a:sym typeface="Inconsolata"/>
              </a:rPr>
              <a:t>Unraveling the Web of Deception</a:t>
            </a:r>
            <a:endParaRPr sz="5249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6302942" y="4562042"/>
            <a:ext cx="7477601" cy="710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6625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2400"/>
              <a:buFont typeface="Fira Sans"/>
              <a:buNone/>
            </a:pPr>
            <a:r>
              <a:rPr lang="en-US" sz="2400" dirty="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Fake News Detection Using ML &amp; DL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3" descr="Centre's fake news provision under IT Rules inconsistent with ..."/>
          <p:cNvPicPr preferRelativeResize="0"/>
          <p:nvPr/>
        </p:nvPicPr>
        <p:blipFill rotWithShape="1">
          <a:blip r:embed="rId4">
            <a:alphaModFix/>
          </a:blip>
          <a:srcRect t="6929" b="6438"/>
          <a:stretch/>
        </p:blipFill>
        <p:spPr>
          <a:xfrm>
            <a:off x="-2" y="2345166"/>
            <a:ext cx="5841478" cy="2643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 descr="What is fake news? Tips For Spotting Them - Fake News for Kids ..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" y="4958372"/>
            <a:ext cx="5841479" cy="3271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417247" y="124068"/>
            <a:ext cx="10554300" cy="14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6700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4000"/>
              <a:buFont typeface="Inconsolata"/>
              <a:buNone/>
            </a:pPr>
            <a:r>
              <a:rPr lang="en-US" sz="4000" b="1" dirty="0">
                <a:solidFill>
                  <a:srgbClr val="FF726D"/>
                </a:solidFill>
                <a:latin typeface="Inconsolata"/>
                <a:ea typeface="Inconsolata"/>
                <a:cs typeface="Inconsolata"/>
                <a:sym typeface="Inconsolata"/>
              </a:rPr>
              <a:t>Decision Tree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724041" y="1001100"/>
            <a:ext cx="13649700" cy="6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</a:rPr>
              <a:t> A popular supervised machine learning algorithm used for 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both classification and regression</a:t>
            </a:r>
            <a:endParaRPr lang="en-US" sz="2200" dirty="0">
              <a:solidFill>
                <a:schemeClr val="bg1">
                  <a:lumMod val="85000"/>
                </a:schemeClr>
              </a:solidFill>
              <a:latin typeface="Fira Sans" panose="020B0503050000020004" pitchFamily="34" charset="0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</a:rPr>
              <a:t> 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Effectively partitions the data such that each internal node of the tree represents a decision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     based on a specific feature.</a:t>
            </a:r>
            <a:endParaRPr lang="en-US" sz="2200" dirty="0">
              <a:solidFill>
                <a:schemeClr val="bg1">
                  <a:lumMod val="85000"/>
                </a:schemeClr>
              </a:solidFill>
              <a:latin typeface="Fira Sans" panose="020B0503050000020004" pitchFamily="34" charset="0"/>
              <a:sym typeface="Fira Sans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Fira Sans"/>
              </a:rPr>
              <a:t> 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Final output is determined by navigating the tree from the root to one of the leaf nodes on 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     the basis of input features.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Fira Sans"/>
              </a:rPr>
              <a:t>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Fira Sans"/>
              </a:rPr>
              <a:t>S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plitting of the tree is made as pure as possible by using measures like entropy, information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     gain and </a:t>
            </a:r>
            <a:r>
              <a:rPr lang="en-US" sz="2200" dirty="0" err="1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gini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 index.</a:t>
            </a:r>
            <a:endParaRPr lang="en-US" sz="2200" dirty="0">
              <a:solidFill>
                <a:schemeClr val="bg1">
                  <a:lumMod val="85000"/>
                </a:schemeClr>
              </a:solidFill>
              <a:latin typeface="Fira Sans" panose="020B0503050000020004" pitchFamily="34" charset="0"/>
              <a:sym typeface="Robot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</a:pPr>
            <a:endParaRPr sz="2200" dirty="0">
              <a:solidFill>
                <a:schemeClr val="bg1">
                  <a:lumMod val="85000"/>
                </a:schemeClr>
              </a:solidFill>
              <a:latin typeface="Fira Sans" panose="020B0503050000020004" pitchFamily="34" charset="0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Fira Sans"/>
              <a:buNone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Benefits of using Decision Tree in our project :</a:t>
            </a:r>
            <a:endParaRPr sz="2200" dirty="0">
              <a:solidFill>
                <a:schemeClr val="bg1">
                  <a:lumMod val="85000"/>
                </a:schemeClr>
              </a:solidFill>
              <a:latin typeface="Fira Sans" panose="020B0503050000020004" pitchFamily="34" charset="0"/>
              <a:sym typeface="Roboto"/>
            </a:endParaRP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Highly interpretable</a:t>
            </a: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Easy Implementation</a:t>
            </a: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Determine importance of different features</a:t>
            </a: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Handle categorical data efficiently</a:t>
            </a: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Building block for ensemble learning</a:t>
            </a:r>
            <a:endParaRPr sz="2200" dirty="0">
              <a:solidFill>
                <a:schemeClr val="bg1">
                  <a:lumMod val="85000"/>
                </a:schemeClr>
              </a:solidFill>
              <a:latin typeface="Fira Sans" panose="020B0503050000020004" pitchFamily="34" charset="0"/>
              <a:sym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306FBB4-C129-075B-14C4-5FCB3A10C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203" y="5420067"/>
            <a:ext cx="4917156" cy="22067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1497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478007" y="178663"/>
            <a:ext cx="10554300" cy="112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6700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4000"/>
              <a:buFont typeface="Inconsolata"/>
              <a:buNone/>
            </a:pPr>
            <a:r>
              <a:rPr lang="en-US" sz="4000" b="1" dirty="0">
                <a:solidFill>
                  <a:srgbClr val="FF726D"/>
                </a:solidFill>
                <a:latin typeface="Inconsolata"/>
                <a:ea typeface="Inconsolata"/>
                <a:cs typeface="Calibri"/>
                <a:sym typeface="Inconsolata"/>
              </a:rPr>
              <a:t>Random Forest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1155342" y="1096856"/>
            <a:ext cx="12997051" cy="6878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</a:rPr>
              <a:t> Powerful ensemble learning method used for classification &amp; regression tasks. For the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</a:rPr>
              <a:t>     classification problem, we have used the entropy as a cost function to estimate a split </a:t>
            </a:r>
            <a:endParaRPr lang="en-US" sz="2200" dirty="0">
              <a:solidFill>
                <a:schemeClr val="bg1">
                  <a:lumMod val="85000"/>
                </a:schemeClr>
              </a:solidFill>
              <a:latin typeface="Fira Sans" panose="020B0503050000020004" pitchFamily="34" charset="0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 Consists of large number of decision trees working individually to predict an outcome of a 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     class where the final prediction is based on a class that received majority votes. </a:t>
            </a:r>
            <a:endParaRPr sz="2200" dirty="0">
              <a:solidFill>
                <a:schemeClr val="bg1">
                  <a:lumMod val="85000"/>
                </a:schemeClr>
              </a:solidFill>
              <a:latin typeface="Fira Sans" panose="020B0503050000020004" pitchFamily="34" charset="0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Fira Sans"/>
              <a:buNone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Benefits of using Random Forest in our project :</a:t>
            </a:r>
            <a:endParaRPr sz="2200" dirty="0">
              <a:solidFill>
                <a:schemeClr val="bg1">
                  <a:lumMod val="85000"/>
                </a:schemeClr>
              </a:solidFill>
              <a:latin typeface="Fira Sans" panose="020B0503050000020004" pitchFamily="34" charset="0"/>
              <a:sym typeface="Roboto"/>
            </a:endParaRP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Effective Ensemble Learning                                                </a:t>
            </a:r>
          </a:p>
          <a:p>
            <a:pPr marL="460375" indent="-342900">
              <a:lnSpc>
                <a:spcPct val="150000"/>
              </a:lnSpc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Decision Making</a:t>
            </a: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Feature Importance</a:t>
            </a: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Robust to Overfitting</a:t>
            </a: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Outlier Robustness</a:t>
            </a: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Handles High-Dimensional Data</a:t>
            </a: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Ease of use</a:t>
            </a: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Balancing Bias and Variance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9B9DF51-FEA6-51AD-B9C6-A823A9BDF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562" y="5392391"/>
            <a:ext cx="4591870" cy="21961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743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748941" y="648997"/>
            <a:ext cx="10554300" cy="14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6700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4000"/>
              <a:buFont typeface="Inconsolata"/>
              <a:buNone/>
            </a:pPr>
            <a:r>
              <a:rPr lang="en-US" sz="4000" b="1" dirty="0">
                <a:solidFill>
                  <a:srgbClr val="FF726D"/>
                </a:solidFill>
                <a:latin typeface="Inconsolata"/>
                <a:ea typeface="Inconsolata"/>
                <a:cs typeface="Inconsolata"/>
                <a:sym typeface="Inconsolata"/>
              </a:rPr>
              <a:t>Support Vector Machine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1223076" y="1960452"/>
            <a:ext cx="13649700" cy="6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</a:rPr>
              <a:t>  A supervised machine learning algorithm that works well for 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classification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  Tries to find a hyperplane that best separates the classes based on statistical approaches</a:t>
            </a:r>
            <a:endParaRPr lang="en-US" sz="2200" dirty="0">
              <a:solidFill>
                <a:schemeClr val="bg1">
                  <a:lumMod val="85000"/>
                </a:schemeClr>
              </a:solidFill>
              <a:latin typeface="Fira Sans" panose="020B0503050000020004" pitchFamily="34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Fira Sans"/>
              <a:buNone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</a:rPr>
              <a:t> </a:t>
            </a:r>
            <a:endParaRPr sz="2200" dirty="0">
              <a:solidFill>
                <a:schemeClr val="bg1">
                  <a:lumMod val="85000"/>
                </a:schemeClr>
              </a:solidFill>
              <a:latin typeface="Fira Sans" panose="020B0503050000020004" pitchFamily="34" charset="0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Fira Sans"/>
              <a:buNone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Benefits of using SVM in our project :</a:t>
            </a:r>
            <a:endParaRPr sz="2200" dirty="0">
              <a:solidFill>
                <a:schemeClr val="bg1">
                  <a:lumMod val="85000"/>
                </a:schemeClr>
              </a:solidFill>
              <a:latin typeface="Fira Sans" panose="020B0503050000020004" pitchFamily="34" charset="0"/>
              <a:sym typeface="Roboto"/>
            </a:endParaRP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Binary classification</a:t>
            </a: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Feature selection</a:t>
            </a: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Handling imbalanced data</a:t>
            </a: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Robustness to overfitting</a:t>
            </a: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Incorporates textual data</a:t>
            </a: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Ensemble learning</a:t>
            </a:r>
            <a:endParaRPr sz="2200" dirty="0">
              <a:solidFill>
                <a:schemeClr val="bg1">
                  <a:lumMod val="85000"/>
                </a:schemeClr>
              </a:solidFill>
              <a:latin typeface="Fira Sans" panose="020B0503050000020004" pitchFamily="34" charset="0"/>
              <a:sym typeface="Times New Rom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EF36909-4AE1-2AD6-8C3F-0BC236AAE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596" y="5338023"/>
            <a:ext cx="5047290" cy="22067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7025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478007" y="343011"/>
            <a:ext cx="10554300" cy="112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6700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4000"/>
              <a:buFont typeface="Inconsolata"/>
              <a:buNone/>
            </a:pPr>
            <a:r>
              <a:rPr lang="en-US" sz="4000" b="1" dirty="0">
                <a:solidFill>
                  <a:srgbClr val="FF726D"/>
                </a:solidFill>
                <a:latin typeface="Inconsolata"/>
                <a:ea typeface="Inconsolata"/>
                <a:cs typeface="Calibri"/>
                <a:sym typeface="Inconsolata"/>
              </a:rPr>
              <a:t>Convolutional Neural Network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1155342" y="1350851"/>
            <a:ext cx="13649700" cy="6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</a:rPr>
              <a:t>  Primarily used in image recognition and computer vision tasks</a:t>
            </a:r>
            <a:endParaRPr lang="en-US" sz="2200" dirty="0">
              <a:solidFill>
                <a:schemeClr val="bg1">
                  <a:lumMod val="85000"/>
                </a:schemeClr>
              </a:solidFill>
              <a:latin typeface="Fira Sans" panose="020B0503050000020004" pitchFamily="34" charset="0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  A type of ANN architecture often applied to the analysis of textual data 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      through methods like text classification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</a:pPr>
            <a:endParaRPr sz="2200" dirty="0">
              <a:solidFill>
                <a:schemeClr val="bg1">
                  <a:lumMod val="85000"/>
                </a:schemeClr>
              </a:solidFill>
              <a:latin typeface="Fira Sans" panose="020B0503050000020004" pitchFamily="34" charset="0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Fira Sans"/>
              <a:buNone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Benefits of using CNN in our project :</a:t>
            </a:r>
            <a:endParaRPr sz="2200" dirty="0">
              <a:solidFill>
                <a:schemeClr val="bg1">
                  <a:lumMod val="85000"/>
                </a:schemeClr>
              </a:solidFill>
              <a:latin typeface="Fira Sans" panose="020B0503050000020004" pitchFamily="34" charset="0"/>
              <a:sym typeface="Roboto"/>
            </a:endParaRP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Feature Extraction from Text</a:t>
            </a:r>
          </a:p>
          <a:p>
            <a:pPr marL="460375" indent="-342900">
              <a:lnSpc>
                <a:spcPct val="150000"/>
              </a:lnSpc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Convolutional Layers</a:t>
            </a:r>
          </a:p>
          <a:p>
            <a:pPr marL="460375" indent="-342900">
              <a:lnSpc>
                <a:spcPct val="150000"/>
              </a:lnSpc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Pooling Layers</a:t>
            </a: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Transfer Learning</a:t>
            </a: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Handling Sequence Information</a:t>
            </a: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Visual Representation Learning</a:t>
            </a: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Model Performance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886DD74-75EC-7524-D3A5-FCB7E63AA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121" y="5245192"/>
            <a:ext cx="4196712" cy="22067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5131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478007" y="432658"/>
            <a:ext cx="10554300" cy="112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6700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4000"/>
              <a:buFont typeface="Inconsolata"/>
              <a:buNone/>
            </a:pPr>
            <a:r>
              <a:rPr lang="en-US" sz="4000" b="1" dirty="0">
                <a:solidFill>
                  <a:srgbClr val="FF726D"/>
                </a:solidFill>
                <a:latin typeface="Inconsolata"/>
                <a:ea typeface="Inconsolata"/>
                <a:cs typeface="Calibri"/>
                <a:sym typeface="Inconsolata"/>
              </a:rPr>
              <a:t>Long Short Term Memory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1155342" y="1350851"/>
            <a:ext cx="13649700" cy="6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</a:rPr>
              <a:t>  A deep neural network technique.</a:t>
            </a:r>
            <a:endParaRPr lang="en-US" sz="2200" dirty="0">
              <a:solidFill>
                <a:schemeClr val="bg1">
                  <a:lumMod val="85000"/>
                </a:schemeClr>
              </a:solidFill>
              <a:latin typeface="Fira Sans" panose="020B0503050000020004" pitchFamily="34" charset="0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  LSTM is a type of RNN architecture, well suited for processing and </a:t>
            </a:r>
            <a:r>
              <a:rPr lang="en-US" sz="2200" dirty="0" err="1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analysing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 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      sequential data. It can effectively capture patterns and dependencies within the text.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</a:pPr>
            <a:endParaRPr sz="1800" dirty="0">
              <a:solidFill>
                <a:schemeClr val="bg1">
                  <a:lumMod val="85000"/>
                </a:schemeClr>
              </a:solidFill>
              <a:latin typeface="Fira Sans" panose="020B0503050000020004" pitchFamily="34" charset="0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Fira Sans"/>
              <a:buNone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Benefits of using LSTM in our project :</a:t>
            </a:r>
            <a:endParaRPr sz="2200" dirty="0">
              <a:solidFill>
                <a:schemeClr val="bg1">
                  <a:lumMod val="85000"/>
                </a:schemeClr>
              </a:solidFill>
              <a:latin typeface="Fira Sans" panose="020B0503050000020004" pitchFamily="34" charset="0"/>
              <a:sym typeface="Roboto"/>
            </a:endParaRP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Sequential Data Processing</a:t>
            </a:r>
          </a:p>
          <a:p>
            <a:pPr marL="460375" indent="-342900">
              <a:lnSpc>
                <a:spcPct val="150000"/>
              </a:lnSpc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Memory Retention</a:t>
            </a: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Word Embedding</a:t>
            </a: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Variable length input sequences</a:t>
            </a: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Attention Mechanisms</a:t>
            </a: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Handling imbalanced data</a:t>
            </a: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Transfer Learning</a:t>
            </a: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Ensemble Learning</a:t>
            </a:r>
            <a:endParaRPr sz="2200" dirty="0">
              <a:solidFill>
                <a:schemeClr val="bg1">
                  <a:lumMod val="85000"/>
                </a:schemeClr>
              </a:solidFill>
              <a:latin typeface="Fira Sans" panose="020B0503050000020004" pitchFamily="34" charset="0"/>
              <a:sym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0BDB814-51A4-B6ED-EF5A-3219A208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414" y="5591669"/>
            <a:ext cx="4125166" cy="19757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0605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478006" y="89645"/>
            <a:ext cx="13309712" cy="64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4000"/>
              <a:buFont typeface="Inconsolata"/>
              <a:buNone/>
            </a:pPr>
            <a:r>
              <a:rPr lang="en-US" sz="4000" b="1" dirty="0">
                <a:solidFill>
                  <a:srgbClr val="FF726D"/>
                </a:solidFill>
                <a:latin typeface="Inconsolata"/>
                <a:ea typeface="Inconsolata"/>
                <a:cs typeface="Calibri"/>
                <a:sym typeface="Inconsolata"/>
              </a:rPr>
              <a:t>Comparison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596023A-0BB2-4942-F36F-EE612C2ED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845856" y="-2402542"/>
            <a:ext cx="6938687" cy="141463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0FF662A-3CCD-99BB-A275-A49A4DA612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4" t="10104" r="2881" b="9407"/>
          <a:stretch/>
        </p:blipFill>
        <p:spPr>
          <a:xfrm>
            <a:off x="1930288" y="1381675"/>
            <a:ext cx="11076455" cy="3434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CA66262-41C2-C9D6-153E-39A44F79D5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23" t="10464" r="4986" b="5320"/>
          <a:stretch/>
        </p:blipFill>
        <p:spPr>
          <a:xfrm>
            <a:off x="8462686" y="4825183"/>
            <a:ext cx="5462384" cy="3152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ADD413C-5840-A7CD-592A-E507A12DF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926" y="4927674"/>
            <a:ext cx="7988739" cy="2947319"/>
          </a:xfrm>
          <a:prstGeom prst="rect">
            <a:avLst/>
          </a:prstGeom>
        </p:spPr>
      </p:pic>
      <p:sp>
        <p:nvSpPr>
          <p:cNvPr id="8" name="Google Shape;108;p9">
            <a:extLst>
              <a:ext uri="{FF2B5EF4-FFF2-40B4-BE49-F238E27FC236}">
                <a16:creationId xmlns:a16="http://schemas.microsoft.com/office/drawing/2014/main" xmlns="" id="{30DCE385-474A-F2BA-4E4A-7882772AFA41}"/>
              </a:ext>
            </a:extLst>
          </p:cNvPr>
          <p:cNvSpPr/>
          <p:nvPr/>
        </p:nvSpPr>
        <p:spPr>
          <a:xfrm>
            <a:off x="633283" y="556542"/>
            <a:ext cx="4297305" cy="86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4000"/>
              <a:buFont typeface="Inconsolata"/>
              <a:buNone/>
            </a:pPr>
            <a:r>
              <a:rPr lang="en-US" sz="3600" b="1" dirty="0">
                <a:solidFill>
                  <a:srgbClr val="FF726D"/>
                </a:solidFill>
                <a:latin typeface="Inconsolata"/>
                <a:ea typeface="Inconsolata"/>
                <a:cs typeface="Calibri"/>
                <a:sym typeface="Inconsolata"/>
              </a:rPr>
              <a:t>Research Papers: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661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660343" y="318970"/>
            <a:ext cx="13309712" cy="64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4000"/>
              <a:buFont typeface="Inconsolata"/>
              <a:buNone/>
            </a:pPr>
            <a:r>
              <a:rPr lang="en-US" sz="4000" b="1" dirty="0">
                <a:solidFill>
                  <a:srgbClr val="FF726D"/>
                </a:solidFill>
                <a:latin typeface="Inconsolata"/>
                <a:ea typeface="Inconsolata"/>
                <a:cs typeface="Calibri"/>
                <a:sym typeface="Inconsolata"/>
              </a:rPr>
              <a:t>Comparison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596023A-0BB2-4942-F36F-EE612C2ED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82353" y="-2501153"/>
            <a:ext cx="5665693" cy="141463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Google Shape;108;p9">
            <a:extLst>
              <a:ext uri="{FF2B5EF4-FFF2-40B4-BE49-F238E27FC236}">
                <a16:creationId xmlns:a16="http://schemas.microsoft.com/office/drawing/2014/main" xmlns="" id="{30DCE385-474A-F2BA-4E4A-7882772AFA41}"/>
              </a:ext>
            </a:extLst>
          </p:cNvPr>
          <p:cNvSpPr/>
          <p:nvPr/>
        </p:nvSpPr>
        <p:spPr>
          <a:xfrm>
            <a:off x="633283" y="1058561"/>
            <a:ext cx="4297305" cy="86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4000"/>
              <a:buFont typeface="Inconsolata"/>
              <a:buNone/>
            </a:pPr>
            <a:r>
              <a:rPr lang="en-US" sz="3600" b="1" dirty="0">
                <a:solidFill>
                  <a:srgbClr val="FF726D"/>
                </a:solidFill>
                <a:latin typeface="Inconsolata"/>
                <a:ea typeface="Inconsolata"/>
                <a:cs typeface="Calibri"/>
                <a:sym typeface="Inconsolata"/>
              </a:rPr>
              <a:t>Our Project: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5CBFF32-E4B3-2A6C-C626-6808D121B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719" y="2474265"/>
            <a:ext cx="7229973" cy="4254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901654B-C1EF-F349-409C-DE61EF614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991" y="3452900"/>
            <a:ext cx="6686269" cy="238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6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5044084" y="161915"/>
            <a:ext cx="4542229" cy="112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6700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4000"/>
              <a:buFont typeface="Inconsolata"/>
              <a:buNone/>
            </a:pPr>
            <a:r>
              <a:rPr lang="en-US" sz="4000" b="1" dirty="0">
                <a:solidFill>
                  <a:srgbClr val="FF726D"/>
                </a:solidFill>
                <a:latin typeface="Inconsolata"/>
                <a:ea typeface="Inconsolata"/>
                <a:cs typeface="Calibri"/>
                <a:sym typeface="Inconsolata"/>
              </a:rPr>
              <a:t>Parameters Added: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EB0FADC3-B435-BD26-2094-158EDADC1DA6}"/>
              </a:ext>
            </a:extLst>
          </p:cNvPr>
          <p:cNvGrpSpPr/>
          <p:nvPr/>
        </p:nvGrpSpPr>
        <p:grpSpPr>
          <a:xfrm>
            <a:off x="1488141" y="1362634"/>
            <a:ext cx="11654117" cy="6472518"/>
            <a:chOff x="8025205" y="2065803"/>
            <a:chExt cx="5849760" cy="5389245"/>
          </a:xfrm>
          <a:effectLst>
            <a:glow rad="228600">
              <a:srgbClr val="312140">
                <a:alpha val="40000"/>
              </a:srgbClr>
            </a:glow>
          </a:effectLst>
        </p:grpSpPr>
        <p:sp>
          <p:nvSpPr>
            <p:cNvPr id="3" name="Google Shape;60;p6">
              <a:extLst>
                <a:ext uri="{FF2B5EF4-FFF2-40B4-BE49-F238E27FC236}">
                  <a16:creationId xmlns:a16="http://schemas.microsoft.com/office/drawing/2014/main" xmlns="" id="{D240F863-FA12-3CEB-B88A-8B3F3C04BD76}"/>
                </a:ext>
              </a:extLst>
            </p:cNvPr>
            <p:cNvSpPr/>
            <p:nvPr/>
          </p:nvSpPr>
          <p:spPr>
            <a:xfrm>
              <a:off x="8025205" y="2065803"/>
              <a:ext cx="5849760" cy="5389245"/>
            </a:xfrm>
            <a:prstGeom prst="roundRect">
              <a:avLst>
                <a:gd name="adj" fmla="val 3205"/>
              </a:avLst>
            </a:prstGeom>
            <a:solidFill>
              <a:srgbClr val="31214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62;p6">
              <a:extLst>
                <a:ext uri="{FF2B5EF4-FFF2-40B4-BE49-F238E27FC236}">
                  <a16:creationId xmlns:a16="http://schemas.microsoft.com/office/drawing/2014/main" xmlns="" id="{49C08460-7BF9-5E04-EA1A-422DDFEA5111}"/>
                </a:ext>
              </a:extLst>
            </p:cNvPr>
            <p:cNvSpPr/>
            <p:nvPr/>
          </p:nvSpPr>
          <p:spPr>
            <a:xfrm>
              <a:off x="8313194" y="2319591"/>
              <a:ext cx="5282783" cy="4657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AD1E6"/>
                </a:buClr>
                <a:buSzPts val="1750"/>
                <a:buFont typeface="Noto Sans Symbols"/>
                <a:buChar char="✔"/>
              </a:pPr>
              <a:r>
                <a:rPr lang="en-US" sz="2200" dirty="0">
                  <a:solidFill>
                    <a:schemeClr val="bg1">
                      <a:lumMod val="85000"/>
                    </a:schemeClr>
                  </a:solidFill>
                  <a:latin typeface="Fira Sans"/>
                  <a:ea typeface="Fira Sans"/>
                  <a:cs typeface="Fira Sans"/>
                  <a:sym typeface="Fira Sans"/>
                </a:rPr>
                <a:t>Multimodal content analysis: </a:t>
              </a:r>
            </a:p>
            <a:p>
              <a:pPr marL="106045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AD1E6"/>
                </a:buClr>
                <a:buSzPts val="1750"/>
                <a:buFont typeface="Wingdings" panose="05000000000000000000" pitchFamily="2" charset="2"/>
                <a:buChar char="Ø"/>
              </a:pPr>
              <a:r>
                <a:rPr lang="en-US" sz="2200" dirty="0">
                  <a:solidFill>
                    <a:schemeClr val="bg1">
                      <a:lumMod val="85000"/>
                    </a:schemeClr>
                  </a:solidFill>
                  <a:latin typeface="Fira Sans"/>
                  <a:ea typeface="Fira Sans"/>
                  <a:cs typeface="Fira Sans"/>
                  <a:sym typeface="Fira Sans"/>
                </a:rPr>
                <a:t>Image to text</a:t>
              </a:r>
            </a:p>
            <a:p>
              <a:pPr marL="106045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AD1E6"/>
                </a:buClr>
                <a:buSzPts val="1750"/>
                <a:buFont typeface="Wingdings" panose="05000000000000000000" pitchFamily="2" charset="2"/>
                <a:buChar char="Ø"/>
              </a:pPr>
              <a:r>
                <a:rPr lang="en-US" sz="2200" dirty="0">
                  <a:solidFill>
                    <a:schemeClr val="bg1">
                      <a:lumMod val="85000"/>
                    </a:schemeClr>
                  </a:solidFill>
                  <a:latin typeface="Fira Sans"/>
                  <a:ea typeface="Fira Sans"/>
                  <a:cs typeface="Fira Sans"/>
                  <a:sym typeface="Fira Sans"/>
                </a:rPr>
                <a:t>Audio to text</a:t>
              </a:r>
            </a:p>
            <a:p>
              <a:pPr marL="106045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AD1E6"/>
                </a:buClr>
                <a:buSzPts val="1750"/>
                <a:buFont typeface="Wingdings" panose="05000000000000000000" pitchFamily="2" charset="2"/>
                <a:buChar char="Ø"/>
              </a:pPr>
              <a:r>
                <a:rPr lang="en-US" sz="2200" dirty="0">
                  <a:solidFill>
                    <a:schemeClr val="bg1">
                      <a:lumMod val="85000"/>
                    </a:schemeClr>
                  </a:solidFill>
                  <a:latin typeface="Fira Sans"/>
                  <a:ea typeface="Fira Sans"/>
                  <a:cs typeface="Fira Sans"/>
                  <a:sym typeface="Fira Sans"/>
                </a:rPr>
                <a:t>Web Scraping</a:t>
              </a:r>
            </a:p>
            <a:p>
              <a:pPr marL="717550"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AD1E6"/>
                </a:buClr>
                <a:buSzPts val="1750"/>
              </a:pPr>
              <a:endParaRPr lang="en-US" sz="1000" dirty="0">
                <a:solidFill>
                  <a:schemeClr val="bg1">
                    <a:lumMod val="85000"/>
                  </a:schemeClr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AD1E6"/>
                </a:buClr>
                <a:buSzPts val="1750"/>
                <a:buFont typeface="Noto Sans Symbols"/>
                <a:buChar char="✔"/>
              </a:pPr>
              <a:r>
                <a:rPr lang="en-US" sz="2200" dirty="0">
                  <a:solidFill>
                    <a:schemeClr val="bg1">
                      <a:lumMod val="85000"/>
                    </a:schemeClr>
                  </a:solidFill>
                  <a:latin typeface="Fira Sans"/>
                  <a:ea typeface="Calibri"/>
                  <a:cs typeface="Calibri"/>
                  <a:sym typeface="Fira Sans"/>
                </a:rPr>
                <a:t>Data cleaning parameters:</a:t>
              </a:r>
            </a:p>
            <a:p>
              <a:pPr marL="106045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AD1E6"/>
                </a:buClr>
                <a:buSzPts val="1750"/>
                <a:buFont typeface="Wingdings" panose="05000000000000000000" pitchFamily="2" charset="2"/>
                <a:buChar char="Ø"/>
              </a:pPr>
              <a:r>
                <a:rPr lang="en-US" sz="2200" dirty="0">
                  <a:solidFill>
                    <a:schemeClr val="bg1">
                      <a:lumMod val="85000"/>
                    </a:schemeClr>
                  </a:solidFill>
                  <a:latin typeface="Fira Sans"/>
                  <a:ea typeface="Calibri"/>
                  <a:cs typeface="Calibri"/>
                  <a:sym typeface="Fira Sans"/>
                </a:rPr>
                <a:t>Feature selection</a:t>
              </a:r>
            </a:p>
            <a:p>
              <a:pPr marL="106045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AD1E6"/>
                </a:buClr>
                <a:buSzPts val="1750"/>
                <a:buFont typeface="Wingdings" panose="05000000000000000000" pitchFamily="2" charset="2"/>
                <a:buChar char="Ø"/>
              </a:pPr>
              <a:r>
                <a:rPr lang="en-US" sz="2200" dirty="0">
                  <a:solidFill>
                    <a:schemeClr val="bg1">
                      <a:lumMod val="85000"/>
                    </a:schemeClr>
                  </a:solidFill>
                  <a:latin typeface="Fira Sans"/>
                  <a:ea typeface="Calibri"/>
                  <a:cs typeface="Calibri"/>
                  <a:sym typeface="Fira Sans"/>
                </a:rPr>
                <a:t>Conversion to lower case, punctuation</a:t>
              </a:r>
            </a:p>
            <a:p>
              <a:pPr marL="106045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AD1E6"/>
                </a:buClr>
                <a:buSzPts val="1750"/>
                <a:buFont typeface="Wingdings" panose="05000000000000000000" pitchFamily="2" charset="2"/>
                <a:buChar char="Ø"/>
              </a:pPr>
              <a:r>
                <a:rPr lang="en-US" sz="2200" dirty="0" err="1">
                  <a:solidFill>
                    <a:schemeClr val="bg1">
                      <a:lumMod val="85000"/>
                    </a:schemeClr>
                  </a:solidFill>
                  <a:latin typeface="Fira Sans"/>
                  <a:ea typeface="Calibri"/>
                  <a:cs typeface="Calibri"/>
                  <a:sym typeface="Fira Sans"/>
                </a:rPr>
                <a:t>Stopword</a:t>
              </a:r>
              <a:r>
                <a:rPr lang="en-US" sz="2200" dirty="0">
                  <a:solidFill>
                    <a:schemeClr val="bg1">
                      <a:lumMod val="85000"/>
                    </a:schemeClr>
                  </a:solidFill>
                  <a:latin typeface="Fira Sans"/>
                  <a:ea typeface="Calibri"/>
                  <a:cs typeface="Calibri"/>
                  <a:sym typeface="Fira Sans"/>
                </a:rPr>
                <a:t> word removal</a:t>
              </a:r>
            </a:p>
            <a:p>
              <a:pPr marL="106045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AD1E6"/>
                </a:buClr>
                <a:buSzPts val="1750"/>
                <a:buFont typeface="Wingdings" panose="05000000000000000000" pitchFamily="2" charset="2"/>
                <a:buChar char="Ø"/>
              </a:pPr>
              <a:r>
                <a:rPr lang="en-US" sz="2200" dirty="0">
                  <a:solidFill>
                    <a:schemeClr val="bg1">
                      <a:lumMod val="85000"/>
                    </a:schemeClr>
                  </a:solidFill>
                  <a:latin typeface="Fira Sans"/>
                  <a:ea typeface="Calibri"/>
                  <a:cs typeface="Calibri"/>
                  <a:sym typeface="Fira Sans"/>
                </a:rPr>
                <a:t>Lemmatization</a:t>
              </a:r>
            </a:p>
            <a:p>
              <a:pPr marL="106045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AD1E6"/>
                </a:buClr>
                <a:buSzPts val="1750"/>
                <a:buFont typeface="Wingdings" panose="05000000000000000000" pitchFamily="2" charset="2"/>
                <a:buChar char="Ø"/>
              </a:pPr>
              <a:r>
                <a:rPr lang="en-US" sz="2200" dirty="0">
                  <a:solidFill>
                    <a:schemeClr val="bg1">
                      <a:lumMod val="85000"/>
                    </a:schemeClr>
                  </a:solidFill>
                  <a:latin typeface="Fira Sans"/>
                  <a:ea typeface="Calibri"/>
                  <a:cs typeface="Calibri"/>
                  <a:sym typeface="Fira Sans"/>
                </a:rPr>
                <a:t>Label encoding</a:t>
              </a:r>
            </a:p>
            <a:p>
              <a:pPr marL="1060450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AD1E6"/>
                </a:buClr>
                <a:buSzPts val="1750"/>
                <a:buFont typeface="Wingdings" panose="05000000000000000000" pitchFamily="2" charset="2"/>
                <a:buChar char="Ø"/>
              </a:pPr>
              <a:r>
                <a:rPr lang="en-US" sz="2200" dirty="0">
                  <a:solidFill>
                    <a:schemeClr val="bg1">
                      <a:lumMod val="85000"/>
                    </a:schemeClr>
                  </a:solidFill>
                  <a:latin typeface="Fira Sans"/>
                  <a:ea typeface="Calibri"/>
                  <a:cs typeface="Calibri"/>
                  <a:sym typeface="Fira Sans"/>
                </a:rPr>
                <a:t>Handling of missing &amp; duplicate data</a:t>
              </a:r>
              <a:endParaRPr sz="2200" dirty="0">
                <a:solidFill>
                  <a:schemeClr val="bg1">
                    <a:lumMod val="85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545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17929" y="0"/>
            <a:ext cx="14630400" cy="82296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5707500" y="286675"/>
            <a:ext cx="3215398" cy="112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36700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4000"/>
              <a:buFont typeface="Inconsolata"/>
              <a:buNone/>
            </a:pPr>
            <a:r>
              <a:rPr lang="en-US" sz="4000" b="1" dirty="0">
                <a:solidFill>
                  <a:srgbClr val="FF726D"/>
                </a:solidFill>
                <a:latin typeface="Inconsolata"/>
                <a:ea typeface="Inconsolata"/>
                <a:cs typeface="Calibri"/>
                <a:sym typeface="Inconsolata"/>
              </a:rPr>
              <a:t>Future Scope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FB49217-A170-E0ED-C43E-D1FCB713E9A2}"/>
              </a:ext>
            </a:extLst>
          </p:cNvPr>
          <p:cNvGrpSpPr/>
          <p:nvPr/>
        </p:nvGrpSpPr>
        <p:grpSpPr>
          <a:xfrm>
            <a:off x="1786167" y="1528513"/>
            <a:ext cx="11058065" cy="5572319"/>
            <a:chOff x="8025205" y="2065803"/>
            <a:chExt cx="5849760" cy="5389245"/>
          </a:xfrm>
          <a:effectLst>
            <a:glow rad="228600">
              <a:srgbClr val="312140">
                <a:alpha val="40000"/>
              </a:srgbClr>
            </a:glow>
          </a:effectLst>
        </p:grpSpPr>
        <p:sp>
          <p:nvSpPr>
            <p:cNvPr id="2" name="Google Shape;60;p6">
              <a:extLst>
                <a:ext uri="{FF2B5EF4-FFF2-40B4-BE49-F238E27FC236}">
                  <a16:creationId xmlns:a16="http://schemas.microsoft.com/office/drawing/2014/main" xmlns="" id="{D53D536B-225E-8913-F894-F6EDE900170E}"/>
                </a:ext>
              </a:extLst>
            </p:cNvPr>
            <p:cNvSpPr/>
            <p:nvPr/>
          </p:nvSpPr>
          <p:spPr>
            <a:xfrm>
              <a:off x="8025205" y="2065803"/>
              <a:ext cx="5849760" cy="5389245"/>
            </a:xfrm>
            <a:prstGeom prst="roundRect">
              <a:avLst>
                <a:gd name="adj" fmla="val 3205"/>
              </a:avLst>
            </a:prstGeom>
            <a:solidFill>
              <a:srgbClr val="31214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" name="Google Shape;62;p6">
              <a:extLst>
                <a:ext uri="{FF2B5EF4-FFF2-40B4-BE49-F238E27FC236}">
                  <a16:creationId xmlns:a16="http://schemas.microsoft.com/office/drawing/2014/main" xmlns="" id="{231386A5-222A-6C69-E614-3491127A3B3E}"/>
                </a:ext>
              </a:extLst>
            </p:cNvPr>
            <p:cNvSpPr/>
            <p:nvPr/>
          </p:nvSpPr>
          <p:spPr>
            <a:xfrm>
              <a:off x="8354796" y="2164669"/>
              <a:ext cx="5223649" cy="45364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85750" marR="0" lvl="0" indent="-285750" algn="l" rtl="0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AD1E6"/>
                </a:buClr>
                <a:buSzPts val="1750"/>
                <a:buFont typeface="Noto Sans Symbols"/>
                <a:buChar char="✔"/>
              </a:pPr>
              <a:r>
                <a:rPr lang="en-US" sz="2200" dirty="0">
                  <a:solidFill>
                    <a:schemeClr val="bg1">
                      <a:lumMod val="85000"/>
                    </a:schemeClr>
                  </a:solidFill>
                  <a:latin typeface="Fira Sans"/>
                  <a:ea typeface="Fira Sans"/>
                  <a:cs typeface="Fira Sans"/>
                  <a:sym typeface="Fira Sans"/>
                </a:rPr>
                <a:t>Deepfake detection </a:t>
              </a:r>
            </a:p>
            <a:p>
              <a:pPr marL="285750" marR="0" lvl="0" indent="-285750" algn="l" rtl="0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AD1E6"/>
                </a:buClr>
                <a:buSzPts val="1750"/>
                <a:buFont typeface="Noto Sans Symbols"/>
                <a:buChar char="✔"/>
              </a:pPr>
              <a:r>
                <a:rPr lang="en-US" sz="2200" dirty="0">
                  <a:solidFill>
                    <a:schemeClr val="bg1">
                      <a:lumMod val="85000"/>
                    </a:schemeClr>
                  </a:solidFill>
                  <a:latin typeface="Fira Sans"/>
                  <a:ea typeface="Fira Sans"/>
                  <a:cs typeface="Fira Sans"/>
                  <a:sym typeface="Fira Sans"/>
                </a:rPr>
                <a:t>Accessing the credibility of different sources, authors &amp; content types </a:t>
              </a:r>
            </a:p>
            <a:p>
              <a:pPr marL="285750" marR="0" lvl="0" indent="-285750" algn="l" rtl="0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AD1E6"/>
                </a:buClr>
                <a:buSzPts val="1750"/>
                <a:buFont typeface="Noto Sans Symbols"/>
                <a:buChar char="✔"/>
              </a:pPr>
              <a:r>
                <a:rPr lang="en-US" sz="2200" dirty="0">
                  <a:solidFill>
                    <a:schemeClr val="bg1">
                      <a:lumMod val="85000"/>
                    </a:schemeClr>
                  </a:solidFill>
                  <a:latin typeface="Fira Sans"/>
                  <a:ea typeface="Fira Sans"/>
                  <a:cs typeface="Fira Sans"/>
                  <a:sym typeface="Fira Sans"/>
                </a:rPr>
                <a:t>Addressing ethical implications &amp; legal frameworks</a:t>
              </a:r>
            </a:p>
            <a:p>
              <a:pPr marL="285750" marR="0" lvl="0" indent="-285750" algn="l" rtl="0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AD1E6"/>
                </a:buClr>
                <a:buSzPts val="1750"/>
                <a:buFont typeface="Noto Sans Symbols"/>
                <a:buChar char="✔"/>
              </a:pPr>
              <a:r>
                <a:rPr lang="en-US" sz="2200" dirty="0">
                  <a:solidFill>
                    <a:schemeClr val="bg1">
                      <a:lumMod val="85000"/>
                    </a:schemeClr>
                  </a:solidFill>
                  <a:latin typeface="Fira Sans"/>
                  <a:ea typeface="Fira Sans"/>
                  <a:cs typeface="Fira Sans"/>
                  <a:sym typeface="Fira Sans"/>
                </a:rPr>
                <a:t>Integrating using web development to enhance user experience</a:t>
              </a:r>
            </a:p>
            <a:p>
              <a:pPr marL="285750" marR="0" lvl="0" indent="-285750" algn="l" rtl="0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AD1E6"/>
                </a:buClr>
                <a:buSzPts val="1750"/>
                <a:buFont typeface="Noto Sans Symbols"/>
                <a:buChar char="✔"/>
              </a:pPr>
              <a:r>
                <a:rPr lang="en-US" sz="2200" dirty="0">
                  <a:solidFill>
                    <a:schemeClr val="bg1">
                      <a:lumMod val="85000"/>
                    </a:schemeClr>
                  </a:solidFill>
                  <a:latin typeface="Fira Sans"/>
                  <a:ea typeface="Calibri"/>
                  <a:cs typeface="Calibri"/>
                  <a:sym typeface="Fira Sans"/>
                </a:rPr>
                <a:t>Real time fact checking</a:t>
              </a:r>
              <a:endParaRPr sz="2200" dirty="0">
                <a:solidFill>
                  <a:schemeClr val="bg1">
                    <a:lumMod val="85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435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4"/>
          <p:cNvSpPr/>
          <p:nvPr/>
        </p:nvSpPr>
        <p:spPr>
          <a:xfrm>
            <a:off x="-10758" y="0"/>
            <a:ext cx="14630400" cy="82296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4"/>
          <p:cNvSpPr/>
          <p:nvPr/>
        </p:nvSpPr>
        <p:spPr>
          <a:xfrm>
            <a:off x="5567286" y="279466"/>
            <a:ext cx="3495828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4374"/>
              <a:buFont typeface="Inconsolata"/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/>
                <a:ea typeface="Inconsolata"/>
                <a:cs typeface="Inconsolata"/>
                <a:sym typeface="Inconsolata"/>
              </a:rPr>
              <a:t>References</a:t>
            </a:r>
            <a:endParaRPr sz="437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1115308" y="1442527"/>
            <a:ext cx="12378267" cy="597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Noto Sans Symbols"/>
              <a:buChar char="❖"/>
            </a:pPr>
            <a:r>
              <a:rPr lang="en-US" sz="2000" u="sng" dirty="0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  <a:hlinkClick r:id="rId3"/>
              </a:rPr>
              <a:t>https://iopscience.iop.org/article/10.1088/1757-899X/1099/1/012040/pdf</a:t>
            </a:r>
            <a:endParaRPr sz="2000" dirty="0">
              <a:solidFill>
                <a:srgbClr val="D8D8D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Fira Sans"/>
              <a:buNone/>
            </a:pPr>
            <a:r>
              <a:rPr lang="en-US" sz="2000" dirty="0">
                <a:solidFill>
                  <a:srgbClr val="D8D8D8"/>
                </a:solidFill>
                <a:latin typeface="Fira Sans"/>
                <a:ea typeface="Fira Sans"/>
                <a:cs typeface="Fira Sans"/>
                <a:sym typeface="Fira Sans"/>
              </a:rPr>
              <a:t>    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Z Khanam, B. N. (2021). Fake News Detection Using Machine Learning. </a:t>
            </a:r>
            <a:r>
              <a:rPr lang="en-US" sz="2000" b="0" i="1" u="none" strike="noStrike" cap="none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Fake News Detection Using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Calibri"/>
              <a:buNone/>
            </a:pPr>
            <a:r>
              <a:rPr lang="en-US" sz="2000" i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000" b="0" i="1" u="none" strike="noStrike" cap="none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, 14.</a:t>
            </a:r>
            <a:endParaRPr sz="2000" dirty="0">
              <a:solidFill>
                <a:srgbClr val="D8D8D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rgbClr val="D8D8D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Noto Sans Symbols"/>
              <a:buChar char="❖"/>
            </a:pPr>
            <a:r>
              <a:rPr lang="en-US" sz="2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https://www.hindawi.com/journals/complexity/2020/8885861/#conclusion</a:t>
            </a:r>
            <a:endParaRPr sz="2000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Ahmad, I. (2020). Fake News Detection Using Machine Learning Ensemble Methods. </a:t>
            </a:r>
            <a:r>
              <a:rPr lang="en-US" sz="2000" i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Fake News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Detection Using Machine Learning Ensemble Methods</a:t>
            </a:r>
            <a:r>
              <a:rPr lang="en-US" sz="2000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, 11.</a:t>
            </a:r>
            <a:endParaRPr sz="2000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rgbClr val="D8D8D8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Noto Sans Symbols"/>
              <a:buChar char="❖"/>
            </a:pPr>
            <a:r>
              <a:rPr lang="en-US" sz="2000" dirty="0">
                <a:solidFill>
                  <a:srgbClr val="D8D8D8"/>
                </a:solidFill>
                <a:latin typeface="Fira Sans"/>
                <a:ea typeface="Fira Sans"/>
                <a:cs typeface="Fira Sans"/>
                <a:sym typeface="Fira Sans"/>
              </a:rPr>
              <a:t>N. Smitha and R. Bharath, "Performance Comparison of Machine Learning Classifiers for Fake News Detection," 2020 Second International Conference on Inventive Research in Computing Applications (ICIRCA), 2020, pp. 696-700.</a:t>
            </a:r>
            <a:endParaRPr dirty="0"/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u="sng" dirty="0">
              <a:solidFill>
                <a:schemeClr val="hlink"/>
              </a:solidFill>
              <a:latin typeface="Fira Sans"/>
              <a:ea typeface="Fira Sans"/>
              <a:cs typeface="Fira Sans"/>
              <a:sym typeface="Fira Sans"/>
              <a:hlinkClick r:id="rId5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Noto Sans Symbols"/>
              <a:buChar char="❖"/>
            </a:pPr>
            <a:r>
              <a:rPr lang="en-US" sz="2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https://medium.com/swlh/fake-news-detection-using-machine-learning-69ff9050351f</a:t>
            </a:r>
            <a:endParaRPr lang="en-IN" sz="2000" u="sng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Noto Sans Symbols"/>
              <a:buChar char="❖"/>
            </a:pPr>
            <a:endParaRPr lang="en-IN" sz="2000" u="sng" kern="100" dirty="0">
              <a:solidFill>
                <a:srgbClr val="D8D8D8"/>
              </a:solidFill>
              <a:effectLst/>
              <a:latin typeface="Calibri"/>
              <a:ea typeface="Calibri" panose="020F0502020204030204" pitchFamily="34" charset="0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Noto Sans Symbols"/>
              <a:buChar char="❖"/>
            </a:pPr>
            <a:r>
              <a:rPr lang="en-IN" sz="2000" u="sng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https://www.researchgate.net/publication/322128415_Detecting_opinion_spams_and_fake_news_using_text_classification</a:t>
            </a:r>
            <a:endParaRPr lang="en-IN" sz="2000" u="sng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</a:pPr>
            <a:endParaRPr sz="2000" u="sng" dirty="0">
              <a:solidFill>
                <a:srgbClr val="0070C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Noto Sans Symbols"/>
              <a:buChar char="❖"/>
            </a:pPr>
            <a:r>
              <a:rPr lang="en-US" sz="2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https://arxiv.org/pdf/1811.00770v2.pdf</a:t>
            </a:r>
            <a:endParaRPr sz="2000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Noto Sans Symbols"/>
              <a:buChar char="❖"/>
            </a:pPr>
            <a:r>
              <a:rPr lang="en-US" sz="2000" u="sng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https://techieloops.com/top-image-to-text-converters/</a:t>
            </a:r>
            <a:endParaRPr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0" y="0"/>
            <a:ext cx="14630400" cy="8647509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3717986" y="1998293"/>
            <a:ext cx="6339840" cy="486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47837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8000"/>
              <a:buFont typeface="Inconsolata"/>
              <a:buNone/>
            </a:pPr>
            <a:r>
              <a:rPr lang="en-US" sz="8000" b="1">
                <a:solidFill>
                  <a:srgbClr val="FF726D"/>
                </a:solidFill>
                <a:latin typeface="Inconsolata"/>
                <a:ea typeface="Inconsolata"/>
                <a:cs typeface="Inconsolata"/>
                <a:sym typeface="Inconsolata"/>
              </a:rPr>
              <a:t>Fake News?</a:t>
            </a:r>
            <a:endParaRPr sz="8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791520" y="3761835"/>
            <a:ext cx="13451605" cy="333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9964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2800"/>
              <a:buFont typeface="Noto Sans Symbols"/>
              <a:buChar char="⮚"/>
            </a:pPr>
            <a:r>
              <a:rPr lang="en-US" sz="2800" dirty="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Fake news refers to intentionally fabricated or misleading information presented as genuine news. </a:t>
            </a:r>
            <a:endParaRPr dirty="0"/>
          </a:p>
          <a:p>
            <a:pPr marL="457200" marR="0" lvl="0" indent="-279400" algn="l" rtl="0">
              <a:lnSpc>
                <a:spcPct val="999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dirty="0">
              <a:solidFill>
                <a:srgbClr val="DAD1E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9996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DAD1E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-457200" algn="l" rtl="0">
              <a:lnSpc>
                <a:spcPct val="99964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2800"/>
              <a:buFont typeface="Noto Sans Symbols"/>
              <a:buChar char="⮚"/>
            </a:pPr>
            <a:r>
              <a:rPr lang="en-US" sz="2800" dirty="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It often includes false statements, misleading headlines or altered images and videos designed to deceive readers or viewers.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1692640" y="2514600"/>
            <a:ext cx="11245119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16600"/>
              <a:buFont typeface="Inconsolata"/>
              <a:buNone/>
            </a:pPr>
            <a:r>
              <a:rPr lang="en-US" sz="16600" b="1" dirty="0">
                <a:solidFill>
                  <a:srgbClr val="FF726D"/>
                </a:solidFill>
                <a:latin typeface="Inconsolata"/>
                <a:ea typeface="Inconsolata"/>
                <a:cs typeface="Inconsolata"/>
                <a:sym typeface="Inconsolata"/>
              </a:rPr>
              <a:t>Thank You</a:t>
            </a:r>
            <a:endParaRPr sz="16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833199" y="1075968"/>
            <a:ext cx="7477601" cy="138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4374"/>
              <a:buFont typeface="Inconsolata"/>
              <a:buNone/>
            </a:pPr>
            <a:r>
              <a:rPr lang="en-US" sz="4374" b="1">
                <a:solidFill>
                  <a:srgbClr val="FF726D"/>
                </a:solidFill>
                <a:latin typeface="Inconsolata"/>
                <a:ea typeface="Inconsolata"/>
                <a:cs typeface="Inconsolata"/>
                <a:sym typeface="Inconsolata"/>
              </a:rPr>
              <a:t>The Importance of Detecting Fake News</a:t>
            </a:r>
            <a:endParaRPr sz="437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833199" y="319169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999292" y="3132879"/>
            <a:ext cx="167640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2624"/>
              <a:buFont typeface="Inconsolata"/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1555312" y="3047881"/>
            <a:ext cx="2905601" cy="70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2187"/>
              <a:buFont typeface="Inconsolata"/>
              <a:buNone/>
            </a:pPr>
            <a:r>
              <a:rPr lang="en-US" sz="2187" b="1" dirty="0" err="1">
                <a:solidFill>
                  <a:srgbClr val="FF726D"/>
                </a:solidFill>
                <a:latin typeface="Inconsolata"/>
                <a:ea typeface="Inconsolata"/>
                <a:cs typeface="Inconsolata"/>
                <a:sym typeface="Inconsolata"/>
              </a:rPr>
              <a:t>Seperating</a:t>
            </a:r>
            <a:r>
              <a:rPr lang="en-US" sz="2187" b="1" dirty="0">
                <a:solidFill>
                  <a:srgbClr val="FF726D"/>
                </a:solidFill>
                <a:latin typeface="Inconsolata"/>
                <a:ea typeface="Inconsolata"/>
                <a:cs typeface="Inconsolata"/>
                <a:sym typeface="Inconsolata"/>
              </a:rPr>
              <a:t> fact from fiction</a:t>
            </a:r>
            <a:r>
              <a:rPr lang="en-US" sz="2187" b="1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🗳️</a:t>
            </a:r>
            <a:endParaRPr sz="218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1555313" y="3869769"/>
            <a:ext cx="2905601" cy="14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Fira Sans"/>
              <a:buNone/>
            </a:pPr>
            <a:r>
              <a:rPr lang="en-US" sz="175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Helps to make informed decisions by distinguishing between trustworthy and unreliable content.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4683085" y="319169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4849236" y="3132878"/>
            <a:ext cx="167640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2624"/>
              <a:buFont typeface="Inconsolata"/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/>
                <a:ea typeface="Inconsolata"/>
                <a:cs typeface="Inconsolata"/>
                <a:sym typeface="Inconsolata"/>
              </a:rPr>
              <a:t>2</a:t>
            </a: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5405198" y="3047880"/>
            <a:ext cx="2905601" cy="70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2187"/>
              <a:buFont typeface="Inconsolata"/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/>
                <a:ea typeface="Inconsolata"/>
                <a:cs typeface="Inconsolata"/>
                <a:sym typeface="Inconsolata"/>
              </a:rPr>
              <a:t>Manipulation of public opinion</a:t>
            </a:r>
            <a:r>
              <a:rPr lang="en-US" sz="2187" b="1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🚫</a:t>
            </a:r>
            <a:endParaRPr sz="218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5405198" y="3865340"/>
            <a:ext cx="2905601" cy="106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Fira Sans"/>
              <a:buNone/>
            </a:pPr>
            <a:r>
              <a:rPr lang="en-US" sz="175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Preventing the spread of misinformation that can lead to harm and injustice.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833140" y="593678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999292" y="5882658"/>
            <a:ext cx="167640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2624"/>
              <a:buFont typeface="Inconsolata"/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/>
                <a:ea typeface="Inconsolata"/>
                <a:cs typeface="Inconsolata"/>
                <a:sym typeface="Inconsolata"/>
              </a:rPr>
              <a:t>3</a:t>
            </a: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1555312" y="5882658"/>
            <a:ext cx="50394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2187"/>
              <a:buFont typeface="Inconsolata"/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/>
                <a:ea typeface="Inconsolata"/>
                <a:cs typeface="Inconsolata"/>
                <a:sym typeface="Inconsolata"/>
              </a:rPr>
              <a:t>Protect Credibility</a:t>
            </a:r>
            <a:r>
              <a:rPr lang="en-US" sz="2187" b="1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⚖️</a:t>
            </a:r>
            <a:endParaRPr sz="218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1555312" y="6423331"/>
            <a:ext cx="6755487" cy="710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Fira Sans"/>
              <a:buNone/>
            </a:pPr>
            <a:r>
              <a:rPr lang="en-US" sz="1750" dirty="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Maintaining the credibility of reliable news sources and preventing the spread of fake ones.</a:t>
            </a:r>
            <a:endParaRPr sz="17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880345" y="1024834"/>
            <a:ext cx="5503118" cy="93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4374"/>
              <a:buFont typeface="Inconsolata"/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/>
                <a:ea typeface="Inconsolata"/>
                <a:cs typeface="Inconsolata"/>
                <a:sym typeface="Inconsolata"/>
              </a:rPr>
              <a:t>Fake news detector</a:t>
            </a:r>
            <a:endParaRPr sz="437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755435" y="2065803"/>
            <a:ext cx="5752941" cy="5389245"/>
          </a:xfrm>
          <a:prstGeom prst="roundRect">
            <a:avLst>
              <a:gd name="adj" fmla="val 3205"/>
            </a:avLst>
          </a:prstGeom>
          <a:solidFill>
            <a:srgbClr val="312140"/>
          </a:solidFill>
          <a:ln>
            <a:noFill/>
          </a:ln>
          <a:effectLst>
            <a:glow rad="228600">
              <a:srgbClr val="312140">
                <a:alpha val="40000"/>
              </a:srgbClr>
            </a:glo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1060155" y="2654404"/>
            <a:ext cx="5143498" cy="493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Fira Sans"/>
              <a:buNone/>
            </a:pPr>
            <a:r>
              <a:rPr lang="en-US" sz="1750" dirty="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A fake news detection model is a system designed to identify and classify misinformation, hoaxes or fabricated information within news articles, social media posts, or other forms of online content.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endParaRPr sz="1750" dirty="0">
              <a:solidFill>
                <a:srgbClr val="DAD1E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Fira Sans"/>
              <a:buNone/>
            </a:pPr>
            <a:r>
              <a:rPr lang="en-US" sz="1750" dirty="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It employs various techniques from natural language processing, machine learning, and data analysis to assess the credibility and accuracy of the information presented.</a:t>
            </a:r>
            <a:endParaRPr sz="17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8025205" y="2065803"/>
            <a:ext cx="5849760" cy="5389245"/>
          </a:xfrm>
          <a:prstGeom prst="roundRect">
            <a:avLst>
              <a:gd name="adj" fmla="val 3205"/>
            </a:avLst>
          </a:prstGeom>
          <a:solidFill>
            <a:srgbClr val="312140"/>
          </a:solidFill>
          <a:ln>
            <a:noFill/>
          </a:ln>
          <a:effectLst>
            <a:glow rad="228600">
              <a:srgbClr val="312140">
                <a:alpha val="40000"/>
              </a:srgbClr>
            </a:glo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8198526" y="1024834"/>
            <a:ext cx="5503118" cy="93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4374"/>
              <a:buFont typeface="Inconsolata"/>
              <a:buNone/>
            </a:pPr>
            <a:r>
              <a:rPr lang="en-US" sz="4374" b="1">
                <a:solidFill>
                  <a:srgbClr val="FF726D"/>
                </a:solidFill>
                <a:latin typeface="Inconsolata"/>
                <a:ea typeface="Inconsolata"/>
                <a:cs typeface="Inconsolata"/>
                <a:sym typeface="Inconsolata"/>
              </a:rPr>
              <a:t>Why we chose this?</a:t>
            </a:r>
            <a:endParaRPr sz="437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8378336" y="2654404"/>
            <a:ext cx="5143498" cy="493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Noto Sans Symbols"/>
              <a:buChar char="✔"/>
            </a:pPr>
            <a:r>
              <a:rPr lang="en-US" sz="1750" dirty="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Real World Application</a:t>
            </a:r>
            <a:endParaRPr dirty="0"/>
          </a:p>
          <a:p>
            <a:pPr marL="285750" marR="0" lvl="0" indent="-1746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Noto Sans Symbols"/>
              <a:buNone/>
            </a:pPr>
            <a:endParaRPr sz="1750" dirty="0">
              <a:solidFill>
                <a:srgbClr val="DAD1E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Noto Sans Symbols"/>
              <a:buChar char="✔"/>
            </a:pPr>
            <a:r>
              <a:rPr lang="en-US" sz="1750" dirty="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Technological Interest</a:t>
            </a:r>
            <a:endParaRPr dirty="0"/>
          </a:p>
          <a:p>
            <a:pPr marL="285750" marR="0" lvl="0" indent="-1746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Noto Sans Symbols"/>
              <a:buNone/>
            </a:pPr>
            <a:endParaRPr sz="1750" dirty="0">
              <a:solidFill>
                <a:srgbClr val="DAD1E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Noto Sans Symbols"/>
              <a:buChar char="✔"/>
            </a:pPr>
            <a:r>
              <a:rPr lang="en-US" sz="1750" dirty="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Addressing Misinformation</a:t>
            </a:r>
            <a:endParaRPr dirty="0"/>
          </a:p>
          <a:p>
            <a:pPr marL="285750" marR="0" lvl="0" indent="-1746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Noto Sans Symbols"/>
              <a:buNone/>
            </a:pPr>
            <a:endParaRPr sz="1750" dirty="0">
              <a:solidFill>
                <a:srgbClr val="DAD1E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Noto Sans Symbols"/>
              <a:buChar char="✔"/>
            </a:pPr>
            <a:r>
              <a:rPr lang="en-US" sz="1750" dirty="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Enhancing Media Literacy</a:t>
            </a:r>
            <a:endParaRPr sz="17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3648958" y="464781"/>
            <a:ext cx="7500124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4374"/>
              <a:buFont typeface="Inconsolata"/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/>
                <a:ea typeface="Inconsolata"/>
                <a:cs typeface="Inconsolata"/>
                <a:sym typeface="Inconsolata"/>
              </a:rPr>
              <a:t>Features for Detection</a:t>
            </a:r>
            <a:endParaRPr sz="437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7"/>
          <p:cNvSpPr/>
          <p:nvPr/>
        </p:nvSpPr>
        <p:spPr>
          <a:xfrm>
            <a:off x="2037993" y="4320134"/>
            <a:ext cx="10554414" cy="15240"/>
          </a:xfrm>
          <a:prstGeom prst="rect">
            <a:avLst/>
          </a:prstGeom>
          <a:solidFill>
            <a:srgbClr val="FF668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4613433" y="4561434"/>
            <a:ext cx="15240" cy="777597"/>
          </a:xfrm>
          <a:prstGeom prst="rect">
            <a:avLst/>
          </a:prstGeom>
          <a:solidFill>
            <a:srgbClr val="FF668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4378702" y="407022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4553553" y="4000750"/>
            <a:ext cx="167640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2624"/>
              <a:buFont typeface="Inconsolata"/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2531098" y="5320019"/>
            <a:ext cx="4212551" cy="56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2187"/>
              <a:buFont typeface="Inconsolata"/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/>
                <a:ea typeface="Inconsolata"/>
                <a:cs typeface="Inconsolata"/>
                <a:sym typeface="Inconsolata"/>
              </a:rPr>
              <a:t>Natural Language Processing</a:t>
            </a:r>
            <a:endParaRPr sz="218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2037993" y="5889377"/>
            <a:ext cx="4943951" cy="1751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Fira Sans"/>
              <a:buNone/>
            </a:pPr>
            <a:r>
              <a:rPr lang="en-US" sz="1750" dirty="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Using machine learning algorithms to analyze the language and writing style of articles can help identify patterns indicative of fake news.</a:t>
            </a:r>
            <a:endParaRPr sz="17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7307580" y="3637787"/>
            <a:ext cx="15240" cy="777597"/>
          </a:xfrm>
          <a:prstGeom prst="rect">
            <a:avLst/>
          </a:prstGeom>
          <a:solidFill>
            <a:srgbClr val="FF668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7065288" y="407022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7231380" y="4000749"/>
            <a:ext cx="167640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2624"/>
              <a:buFont typeface="Inconsolata"/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/>
                <a:ea typeface="Inconsolata"/>
                <a:cs typeface="Inconsolata"/>
                <a:sym typeface="Inconsolata"/>
              </a:rPr>
              <a:t>2</a:t>
            </a: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5483864" y="1820033"/>
            <a:ext cx="3694007" cy="52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2187"/>
              <a:buFont typeface="Inconsolata"/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/>
                <a:ea typeface="Inconsolata"/>
                <a:cs typeface="Inconsolata"/>
                <a:sym typeface="Inconsolata"/>
              </a:rPr>
              <a:t>Social Network Analysis</a:t>
            </a:r>
            <a:endParaRPr sz="218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4954310" y="2254042"/>
            <a:ext cx="4721781" cy="106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Fira Sans"/>
              <a:buNone/>
            </a:pPr>
            <a:r>
              <a:rPr lang="en-US" sz="1750" dirty="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Examining the patterns of information spread on social networks can reveal the origins of fake news and its spread.</a:t>
            </a:r>
            <a:endParaRPr sz="17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7"/>
          <p:cNvSpPr/>
          <p:nvPr/>
        </p:nvSpPr>
        <p:spPr>
          <a:xfrm>
            <a:off x="10001726" y="4580484"/>
            <a:ext cx="15240" cy="777597"/>
          </a:xfrm>
          <a:prstGeom prst="rect">
            <a:avLst/>
          </a:prstGeom>
          <a:solidFill>
            <a:srgbClr val="FF668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9759434" y="407022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9925526" y="3993267"/>
            <a:ext cx="167640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2624"/>
              <a:buFont typeface="Inconsolata"/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/>
                <a:ea typeface="Inconsolata"/>
                <a:cs typeface="Inconsolata"/>
                <a:sym typeface="Inconsolata"/>
              </a:rPr>
              <a:t>3</a:t>
            </a:r>
            <a:endParaRPr sz="26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8448038" y="5327277"/>
            <a:ext cx="3202146" cy="334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2187"/>
              <a:buFont typeface="Inconsolata"/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/>
                <a:ea typeface="Inconsolata"/>
                <a:cs typeface="Inconsolata"/>
                <a:sym typeface="Inconsolata"/>
              </a:rPr>
              <a:t>Source Credibility</a:t>
            </a:r>
            <a:endParaRPr sz="218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/>
          <p:nvPr/>
        </p:nvSpPr>
        <p:spPr>
          <a:xfrm>
            <a:off x="7648456" y="5898042"/>
            <a:ext cx="5271677" cy="1833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Fira Sans"/>
              <a:buNone/>
            </a:pPr>
            <a:r>
              <a:rPr lang="en-US" sz="1750" dirty="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Measuring the used sources credibility through reputation analysis and fact-checking can provide a means for flagging potential fake news articles.</a:t>
            </a:r>
            <a:endParaRPr sz="17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3"/>
          <p:cNvSpPr/>
          <p:nvPr/>
        </p:nvSpPr>
        <p:spPr>
          <a:xfrm>
            <a:off x="2707947" y="1041572"/>
            <a:ext cx="9214506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4374"/>
              <a:buFont typeface="Inconsolata"/>
              <a:buNone/>
            </a:pPr>
            <a:r>
              <a:rPr lang="en-US" sz="4374" b="1">
                <a:solidFill>
                  <a:srgbClr val="FF726D"/>
                </a:solidFill>
                <a:latin typeface="Inconsolata"/>
                <a:ea typeface="Inconsolata"/>
                <a:cs typeface="Inconsolata"/>
                <a:sym typeface="Inconsolata"/>
              </a:rPr>
              <a:t>An Insight into the Methodology</a:t>
            </a:r>
            <a:endParaRPr sz="437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3"/>
          <p:cNvPicPr preferRelativeResize="0"/>
          <p:nvPr/>
        </p:nvPicPr>
        <p:blipFill rotWithShape="1">
          <a:blip r:embed="rId3">
            <a:alphaModFix/>
          </a:blip>
          <a:srcRect l="5305"/>
          <a:stretch/>
        </p:blipFill>
        <p:spPr>
          <a:xfrm>
            <a:off x="4012602" y="2777517"/>
            <a:ext cx="6605196" cy="37138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1179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2037993" y="1202889"/>
            <a:ext cx="10554414" cy="1436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6700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4000"/>
              <a:buFont typeface="Inconsolata"/>
              <a:buNone/>
            </a:pPr>
            <a:r>
              <a:rPr lang="en-US" sz="4000" b="1" dirty="0">
                <a:solidFill>
                  <a:srgbClr val="FF726D"/>
                </a:solidFill>
                <a:latin typeface="Inconsolata"/>
                <a:ea typeface="Inconsolata"/>
                <a:cs typeface="Inconsolata"/>
                <a:sym typeface="Inconsolata"/>
              </a:rPr>
              <a:t>Techniques Used for Detecting Fake News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8;p6">
            <a:extLst>
              <a:ext uri="{FF2B5EF4-FFF2-40B4-BE49-F238E27FC236}">
                <a16:creationId xmlns:a16="http://schemas.microsoft.com/office/drawing/2014/main" xmlns="" id="{71614B40-C0EE-DCF2-2BF9-494FCF9E3396}"/>
              </a:ext>
            </a:extLst>
          </p:cNvPr>
          <p:cNvSpPr/>
          <p:nvPr/>
        </p:nvSpPr>
        <p:spPr>
          <a:xfrm>
            <a:off x="1483569" y="2839796"/>
            <a:ext cx="4646298" cy="4203848"/>
          </a:xfrm>
          <a:prstGeom prst="roundRect">
            <a:avLst>
              <a:gd name="adj" fmla="val 3205"/>
            </a:avLst>
          </a:prstGeom>
          <a:solidFill>
            <a:srgbClr val="312140"/>
          </a:solidFill>
          <a:ln>
            <a:noFill/>
          </a:ln>
          <a:effectLst>
            <a:glow rad="228600">
              <a:srgbClr val="312140">
                <a:alpha val="40000"/>
              </a:srgbClr>
            </a:glo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1913467" y="3302000"/>
            <a:ext cx="3725334" cy="330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2187"/>
              <a:buFont typeface="Inconsolata"/>
              <a:buNone/>
            </a:pPr>
            <a:r>
              <a:rPr lang="en-US" sz="2800" b="1" dirty="0">
                <a:solidFill>
                  <a:srgbClr val="FF726D"/>
                </a:solidFill>
                <a:latin typeface="Inconsolata"/>
                <a:ea typeface="Inconsolata"/>
                <a:cs typeface="Inconsolata"/>
                <a:sym typeface="Inconsolata"/>
              </a:rPr>
              <a:t>Machine Learning:</a:t>
            </a:r>
          </a:p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2187"/>
              <a:buFont typeface="Inconsolata"/>
              <a:buNone/>
            </a:pPr>
            <a:endParaRPr lang="en-US" sz="600" b="1" dirty="0">
              <a:solidFill>
                <a:srgbClr val="FF726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2187"/>
              <a:buFont typeface="Inconsolata"/>
              <a:buNone/>
            </a:pPr>
            <a:endParaRPr lang="en-US" sz="600" b="1" dirty="0">
              <a:solidFill>
                <a:srgbClr val="FF726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2187"/>
              <a:buFont typeface="Wingdings" panose="05000000000000000000" pitchFamily="2" charset="2"/>
              <a:buChar char="Ø"/>
            </a:pPr>
            <a:r>
              <a:rPr lang="en-US" sz="2187" b="1" dirty="0">
                <a:solidFill>
                  <a:schemeClr val="bg1">
                    <a:lumMod val="85000"/>
                  </a:schemeClr>
                </a:solidFill>
                <a:latin typeface="Inconsolata"/>
                <a:ea typeface="Inconsolata"/>
                <a:cs typeface="Inconsolata"/>
                <a:sym typeface="Inconsolata"/>
              </a:rPr>
              <a:t>Naïve Bayes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2187"/>
              <a:buFont typeface="Wingdings" panose="05000000000000000000" pitchFamily="2" charset="2"/>
              <a:buChar char="Ø"/>
            </a:pPr>
            <a:r>
              <a:rPr lang="en-US" sz="2187" b="1" dirty="0">
                <a:solidFill>
                  <a:schemeClr val="bg1">
                    <a:lumMod val="85000"/>
                  </a:schemeClr>
                </a:solidFill>
                <a:latin typeface="Inconsolata"/>
                <a:ea typeface="Inconsolata"/>
                <a:cs typeface="Calibri"/>
                <a:sym typeface="Inconsolata"/>
              </a:rPr>
              <a:t>Logistic Regression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2187"/>
              <a:buFont typeface="Wingdings" panose="05000000000000000000" pitchFamily="2" charset="2"/>
              <a:buChar char="Ø"/>
            </a:pPr>
            <a:r>
              <a:rPr lang="en-US" sz="2187" b="1" dirty="0">
                <a:solidFill>
                  <a:schemeClr val="bg1">
                    <a:lumMod val="85000"/>
                  </a:schemeClr>
                </a:solidFill>
                <a:latin typeface="Inconsolata"/>
                <a:ea typeface="Inconsolata"/>
                <a:cs typeface="Calibri"/>
                <a:sym typeface="Inconsolata"/>
              </a:rPr>
              <a:t>Decision Tree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2187"/>
              <a:buFont typeface="Wingdings" panose="05000000000000000000" pitchFamily="2" charset="2"/>
              <a:buChar char="Ø"/>
            </a:pPr>
            <a:r>
              <a:rPr lang="en-US" sz="2187" b="1" dirty="0">
                <a:solidFill>
                  <a:schemeClr val="bg1">
                    <a:lumMod val="85000"/>
                  </a:schemeClr>
                </a:solidFill>
                <a:latin typeface="Inconsolata"/>
                <a:ea typeface="Inconsolata"/>
                <a:cs typeface="Calibri"/>
                <a:sym typeface="Inconsolata"/>
              </a:rPr>
              <a:t>Random Forest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2187"/>
              <a:buFont typeface="Wingdings" panose="05000000000000000000" pitchFamily="2" charset="2"/>
              <a:buChar char="Ø"/>
            </a:pPr>
            <a:r>
              <a:rPr lang="en-US" sz="2187" b="1" dirty="0">
                <a:solidFill>
                  <a:schemeClr val="bg1">
                    <a:lumMod val="85000"/>
                  </a:schemeClr>
                </a:solidFill>
                <a:latin typeface="Inconsolata"/>
                <a:ea typeface="Inconsolata"/>
                <a:cs typeface="Calibri"/>
                <a:sym typeface="Inconsolata"/>
              </a:rPr>
              <a:t>SVM</a:t>
            </a:r>
            <a:endParaRPr sz="2187" dirty="0">
              <a:solidFill>
                <a:schemeClr val="bg1">
                  <a:lumMod val="8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8;p6">
            <a:extLst>
              <a:ext uri="{FF2B5EF4-FFF2-40B4-BE49-F238E27FC236}">
                <a16:creationId xmlns:a16="http://schemas.microsoft.com/office/drawing/2014/main" xmlns="" id="{9BB60ADA-F9DB-CA78-B88D-AF4186859F54}"/>
              </a:ext>
            </a:extLst>
          </p:cNvPr>
          <p:cNvSpPr/>
          <p:nvPr/>
        </p:nvSpPr>
        <p:spPr>
          <a:xfrm>
            <a:off x="8500533" y="2839796"/>
            <a:ext cx="4646298" cy="4203848"/>
          </a:xfrm>
          <a:prstGeom prst="roundRect">
            <a:avLst>
              <a:gd name="adj" fmla="val 3205"/>
            </a:avLst>
          </a:prstGeom>
          <a:solidFill>
            <a:srgbClr val="312140"/>
          </a:solidFill>
          <a:ln>
            <a:noFill/>
          </a:ln>
          <a:effectLst>
            <a:glow rad="228600">
              <a:srgbClr val="312140">
                <a:alpha val="40000"/>
              </a:srgbClr>
            </a:glo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97;p8">
            <a:extLst>
              <a:ext uri="{FF2B5EF4-FFF2-40B4-BE49-F238E27FC236}">
                <a16:creationId xmlns:a16="http://schemas.microsoft.com/office/drawing/2014/main" xmlns="" id="{D1F3F365-6656-EE33-FE50-EB4DFDFC1CEA}"/>
              </a:ext>
            </a:extLst>
          </p:cNvPr>
          <p:cNvSpPr/>
          <p:nvPr/>
        </p:nvSpPr>
        <p:spPr>
          <a:xfrm>
            <a:off x="8991599" y="3302000"/>
            <a:ext cx="3725334" cy="330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2187"/>
              <a:buFont typeface="Inconsolata"/>
              <a:buNone/>
            </a:pPr>
            <a:r>
              <a:rPr lang="en-US" sz="2800" b="1" dirty="0">
                <a:solidFill>
                  <a:srgbClr val="FF726D"/>
                </a:solidFill>
                <a:latin typeface="Inconsolata"/>
                <a:ea typeface="Inconsolata"/>
                <a:cs typeface="Inconsolata"/>
                <a:sym typeface="Inconsolata"/>
              </a:rPr>
              <a:t>Deep Learning:</a:t>
            </a:r>
          </a:p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2187"/>
              <a:buFont typeface="Inconsolata"/>
              <a:buNone/>
            </a:pPr>
            <a:endParaRPr lang="en-US" sz="600" b="1" dirty="0">
              <a:solidFill>
                <a:srgbClr val="FF726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2187"/>
              <a:buFont typeface="Wingdings" panose="05000000000000000000" pitchFamily="2" charset="2"/>
              <a:buChar char="Ø"/>
            </a:pPr>
            <a:r>
              <a:rPr lang="en-US" sz="2187" b="1" dirty="0">
                <a:solidFill>
                  <a:schemeClr val="bg1">
                    <a:lumMod val="85000"/>
                  </a:schemeClr>
                </a:solidFill>
                <a:latin typeface="Inconsolata"/>
                <a:ea typeface="Inconsolata"/>
                <a:cs typeface="Inconsolata"/>
                <a:sym typeface="Inconsolata"/>
              </a:rPr>
              <a:t>CNN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2187"/>
              <a:buFont typeface="Wingdings" panose="05000000000000000000" pitchFamily="2" charset="2"/>
              <a:buChar char="Ø"/>
            </a:pPr>
            <a:r>
              <a:rPr lang="en-US" sz="2187" b="1" dirty="0">
                <a:solidFill>
                  <a:schemeClr val="bg1">
                    <a:lumMod val="85000"/>
                  </a:schemeClr>
                </a:solidFill>
                <a:latin typeface="Inconsolata"/>
                <a:ea typeface="Inconsolata"/>
                <a:cs typeface="Inconsolata"/>
                <a:sym typeface="Inconsolata"/>
              </a:rPr>
              <a:t>LSTM</a:t>
            </a:r>
            <a:endParaRPr sz="2187" dirty="0">
              <a:solidFill>
                <a:schemeClr val="bg1">
                  <a:lumMod val="8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596541" y="581263"/>
            <a:ext cx="10554300" cy="14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6700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4000"/>
              <a:buFont typeface="Inconsolata"/>
              <a:buNone/>
            </a:pPr>
            <a:r>
              <a:rPr lang="en-US" sz="4000" b="1" dirty="0">
                <a:solidFill>
                  <a:srgbClr val="FF726D"/>
                </a:solidFill>
                <a:latin typeface="Inconsolata"/>
                <a:ea typeface="Inconsolata"/>
                <a:cs typeface="Inconsolata"/>
                <a:sym typeface="Inconsolata"/>
              </a:rPr>
              <a:t>Naive Bayes (Multinomial)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1172276" y="1560768"/>
            <a:ext cx="13649700" cy="6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</a:rPr>
              <a:t>  A popular supervised machine learning algorithm used for classification tasks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</a:rPr>
              <a:t>  Easy to build and particularly useful for very large data sets</a:t>
            </a:r>
            <a:endParaRPr lang="en-US" sz="2200" dirty="0">
              <a:solidFill>
                <a:schemeClr val="bg1">
                  <a:lumMod val="85000"/>
                </a:schemeClr>
              </a:solidFill>
              <a:latin typeface="Fira Sans" panose="020B0503050000020004" pitchFamily="34" charset="0"/>
              <a:sym typeface="Fira Sans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Fira Sans"/>
              </a:rPr>
              <a:t>  Primarily based on the assumption that each feature makes an independent 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Fira Sans"/>
              </a:rPr>
              <a:t>      and equal contribution to the outcome.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Fira Sans"/>
              </a:rPr>
              <a:t>  U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seful in fake news detection as i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</a:rPr>
              <a:t>t perform well in case of categorical 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</a:rPr>
              <a:t>      input variables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</a:pPr>
            <a:endParaRPr sz="2200" dirty="0">
              <a:solidFill>
                <a:schemeClr val="bg1">
                  <a:lumMod val="85000"/>
                </a:schemeClr>
              </a:solidFill>
              <a:latin typeface="Fira Sans" panose="020B0503050000020004" pitchFamily="34" charset="0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Fira Sans"/>
              <a:buNone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Benefits of using Naive Bayes in our project :</a:t>
            </a:r>
            <a:endParaRPr sz="2200" dirty="0">
              <a:solidFill>
                <a:schemeClr val="bg1">
                  <a:lumMod val="85000"/>
                </a:schemeClr>
              </a:solidFill>
              <a:latin typeface="Fira Sans" panose="020B0503050000020004" pitchFamily="34" charset="0"/>
              <a:sym typeface="Roboto"/>
            </a:endParaRP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Less Complex</a:t>
            </a:r>
            <a:endParaRPr sz="2200" dirty="0">
              <a:solidFill>
                <a:schemeClr val="bg1">
                  <a:lumMod val="85000"/>
                </a:schemeClr>
              </a:solidFill>
              <a:latin typeface="Fira Sans" panose="020B0503050000020004" pitchFamily="34" charset="0"/>
              <a:sym typeface="Roboto"/>
            </a:endParaRP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F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Times New Roman"/>
              </a:rPr>
              <a:t>ast and efficient</a:t>
            </a:r>
            <a:endParaRPr sz="2200" dirty="0">
              <a:solidFill>
                <a:schemeClr val="bg1">
                  <a:lumMod val="85000"/>
                </a:schemeClr>
              </a:solidFill>
              <a:latin typeface="Fira Sans" panose="020B0503050000020004" pitchFamily="34" charset="0"/>
              <a:sym typeface="Times New Roman"/>
            </a:endParaRP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Handles high-dimensional data</a:t>
            </a:r>
            <a:endParaRPr sz="2200" dirty="0">
              <a:solidFill>
                <a:schemeClr val="bg1">
                  <a:lumMod val="85000"/>
                </a:schemeClr>
              </a:solidFill>
              <a:latin typeface="Fira Sans" panose="020B0503050000020004" pitchFamily="34" charset="0"/>
              <a:sym typeface="Roboto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50" dirty="0">
              <a:solidFill>
                <a:schemeClr val="bg1">
                  <a:lumMod val="85000"/>
                </a:schemeClr>
              </a:solidFill>
              <a:latin typeface="Fira Sans" panose="020B0503050000020004" pitchFamily="34" charset="0"/>
              <a:sym typeface="Roboto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50" dirty="0">
              <a:solidFill>
                <a:schemeClr val="bg1">
                  <a:lumMod val="85000"/>
                </a:schemeClr>
              </a:solidFill>
              <a:latin typeface="Fira Sans" panose="020B0503050000020004" pitchFamily="34" charset="0"/>
              <a:sym typeface="Times New Rom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5382802-6E63-9FAE-8267-A964C63E5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231" y="4947111"/>
            <a:ext cx="4752751" cy="23115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478007" y="297194"/>
            <a:ext cx="10554300" cy="110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6700"/>
              </a:lnSpc>
              <a:spcBef>
                <a:spcPts val="0"/>
              </a:spcBef>
              <a:spcAft>
                <a:spcPts val="0"/>
              </a:spcAft>
              <a:buClr>
                <a:srgbClr val="FF726D"/>
              </a:buClr>
              <a:buSzPts val="4000"/>
              <a:buFont typeface="Inconsolata"/>
              <a:buNone/>
            </a:pPr>
            <a:r>
              <a:rPr lang="en-US" sz="4000" b="1" dirty="0">
                <a:solidFill>
                  <a:srgbClr val="FF726D"/>
                </a:solidFill>
                <a:latin typeface="Inconsolata"/>
                <a:ea typeface="Inconsolata"/>
                <a:cs typeface="Calibri"/>
                <a:sym typeface="Inconsolata"/>
              </a:rPr>
              <a:t>Logistic Regression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1155342" y="1266185"/>
            <a:ext cx="13288791" cy="6878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50000"/>
              </a:lnSpc>
              <a:buClr>
                <a:srgbClr val="DAD1E6"/>
              </a:buClr>
              <a:buSzPts val="175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</a:rPr>
              <a:t> 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 Commonly used algorithm for binary classification tasks.</a:t>
            </a:r>
            <a:endParaRPr lang="en-US" sz="2200" dirty="0">
              <a:solidFill>
                <a:schemeClr val="bg1">
                  <a:lumMod val="85000"/>
                </a:schemeClr>
              </a:solidFill>
              <a:latin typeface="Fira Sans" panose="020B0503050000020004" pitchFamily="34" charset="0"/>
              <a:sym typeface="Roboto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</a:rPr>
              <a:t>  Classification technique in ML which models the relationship between independent (features)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</a:rPr>
              <a:t>      and binary dependent (target) variable by estimating the probability that dependent variable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</a:rPr>
              <a:t>      is a certain class.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</a:pPr>
            <a:endParaRPr lang="en-US" sz="2200" dirty="0">
              <a:solidFill>
                <a:schemeClr val="bg1">
                  <a:lumMod val="85000"/>
                </a:schemeClr>
              </a:solidFill>
              <a:latin typeface="Fira Sans" panose="020B0503050000020004" pitchFamily="34" charset="0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750"/>
              <a:buFont typeface="Fira Sans"/>
              <a:buNone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Benefits of using Logistic Regression in our project :</a:t>
            </a:r>
            <a:endParaRPr sz="2200" dirty="0">
              <a:solidFill>
                <a:schemeClr val="bg1">
                  <a:lumMod val="85000"/>
                </a:schemeClr>
              </a:solidFill>
              <a:latin typeface="Fira Sans" panose="020B0503050000020004" pitchFamily="34" charset="0"/>
              <a:sym typeface="Roboto"/>
            </a:endParaRP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Efficient with Linearly Separable Data</a:t>
            </a:r>
          </a:p>
          <a:p>
            <a:pPr marL="460375" indent="-342900">
              <a:lnSpc>
                <a:spcPct val="150000"/>
              </a:lnSpc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Parameter Estimation</a:t>
            </a: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Regularization to prevent overfitting</a:t>
            </a: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Interpretability</a:t>
            </a: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Handling Feature Importance</a:t>
            </a: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Scalability</a:t>
            </a:r>
          </a:p>
          <a:p>
            <a:pPr marL="46037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sym typeface="Roboto"/>
              </a:rPr>
              <a:t>Probabilistic model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86A6988-C03C-D1F5-71D4-333D1E824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898" y="5331646"/>
            <a:ext cx="4601291" cy="22787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6283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1063</Words>
  <Application>Microsoft Office PowerPoint</Application>
  <PresentationFormat>Custom</PresentationFormat>
  <Paragraphs>208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Noto Sans Symbols</vt:lpstr>
      <vt:lpstr>Fira Sans</vt:lpstr>
      <vt:lpstr>Wingdings</vt:lpstr>
      <vt:lpstr>Roboto</vt:lpstr>
      <vt:lpstr>Times New Roman</vt:lpstr>
      <vt:lpstr>Inconsolata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Chelsi</cp:lastModifiedBy>
  <cp:revision>15</cp:revision>
  <dcterms:modified xsi:type="dcterms:W3CDTF">2023-12-19T12:32:53Z</dcterms:modified>
</cp:coreProperties>
</file>