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1"/>
  </p:notesMasterIdLst>
  <p:sldIdLst>
    <p:sldId id="256" r:id="rId2"/>
    <p:sldId id="259" r:id="rId3"/>
    <p:sldId id="263" r:id="rId4"/>
    <p:sldId id="261" r:id="rId5"/>
    <p:sldId id="262" r:id="rId6"/>
    <p:sldId id="257" r:id="rId7"/>
    <p:sldId id="260" r:id="rId8"/>
    <p:sldId id="275" r:id="rId9"/>
    <p:sldId id="258" r:id="rId10"/>
    <p:sldId id="266" r:id="rId11"/>
    <p:sldId id="264" r:id="rId12"/>
    <p:sldId id="271" r:id="rId13"/>
    <p:sldId id="267" r:id="rId14"/>
    <p:sldId id="273" r:id="rId15"/>
    <p:sldId id="268" r:id="rId16"/>
    <p:sldId id="269" r:id="rId17"/>
    <p:sldId id="265" r:id="rId18"/>
    <p:sldId id="272" r:id="rId19"/>
    <p:sldId id="270"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94"/>
  </p:normalViewPr>
  <p:slideViewPr>
    <p:cSldViewPr snapToGrid="0">
      <p:cViewPr varScale="1">
        <p:scale>
          <a:sx n="121" d="100"/>
          <a:sy n="121" d="100"/>
        </p:scale>
        <p:origin x="744"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B2C8880-CCEA-0C48-B05F-C80E6498DC5A}" type="datetimeFigureOut">
              <a:rPr lang="en-US" smtClean="0"/>
              <a:t>4/30/24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9046BB5-3A20-6D4F-A622-804F282DF1F9}" type="slidenum">
              <a:rPr lang="en-US" smtClean="0"/>
              <a:t>‹#›</a:t>
            </a:fld>
            <a:endParaRPr lang="en-US"/>
          </a:p>
        </p:txBody>
      </p:sp>
    </p:spTree>
    <p:extLst>
      <p:ext uri="{BB962C8B-B14F-4D97-AF65-F5344CB8AC3E}">
        <p14:creationId xmlns:p14="http://schemas.microsoft.com/office/powerpoint/2010/main" val="34892975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046BB5-3A20-6D4F-A622-804F282DF1F9}" type="slidenum">
              <a:rPr lang="en-US" smtClean="0"/>
              <a:t>5</a:t>
            </a:fld>
            <a:endParaRPr lang="en-US"/>
          </a:p>
        </p:txBody>
      </p:sp>
    </p:spTree>
    <p:extLst>
      <p:ext uri="{BB962C8B-B14F-4D97-AF65-F5344CB8AC3E}">
        <p14:creationId xmlns:p14="http://schemas.microsoft.com/office/powerpoint/2010/main" val="33351589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046BB5-3A20-6D4F-A622-804F282DF1F9}" type="slidenum">
              <a:rPr lang="en-US" smtClean="0"/>
              <a:t>9</a:t>
            </a:fld>
            <a:endParaRPr lang="en-US"/>
          </a:p>
        </p:txBody>
      </p:sp>
    </p:spTree>
    <p:extLst>
      <p:ext uri="{BB962C8B-B14F-4D97-AF65-F5344CB8AC3E}">
        <p14:creationId xmlns:p14="http://schemas.microsoft.com/office/powerpoint/2010/main" val="19847993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046BB5-3A20-6D4F-A622-804F282DF1F9}" type="slidenum">
              <a:rPr lang="en-US" smtClean="0"/>
              <a:t>17</a:t>
            </a:fld>
            <a:endParaRPr lang="en-US"/>
          </a:p>
        </p:txBody>
      </p:sp>
    </p:spTree>
    <p:extLst>
      <p:ext uri="{BB962C8B-B14F-4D97-AF65-F5344CB8AC3E}">
        <p14:creationId xmlns:p14="http://schemas.microsoft.com/office/powerpoint/2010/main" val="30367202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046BB5-3A20-6D4F-A622-804F282DF1F9}" type="slidenum">
              <a:rPr lang="en-US" smtClean="0"/>
              <a:t>18</a:t>
            </a:fld>
            <a:endParaRPr lang="en-US"/>
          </a:p>
        </p:txBody>
      </p:sp>
    </p:spTree>
    <p:extLst>
      <p:ext uri="{BB962C8B-B14F-4D97-AF65-F5344CB8AC3E}">
        <p14:creationId xmlns:p14="http://schemas.microsoft.com/office/powerpoint/2010/main" val="18422839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046BB5-3A20-6D4F-A622-804F282DF1F9}" type="slidenum">
              <a:rPr lang="en-US" smtClean="0"/>
              <a:t>19</a:t>
            </a:fld>
            <a:endParaRPr lang="en-US"/>
          </a:p>
        </p:txBody>
      </p:sp>
    </p:spTree>
    <p:extLst>
      <p:ext uri="{BB962C8B-B14F-4D97-AF65-F5344CB8AC3E}">
        <p14:creationId xmlns:p14="http://schemas.microsoft.com/office/powerpoint/2010/main" val="25585050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D1301C-CAD0-A3F4-8A6B-67EA29C2F8B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A85806E-9970-C783-079C-9B80F81FD99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BF8E7D2-D10E-A2AF-7486-CE6395E7269C}"/>
              </a:ext>
            </a:extLst>
          </p:cNvPr>
          <p:cNvSpPr>
            <a:spLocks noGrp="1"/>
          </p:cNvSpPr>
          <p:nvPr>
            <p:ph type="dt" sz="half" idx="10"/>
          </p:nvPr>
        </p:nvSpPr>
        <p:spPr/>
        <p:txBody>
          <a:bodyPr/>
          <a:lstStyle/>
          <a:p>
            <a:fld id="{EB64D636-E0EB-7A4A-BAB1-988E96E42A16}" type="datetimeFigureOut">
              <a:rPr lang="en-US" smtClean="0"/>
              <a:t>4/30/24</a:t>
            </a:fld>
            <a:endParaRPr lang="en-US"/>
          </a:p>
        </p:txBody>
      </p:sp>
      <p:sp>
        <p:nvSpPr>
          <p:cNvPr id="5" name="Footer Placeholder 4">
            <a:extLst>
              <a:ext uri="{FF2B5EF4-FFF2-40B4-BE49-F238E27FC236}">
                <a16:creationId xmlns:a16="http://schemas.microsoft.com/office/drawing/2014/main" id="{195B29B9-84CD-4219-16C0-8691852A37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BAB908F-6C84-C23B-E742-898658CD851C}"/>
              </a:ext>
            </a:extLst>
          </p:cNvPr>
          <p:cNvSpPr>
            <a:spLocks noGrp="1"/>
          </p:cNvSpPr>
          <p:nvPr>
            <p:ph type="sldNum" sz="quarter" idx="12"/>
          </p:nvPr>
        </p:nvSpPr>
        <p:spPr/>
        <p:txBody>
          <a:bodyPr/>
          <a:lstStyle/>
          <a:p>
            <a:fld id="{52D07169-902D-BE4C-9C31-FC2794301D96}" type="slidenum">
              <a:rPr lang="en-US" smtClean="0"/>
              <a:t>‹#›</a:t>
            </a:fld>
            <a:endParaRPr lang="en-US"/>
          </a:p>
        </p:txBody>
      </p:sp>
    </p:spTree>
    <p:extLst>
      <p:ext uri="{BB962C8B-B14F-4D97-AF65-F5344CB8AC3E}">
        <p14:creationId xmlns:p14="http://schemas.microsoft.com/office/powerpoint/2010/main" val="22685105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FE5683-EE7A-1292-CC57-5CF9CB37D52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299BB31-3C3F-9A31-71DE-BA4D0DDD7BB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A361A4-979D-502B-43F5-7E1FF4477C34}"/>
              </a:ext>
            </a:extLst>
          </p:cNvPr>
          <p:cNvSpPr>
            <a:spLocks noGrp="1"/>
          </p:cNvSpPr>
          <p:nvPr>
            <p:ph type="dt" sz="half" idx="10"/>
          </p:nvPr>
        </p:nvSpPr>
        <p:spPr/>
        <p:txBody>
          <a:bodyPr/>
          <a:lstStyle/>
          <a:p>
            <a:fld id="{EB64D636-E0EB-7A4A-BAB1-988E96E42A16}" type="datetimeFigureOut">
              <a:rPr lang="en-US" smtClean="0"/>
              <a:t>4/30/24</a:t>
            </a:fld>
            <a:endParaRPr lang="en-US"/>
          </a:p>
        </p:txBody>
      </p:sp>
      <p:sp>
        <p:nvSpPr>
          <p:cNvPr id="5" name="Footer Placeholder 4">
            <a:extLst>
              <a:ext uri="{FF2B5EF4-FFF2-40B4-BE49-F238E27FC236}">
                <a16:creationId xmlns:a16="http://schemas.microsoft.com/office/drawing/2014/main" id="{4BDDD7C7-0ECA-1E47-CD6A-7F91AD4FDE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D11AB6-BA9C-9157-8E21-E009013F1CDF}"/>
              </a:ext>
            </a:extLst>
          </p:cNvPr>
          <p:cNvSpPr>
            <a:spLocks noGrp="1"/>
          </p:cNvSpPr>
          <p:nvPr>
            <p:ph type="sldNum" sz="quarter" idx="12"/>
          </p:nvPr>
        </p:nvSpPr>
        <p:spPr/>
        <p:txBody>
          <a:bodyPr/>
          <a:lstStyle/>
          <a:p>
            <a:fld id="{52D07169-902D-BE4C-9C31-FC2794301D96}" type="slidenum">
              <a:rPr lang="en-US" smtClean="0"/>
              <a:t>‹#›</a:t>
            </a:fld>
            <a:endParaRPr lang="en-US"/>
          </a:p>
        </p:txBody>
      </p:sp>
    </p:spTree>
    <p:extLst>
      <p:ext uri="{BB962C8B-B14F-4D97-AF65-F5344CB8AC3E}">
        <p14:creationId xmlns:p14="http://schemas.microsoft.com/office/powerpoint/2010/main" val="839847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9AE0CBF-A9DB-5E8A-0BFD-319BED4FF65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3F8B8DB-4DDD-22AE-7B1B-AD6B09E995B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42A1E31-4C32-894C-2730-16E18F64BBB6}"/>
              </a:ext>
            </a:extLst>
          </p:cNvPr>
          <p:cNvSpPr>
            <a:spLocks noGrp="1"/>
          </p:cNvSpPr>
          <p:nvPr>
            <p:ph type="dt" sz="half" idx="10"/>
          </p:nvPr>
        </p:nvSpPr>
        <p:spPr/>
        <p:txBody>
          <a:bodyPr/>
          <a:lstStyle/>
          <a:p>
            <a:fld id="{EB64D636-E0EB-7A4A-BAB1-988E96E42A16}" type="datetimeFigureOut">
              <a:rPr lang="en-US" smtClean="0"/>
              <a:t>4/30/24</a:t>
            </a:fld>
            <a:endParaRPr lang="en-US"/>
          </a:p>
        </p:txBody>
      </p:sp>
      <p:sp>
        <p:nvSpPr>
          <p:cNvPr id="5" name="Footer Placeholder 4">
            <a:extLst>
              <a:ext uri="{FF2B5EF4-FFF2-40B4-BE49-F238E27FC236}">
                <a16:creationId xmlns:a16="http://schemas.microsoft.com/office/drawing/2014/main" id="{2979FA6E-446C-BB1C-CF03-217CC9A360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F1CF8D-C610-06C3-D31E-893D933D8CF0}"/>
              </a:ext>
            </a:extLst>
          </p:cNvPr>
          <p:cNvSpPr>
            <a:spLocks noGrp="1"/>
          </p:cNvSpPr>
          <p:nvPr>
            <p:ph type="sldNum" sz="quarter" idx="12"/>
          </p:nvPr>
        </p:nvSpPr>
        <p:spPr/>
        <p:txBody>
          <a:bodyPr/>
          <a:lstStyle/>
          <a:p>
            <a:fld id="{52D07169-902D-BE4C-9C31-FC2794301D96}" type="slidenum">
              <a:rPr lang="en-US" smtClean="0"/>
              <a:t>‹#›</a:t>
            </a:fld>
            <a:endParaRPr lang="en-US"/>
          </a:p>
        </p:txBody>
      </p:sp>
    </p:spTree>
    <p:extLst>
      <p:ext uri="{BB962C8B-B14F-4D97-AF65-F5344CB8AC3E}">
        <p14:creationId xmlns:p14="http://schemas.microsoft.com/office/powerpoint/2010/main" val="23023303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B7C9B1-0D4A-D923-41D4-6742FE284F4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4F260E2-E311-0B0E-3FF8-56B5D6D60F3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804A90D-0E82-7C21-811D-2027B7102C18}"/>
              </a:ext>
            </a:extLst>
          </p:cNvPr>
          <p:cNvSpPr>
            <a:spLocks noGrp="1"/>
          </p:cNvSpPr>
          <p:nvPr>
            <p:ph type="dt" sz="half" idx="10"/>
          </p:nvPr>
        </p:nvSpPr>
        <p:spPr/>
        <p:txBody>
          <a:bodyPr/>
          <a:lstStyle/>
          <a:p>
            <a:fld id="{EB64D636-E0EB-7A4A-BAB1-988E96E42A16}" type="datetimeFigureOut">
              <a:rPr lang="en-US" smtClean="0"/>
              <a:t>4/30/24</a:t>
            </a:fld>
            <a:endParaRPr lang="en-US"/>
          </a:p>
        </p:txBody>
      </p:sp>
      <p:sp>
        <p:nvSpPr>
          <p:cNvPr id="5" name="Footer Placeholder 4">
            <a:extLst>
              <a:ext uri="{FF2B5EF4-FFF2-40B4-BE49-F238E27FC236}">
                <a16:creationId xmlns:a16="http://schemas.microsoft.com/office/drawing/2014/main" id="{CF8DABC7-A7B7-F67F-0632-850012BDBA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7164F7A-A0A9-D46B-6C30-BC9975AD33DF}"/>
              </a:ext>
            </a:extLst>
          </p:cNvPr>
          <p:cNvSpPr>
            <a:spLocks noGrp="1"/>
          </p:cNvSpPr>
          <p:nvPr>
            <p:ph type="sldNum" sz="quarter" idx="12"/>
          </p:nvPr>
        </p:nvSpPr>
        <p:spPr/>
        <p:txBody>
          <a:bodyPr/>
          <a:lstStyle/>
          <a:p>
            <a:fld id="{52D07169-902D-BE4C-9C31-FC2794301D96}" type="slidenum">
              <a:rPr lang="en-US" smtClean="0"/>
              <a:t>‹#›</a:t>
            </a:fld>
            <a:endParaRPr lang="en-US"/>
          </a:p>
        </p:txBody>
      </p:sp>
    </p:spTree>
    <p:extLst>
      <p:ext uri="{BB962C8B-B14F-4D97-AF65-F5344CB8AC3E}">
        <p14:creationId xmlns:p14="http://schemas.microsoft.com/office/powerpoint/2010/main" val="39058775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26D024-A1EE-6F4A-1C52-17FABFC54A8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D9A82BB-9966-CCF1-4F21-7B06C3028EAA}"/>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7C693B9-A064-2DA7-1A69-7A5320D4837F}"/>
              </a:ext>
            </a:extLst>
          </p:cNvPr>
          <p:cNvSpPr>
            <a:spLocks noGrp="1"/>
          </p:cNvSpPr>
          <p:nvPr>
            <p:ph type="dt" sz="half" idx="10"/>
          </p:nvPr>
        </p:nvSpPr>
        <p:spPr/>
        <p:txBody>
          <a:bodyPr/>
          <a:lstStyle/>
          <a:p>
            <a:fld id="{EB64D636-E0EB-7A4A-BAB1-988E96E42A16}" type="datetimeFigureOut">
              <a:rPr lang="en-US" smtClean="0"/>
              <a:t>4/30/24</a:t>
            </a:fld>
            <a:endParaRPr lang="en-US"/>
          </a:p>
        </p:txBody>
      </p:sp>
      <p:sp>
        <p:nvSpPr>
          <p:cNvPr id="5" name="Footer Placeholder 4">
            <a:extLst>
              <a:ext uri="{FF2B5EF4-FFF2-40B4-BE49-F238E27FC236}">
                <a16:creationId xmlns:a16="http://schemas.microsoft.com/office/drawing/2014/main" id="{BE169442-6828-8D09-E55C-E56F4BCCB25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B41FD9E-56F7-5907-3AB6-F3C1F6797480}"/>
              </a:ext>
            </a:extLst>
          </p:cNvPr>
          <p:cNvSpPr>
            <a:spLocks noGrp="1"/>
          </p:cNvSpPr>
          <p:nvPr>
            <p:ph type="sldNum" sz="quarter" idx="12"/>
          </p:nvPr>
        </p:nvSpPr>
        <p:spPr/>
        <p:txBody>
          <a:bodyPr/>
          <a:lstStyle/>
          <a:p>
            <a:fld id="{52D07169-902D-BE4C-9C31-FC2794301D96}" type="slidenum">
              <a:rPr lang="en-US" smtClean="0"/>
              <a:t>‹#›</a:t>
            </a:fld>
            <a:endParaRPr lang="en-US"/>
          </a:p>
        </p:txBody>
      </p:sp>
    </p:spTree>
    <p:extLst>
      <p:ext uri="{BB962C8B-B14F-4D97-AF65-F5344CB8AC3E}">
        <p14:creationId xmlns:p14="http://schemas.microsoft.com/office/powerpoint/2010/main" val="41890788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2B35F9-6D26-2B54-3181-37959E272F5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4FDC8CE-724D-FE8E-1033-039119BD4A7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5B3A960-5DDF-58EC-AA68-B79A0408E61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AAF0129-2DB0-7C67-6B00-118B04BD1FD4}"/>
              </a:ext>
            </a:extLst>
          </p:cNvPr>
          <p:cNvSpPr>
            <a:spLocks noGrp="1"/>
          </p:cNvSpPr>
          <p:nvPr>
            <p:ph type="dt" sz="half" idx="10"/>
          </p:nvPr>
        </p:nvSpPr>
        <p:spPr/>
        <p:txBody>
          <a:bodyPr/>
          <a:lstStyle/>
          <a:p>
            <a:fld id="{EB64D636-E0EB-7A4A-BAB1-988E96E42A16}" type="datetimeFigureOut">
              <a:rPr lang="en-US" smtClean="0"/>
              <a:t>4/30/24</a:t>
            </a:fld>
            <a:endParaRPr lang="en-US"/>
          </a:p>
        </p:txBody>
      </p:sp>
      <p:sp>
        <p:nvSpPr>
          <p:cNvPr id="6" name="Footer Placeholder 5">
            <a:extLst>
              <a:ext uri="{FF2B5EF4-FFF2-40B4-BE49-F238E27FC236}">
                <a16:creationId xmlns:a16="http://schemas.microsoft.com/office/drawing/2014/main" id="{9C0585C7-A4DA-4EA7-3A4B-B5BAD2743C9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FED4F00-8AEA-7762-35DA-346CA6B05650}"/>
              </a:ext>
            </a:extLst>
          </p:cNvPr>
          <p:cNvSpPr>
            <a:spLocks noGrp="1"/>
          </p:cNvSpPr>
          <p:nvPr>
            <p:ph type="sldNum" sz="quarter" idx="12"/>
          </p:nvPr>
        </p:nvSpPr>
        <p:spPr/>
        <p:txBody>
          <a:bodyPr/>
          <a:lstStyle/>
          <a:p>
            <a:fld id="{52D07169-902D-BE4C-9C31-FC2794301D96}" type="slidenum">
              <a:rPr lang="en-US" smtClean="0"/>
              <a:t>‹#›</a:t>
            </a:fld>
            <a:endParaRPr lang="en-US"/>
          </a:p>
        </p:txBody>
      </p:sp>
    </p:spTree>
    <p:extLst>
      <p:ext uri="{BB962C8B-B14F-4D97-AF65-F5344CB8AC3E}">
        <p14:creationId xmlns:p14="http://schemas.microsoft.com/office/powerpoint/2010/main" val="10963550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7AC5AC-24CA-B626-083F-BBEE5BA798A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262BCDE-8966-822B-5F55-F7B0159BAE7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D77E4CE-DDE2-4BC8-E569-D46B3648C74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60D0E27-6F70-FC12-BB30-F8CE916B848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22A8F5E-4E87-D99A-E18F-97CA15E5FAE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C9D2E74-086A-7091-86DE-2860063C2634}"/>
              </a:ext>
            </a:extLst>
          </p:cNvPr>
          <p:cNvSpPr>
            <a:spLocks noGrp="1"/>
          </p:cNvSpPr>
          <p:nvPr>
            <p:ph type="dt" sz="half" idx="10"/>
          </p:nvPr>
        </p:nvSpPr>
        <p:spPr/>
        <p:txBody>
          <a:bodyPr/>
          <a:lstStyle/>
          <a:p>
            <a:fld id="{EB64D636-E0EB-7A4A-BAB1-988E96E42A16}" type="datetimeFigureOut">
              <a:rPr lang="en-US" smtClean="0"/>
              <a:t>4/30/24</a:t>
            </a:fld>
            <a:endParaRPr lang="en-US"/>
          </a:p>
        </p:txBody>
      </p:sp>
      <p:sp>
        <p:nvSpPr>
          <p:cNvPr id="8" name="Footer Placeholder 7">
            <a:extLst>
              <a:ext uri="{FF2B5EF4-FFF2-40B4-BE49-F238E27FC236}">
                <a16:creationId xmlns:a16="http://schemas.microsoft.com/office/drawing/2014/main" id="{1A9C1B6A-E3F3-16D7-3720-2238D23FBF3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694169B-EEBE-4A3F-5580-4E5781521C52}"/>
              </a:ext>
            </a:extLst>
          </p:cNvPr>
          <p:cNvSpPr>
            <a:spLocks noGrp="1"/>
          </p:cNvSpPr>
          <p:nvPr>
            <p:ph type="sldNum" sz="quarter" idx="12"/>
          </p:nvPr>
        </p:nvSpPr>
        <p:spPr/>
        <p:txBody>
          <a:bodyPr/>
          <a:lstStyle/>
          <a:p>
            <a:fld id="{52D07169-902D-BE4C-9C31-FC2794301D96}" type="slidenum">
              <a:rPr lang="en-US" smtClean="0"/>
              <a:t>‹#›</a:t>
            </a:fld>
            <a:endParaRPr lang="en-US"/>
          </a:p>
        </p:txBody>
      </p:sp>
    </p:spTree>
    <p:extLst>
      <p:ext uri="{BB962C8B-B14F-4D97-AF65-F5344CB8AC3E}">
        <p14:creationId xmlns:p14="http://schemas.microsoft.com/office/powerpoint/2010/main" val="38603835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DF2511-5B6E-653C-1688-FD0A7170210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595E0B9-9BDD-5A0B-4492-E2AC147B7CEE}"/>
              </a:ext>
            </a:extLst>
          </p:cNvPr>
          <p:cNvSpPr>
            <a:spLocks noGrp="1"/>
          </p:cNvSpPr>
          <p:nvPr>
            <p:ph type="dt" sz="half" idx="10"/>
          </p:nvPr>
        </p:nvSpPr>
        <p:spPr/>
        <p:txBody>
          <a:bodyPr/>
          <a:lstStyle/>
          <a:p>
            <a:fld id="{EB64D636-E0EB-7A4A-BAB1-988E96E42A16}" type="datetimeFigureOut">
              <a:rPr lang="en-US" smtClean="0"/>
              <a:t>4/30/24</a:t>
            </a:fld>
            <a:endParaRPr lang="en-US"/>
          </a:p>
        </p:txBody>
      </p:sp>
      <p:sp>
        <p:nvSpPr>
          <p:cNvPr id="4" name="Footer Placeholder 3">
            <a:extLst>
              <a:ext uri="{FF2B5EF4-FFF2-40B4-BE49-F238E27FC236}">
                <a16:creationId xmlns:a16="http://schemas.microsoft.com/office/drawing/2014/main" id="{4F96891D-9F70-A57D-E80B-3C26B6FCBAE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DD54429-DBE5-8E99-BBF0-42388253A4B6}"/>
              </a:ext>
            </a:extLst>
          </p:cNvPr>
          <p:cNvSpPr>
            <a:spLocks noGrp="1"/>
          </p:cNvSpPr>
          <p:nvPr>
            <p:ph type="sldNum" sz="quarter" idx="12"/>
          </p:nvPr>
        </p:nvSpPr>
        <p:spPr/>
        <p:txBody>
          <a:bodyPr/>
          <a:lstStyle/>
          <a:p>
            <a:fld id="{52D07169-902D-BE4C-9C31-FC2794301D96}" type="slidenum">
              <a:rPr lang="en-US" smtClean="0"/>
              <a:t>‹#›</a:t>
            </a:fld>
            <a:endParaRPr lang="en-US"/>
          </a:p>
        </p:txBody>
      </p:sp>
    </p:spTree>
    <p:extLst>
      <p:ext uri="{BB962C8B-B14F-4D97-AF65-F5344CB8AC3E}">
        <p14:creationId xmlns:p14="http://schemas.microsoft.com/office/powerpoint/2010/main" val="39378684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5D0C541-FDD8-B973-ED2F-C3CCD0FA5432}"/>
              </a:ext>
            </a:extLst>
          </p:cNvPr>
          <p:cNvSpPr>
            <a:spLocks noGrp="1"/>
          </p:cNvSpPr>
          <p:nvPr>
            <p:ph type="dt" sz="half" idx="10"/>
          </p:nvPr>
        </p:nvSpPr>
        <p:spPr/>
        <p:txBody>
          <a:bodyPr/>
          <a:lstStyle/>
          <a:p>
            <a:fld id="{EB64D636-E0EB-7A4A-BAB1-988E96E42A16}" type="datetimeFigureOut">
              <a:rPr lang="en-US" smtClean="0"/>
              <a:t>4/30/24</a:t>
            </a:fld>
            <a:endParaRPr lang="en-US"/>
          </a:p>
        </p:txBody>
      </p:sp>
      <p:sp>
        <p:nvSpPr>
          <p:cNvPr id="3" name="Footer Placeholder 2">
            <a:extLst>
              <a:ext uri="{FF2B5EF4-FFF2-40B4-BE49-F238E27FC236}">
                <a16:creationId xmlns:a16="http://schemas.microsoft.com/office/drawing/2014/main" id="{DC16D159-9E37-4A36-A0E0-2A5E576AE5A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D2F8DD3-67FD-5AFF-40C9-BF2EF9F1E862}"/>
              </a:ext>
            </a:extLst>
          </p:cNvPr>
          <p:cNvSpPr>
            <a:spLocks noGrp="1"/>
          </p:cNvSpPr>
          <p:nvPr>
            <p:ph type="sldNum" sz="quarter" idx="12"/>
          </p:nvPr>
        </p:nvSpPr>
        <p:spPr/>
        <p:txBody>
          <a:bodyPr/>
          <a:lstStyle/>
          <a:p>
            <a:fld id="{52D07169-902D-BE4C-9C31-FC2794301D96}" type="slidenum">
              <a:rPr lang="en-US" smtClean="0"/>
              <a:t>‹#›</a:t>
            </a:fld>
            <a:endParaRPr lang="en-US"/>
          </a:p>
        </p:txBody>
      </p:sp>
    </p:spTree>
    <p:extLst>
      <p:ext uri="{BB962C8B-B14F-4D97-AF65-F5344CB8AC3E}">
        <p14:creationId xmlns:p14="http://schemas.microsoft.com/office/powerpoint/2010/main" val="23240074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B6DB70-E2D5-402C-DDF4-0C21B1EF135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B6E09C3-CB04-3379-3556-2F9FF17324F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27A93F2-2108-2C0F-EA75-FFAB967F65C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F5D96E4-BBCE-C679-70E6-6D209D18E600}"/>
              </a:ext>
            </a:extLst>
          </p:cNvPr>
          <p:cNvSpPr>
            <a:spLocks noGrp="1"/>
          </p:cNvSpPr>
          <p:nvPr>
            <p:ph type="dt" sz="half" idx="10"/>
          </p:nvPr>
        </p:nvSpPr>
        <p:spPr/>
        <p:txBody>
          <a:bodyPr/>
          <a:lstStyle/>
          <a:p>
            <a:fld id="{EB64D636-E0EB-7A4A-BAB1-988E96E42A16}" type="datetimeFigureOut">
              <a:rPr lang="en-US" smtClean="0"/>
              <a:t>4/30/24</a:t>
            </a:fld>
            <a:endParaRPr lang="en-US"/>
          </a:p>
        </p:txBody>
      </p:sp>
      <p:sp>
        <p:nvSpPr>
          <p:cNvPr id="6" name="Footer Placeholder 5">
            <a:extLst>
              <a:ext uri="{FF2B5EF4-FFF2-40B4-BE49-F238E27FC236}">
                <a16:creationId xmlns:a16="http://schemas.microsoft.com/office/drawing/2014/main" id="{8DBB12D8-04E0-8319-C62C-93882411A97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7226869-3EDD-06E3-DEAE-4438F9F28342}"/>
              </a:ext>
            </a:extLst>
          </p:cNvPr>
          <p:cNvSpPr>
            <a:spLocks noGrp="1"/>
          </p:cNvSpPr>
          <p:nvPr>
            <p:ph type="sldNum" sz="quarter" idx="12"/>
          </p:nvPr>
        </p:nvSpPr>
        <p:spPr/>
        <p:txBody>
          <a:bodyPr/>
          <a:lstStyle/>
          <a:p>
            <a:fld id="{52D07169-902D-BE4C-9C31-FC2794301D96}" type="slidenum">
              <a:rPr lang="en-US" smtClean="0"/>
              <a:t>‹#›</a:t>
            </a:fld>
            <a:endParaRPr lang="en-US"/>
          </a:p>
        </p:txBody>
      </p:sp>
    </p:spTree>
    <p:extLst>
      <p:ext uri="{BB962C8B-B14F-4D97-AF65-F5344CB8AC3E}">
        <p14:creationId xmlns:p14="http://schemas.microsoft.com/office/powerpoint/2010/main" val="24990965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4F7249-77CC-078C-9E0A-3C6D5A02D28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2EF0843-BD12-6C13-C763-256F35E5E4C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8476B02-ED99-6B95-2DCA-5AB5FEEBEFF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8314616-0F21-2017-F12B-9FC6E501C8E6}"/>
              </a:ext>
            </a:extLst>
          </p:cNvPr>
          <p:cNvSpPr>
            <a:spLocks noGrp="1"/>
          </p:cNvSpPr>
          <p:nvPr>
            <p:ph type="dt" sz="half" idx="10"/>
          </p:nvPr>
        </p:nvSpPr>
        <p:spPr/>
        <p:txBody>
          <a:bodyPr/>
          <a:lstStyle/>
          <a:p>
            <a:fld id="{EB64D636-E0EB-7A4A-BAB1-988E96E42A16}" type="datetimeFigureOut">
              <a:rPr lang="en-US" smtClean="0"/>
              <a:t>4/30/24</a:t>
            </a:fld>
            <a:endParaRPr lang="en-US"/>
          </a:p>
        </p:txBody>
      </p:sp>
      <p:sp>
        <p:nvSpPr>
          <p:cNvPr id="6" name="Footer Placeholder 5">
            <a:extLst>
              <a:ext uri="{FF2B5EF4-FFF2-40B4-BE49-F238E27FC236}">
                <a16:creationId xmlns:a16="http://schemas.microsoft.com/office/drawing/2014/main" id="{A40A43D1-CE15-604A-03A7-31A8CBB3AB3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83EE2AA-C5D9-EA29-A242-08760D9C917C}"/>
              </a:ext>
            </a:extLst>
          </p:cNvPr>
          <p:cNvSpPr>
            <a:spLocks noGrp="1"/>
          </p:cNvSpPr>
          <p:nvPr>
            <p:ph type="sldNum" sz="quarter" idx="12"/>
          </p:nvPr>
        </p:nvSpPr>
        <p:spPr/>
        <p:txBody>
          <a:bodyPr/>
          <a:lstStyle/>
          <a:p>
            <a:fld id="{52D07169-902D-BE4C-9C31-FC2794301D96}" type="slidenum">
              <a:rPr lang="en-US" smtClean="0"/>
              <a:t>‹#›</a:t>
            </a:fld>
            <a:endParaRPr lang="en-US"/>
          </a:p>
        </p:txBody>
      </p:sp>
    </p:spTree>
    <p:extLst>
      <p:ext uri="{BB962C8B-B14F-4D97-AF65-F5344CB8AC3E}">
        <p14:creationId xmlns:p14="http://schemas.microsoft.com/office/powerpoint/2010/main" val="4215073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42FB622-417C-A071-3AA3-D76E851912F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DCD7AA7-6EA0-3A05-82D5-0FF5101F8C0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E730DA-EA90-1AA0-F577-CDE735D0053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EB64D636-E0EB-7A4A-BAB1-988E96E42A16}" type="datetimeFigureOut">
              <a:rPr lang="en-US" smtClean="0"/>
              <a:t>4/30/24</a:t>
            </a:fld>
            <a:endParaRPr lang="en-US"/>
          </a:p>
        </p:txBody>
      </p:sp>
      <p:sp>
        <p:nvSpPr>
          <p:cNvPr id="5" name="Footer Placeholder 4">
            <a:extLst>
              <a:ext uri="{FF2B5EF4-FFF2-40B4-BE49-F238E27FC236}">
                <a16:creationId xmlns:a16="http://schemas.microsoft.com/office/drawing/2014/main" id="{CA874814-CC3B-B057-6F15-3565CD0FC3C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ED7FE7DD-4118-5EA8-91D5-5EA4355ED64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52D07169-902D-BE4C-9C31-FC2794301D96}" type="slidenum">
              <a:rPr lang="en-US" smtClean="0"/>
              <a:t>‹#›</a:t>
            </a:fld>
            <a:endParaRPr lang="en-US"/>
          </a:p>
        </p:txBody>
      </p:sp>
    </p:spTree>
    <p:extLst>
      <p:ext uri="{BB962C8B-B14F-4D97-AF65-F5344CB8AC3E}">
        <p14:creationId xmlns:p14="http://schemas.microsoft.com/office/powerpoint/2010/main" val="19903497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222939-2A10-A494-6757-820CAF24EEAC}"/>
              </a:ext>
            </a:extLst>
          </p:cNvPr>
          <p:cNvSpPr>
            <a:spLocks noGrp="1"/>
          </p:cNvSpPr>
          <p:nvPr>
            <p:ph type="ctrTitle"/>
          </p:nvPr>
        </p:nvSpPr>
        <p:spPr/>
        <p:txBody>
          <a:bodyPr>
            <a:normAutofit fontScale="90000"/>
          </a:bodyPr>
          <a:lstStyle/>
          <a:p>
            <a:r>
              <a:rPr lang="en-US" dirty="0"/>
              <a:t>Building a Classifier to Predict Triggering or </a:t>
            </a:r>
            <a:r>
              <a:rPr lang="en-US" sz="6000" dirty="0">
                <a:latin typeface="+mj-lt"/>
                <a:ea typeface="+mj-ea"/>
                <a:cs typeface="+mj-cs"/>
              </a:rPr>
              <a:t>Uncourteous</a:t>
            </a:r>
            <a:r>
              <a:rPr lang="en-US" dirty="0"/>
              <a:t> Speech</a:t>
            </a:r>
          </a:p>
        </p:txBody>
      </p:sp>
      <p:sp>
        <p:nvSpPr>
          <p:cNvPr id="3" name="Subtitle 2">
            <a:extLst>
              <a:ext uri="{FF2B5EF4-FFF2-40B4-BE49-F238E27FC236}">
                <a16:creationId xmlns:a16="http://schemas.microsoft.com/office/drawing/2014/main" id="{4FF888DD-7575-7F6D-D544-03D37B792681}"/>
              </a:ext>
            </a:extLst>
          </p:cNvPr>
          <p:cNvSpPr>
            <a:spLocks noGrp="1"/>
          </p:cNvSpPr>
          <p:nvPr>
            <p:ph type="subTitle" idx="1"/>
          </p:nvPr>
        </p:nvSpPr>
        <p:spPr/>
        <p:txBody>
          <a:bodyPr/>
          <a:lstStyle/>
          <a:p>
            <a:r>
              <a:rPr lang="en-US" dirty="0"/>
              <a:t>4/30/2024 DTSA-5511 – Introduction to Deep Learning 2024</a:t>
            </a:r>
          </a:p>
        </p:txBody>
      </p:sp>
    </p:spTree>
    <p:extLst>
      <p:ext uri="{BB962C8B-B14F-4D97-AF65-F5344CB8AC3E}">
        <p14:creationId xmlns:p14="http://schemas.microsoft.com/office/powerpoint/2010/main" val="14880703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102D3C-5B58-B5CD-FC85-1E3CCAE64130}"/>
              </a:ext>
            </a:extLst>
          </p:cNvPr>
          <p:cNvSpPr>
            <a:spLocks noGrp="1"/>
          </p:cNvSpPr>
          <p:nvPr>
            <p:ph type="title"/>
          </p:nvPr>
        </p:nvSpPr>
        <p:spPr/>
        <p:txBody>
          <a:bodyPr/>
          <a:lstStyle/>
          <a:p>
            <a:r>
              <a:rPr lang="en-US" dirty="0"/>
              <a:t>Long Short Term Memory (LSTM)</a:t>
            </a:r>
          </a:p>
        </p:txBody>
      </p:sp>
      <p:sp>
        <p:nvSpPr>
          <p:cNvPr id="3" name="Content Placeholder 2">
            <a:extLst>
              <a:ext uri="{FF2B5EF4-FFF2-40B4-BE49-F238E27FC236}">
                <a16:creationId xmlns:a16="http://schemas.microsoft.com/office/drawing/2014/main" id="{7286DF04-55E6-32C1-9C34-CCF7DF5B0CAB}"/>
              </a:ext>
            </a:extLst>
          </p:cNvPr>
          <p:cNvSpPr>
            <a:spLocks noGrp="1"/>
          </p:cNvSpPr>
          <p:nvPr>
            <p:ph idx="1"/>
          </p:nvPr>
        </p:nvSpPr>
        <p:spPr/>
        <p:txBody>
          <a:bodyPr>
            <a:normAutofit fontScale="92500" lnSpcReduction="10000"/>
          </a:bodyPr>
          <a:lstStyle/>
          <a:p>
            <a:pPr algn="l">
              <a:buFont typeface="+mj-lt"/>
              <a:buAutoNum type="arabicPeriod"/>
            </a:pPr>
            <a:r>
              <a:rPr lang="en-US" b="0" i="0" dirty="0">
                <a:solidFill>
                  <a:srgbClr val="0D0D0D"/>
                </a:solidFill>
                <a:effectLst/>
                <a:highlight>
                  <a:srgbClr val="FFFFFF"/>
                </a:highlight>
                <a:latin typeface="Söhne"/>
              </a:rPr>
              <a:t>LSTMs address the vanishing gradient problem in traditional RNNs through a unique architecture that includes memory cells and three types of gates: input, output, and forget.</a:t>
            </a:r>
          </a:p>
          <a:p>
            <a:pPr algn="l">
              <a:buFont typeface="+mj-lt"/>
              <a:buAutoNum type="arabicPeriod"/>
            </a:pPr>
            <a:r>
              <a:rPr lang="en-US" b="0" i="0" dirty="0">
                <a:solidFill>
                  <a:srgbClr val="0D0D0D"/>
                </a:solidFill>
                <a:effectLst/>
                <a:highlight>
                  <a:srgbClr val="FFFFFF"/>
                </a:highlight>
                <a:latin typeface="Söhne"/>
              </a:rPr>
              <a:t>They are capable of learning and retaining long-term dependencies in sequence data, which is crucial for complex sequence prediction tasks.</a:t>
            </a:r>
          </a:p>
          <a:p>
            <a:pPr algn="l">
              <a:buFont typeface="+mj-lt"/>
              <a:buAutoNum type="arabicPeriod"/>
            </a:pPr>
            <a:r>
              <a:rPr lang="en-US" b="0" i="0" dirty="0">
                <a:solidFill>
                  <a:srgbClr val="0D0D0D"/>
                </a:solidFill>
                <a:effectLst/>
                <a:highlight>
                  <a:srgbClr val="FFFFFF"/>
                </a:highlight>
                <a:latin typeface="Söhne"/>
              </a:rPr>
              <a:t>LSTMs are extensively used across a broad range of deep learning applications, including language translation, speech recognition, and time series forecasting.</a:t>
            </a:r>
          </a:p>
          <a:p>
            <a:pPr algn="l">
              <a:buFont typeface="+mj-lt"/>
              <a:buAutoNum type="arabicPeriod"/>
            </a:pPr>
            <a:r>
              <a:rPr lang="en-US" b="0" i="0" dirty="0">
                <a:solidFill>
                  <a:srgbClr val="0D0D0D"/>
                </a:solidFill>
                <a:effectLst/>
                <a:highlight>
                  <a:srgbClr val="FFFFFF"/>
                </a:highlight>
                <a:latin typeface="Söhne"/>
              </a:rPr>
              <a:t>Due to their robustness in handling long sequences and complex patterns, LSTMs often require more computational resources and training time compared to simpler recurrent architectures like GRUs.</a:t>
            </a:r>
          </a:p>
          <a:p>
            <a:endParaRPr lang="en-US" dirty="0"/>
          </a:p>
        </p:txBody>
      </p:sp>
    </p:spTree>
    <p:extLst>
      <p:ext uri="{BB962C8B-B14F-4D97-AF65-F5344CB8AC3E}">
        <p14:creationId xmlns:p14="http://schemas.microsoft.com/office/powerpoint/2010/main" val="20862399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1982E-6F9C-9E1C-1B84-089EE7635CD0}"/>
              </a:ext>
            </a:extLst>
          </p:cNvPr>
          <p:cNvSpPr>
            <a:spLocks noGrp="1"/>
          </p:cNvSpPr>
          <p:nvPr>
            <p:ph type="title"/>
          </p:nvPr>
        </p:nvSpPr>
        <p:spPr/>
        <p:txBody>
          <a:bodyPr/>
          <a:lstStyle/>
          <a:p>
            <a:r>
              <a:rPr lang="en-US" dirty="0"/>
              <a:t>LSTM Model (</a:t>
            </a:r>
            <a:r>
              <a:rPr lang="en-US" dirty="0" err="1"/>
              <a:t>lr</a:t>
            </a:r>
            <a:r>
              <a:rPr lang="en-US" dirty="0"/>
              <a:t> = 0.0004, epoch – 30, batch=32) w/ Stop Words</a:t>
            </a:r>
          </a:p>
        </p:txBody>
      </p:sp>
      <p:pic>
        <p:nvPicPr>
          <p:cNvPr id="5122" name="Picture 2">
            <a:extLst>
              <a:ext uri="{FF2B5EF4-FFF2-40B4-BE49-F238E27FC236}">
                <a16:creationId xmlns:a16="http://schemas.microsoft.com/office/drawing/2014/main" id="{D14DD1AA-9DC3-9B67-2F63-6E6B0A35512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81100" y="1829594"/>
            <a:ext cx="9829800" cy="4343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38858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1982E-6F9C-9E1C-1B84-089EE7635CD0}"/>
              </a:ext>
            </a:extLst>
          </p:cNvPr>
          <p:cNvSpPr>
            <a:spLocks noGrp="1"/>
          </p:cNvSpPr>
          <p:nvPr>
            <p:ph type="title"/>
          </p:nvPr>
        </p:nvSpPr>
        <p:spPr/>
        <p:txBody>
          <a:bodyPr/>
          <a:lstStyle/>
          <a:p>
            <a:r>
              <a:rPr lang="en-US" dirty="0"/>
              <a:t>LSTM Model (</a:t>
            </a:r>
            <a:r>
              <a:rPr lang="en-US" dirty="0" err="1"/>
              <a:t>lr</a:t>
            </a:r>
            <a:r>
              <a:rPr lang="en-US" dirty="0"/>
              <a:t> = 0.0001, epoch – 30, batch=32) w/ Stop Words</a:t>
            </a:r>
          </a:p>
        </p:txBody>
      </p:sp>
      <p:pic>
        <p:nvPicPr>
          <p:cNvPr id="10244" name="Picture 4">
            <a:extLst>
              <a:ext uri="{FF2B5EF4-FFF2-40B4-BE49-F238E27FC236}">
                <a16:creationId xmlns:a16="http://schemas.microsoft.com/office/drawing/2014/main" id="{F5E21C5C-90B1-6512-4246-5FCF4D248BC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01750" y="1829594"/>
            <a:ext cx="9588500" cy="4343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72449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FC2E2A-C9B4-0E3B-220B-8A65DE60875F}"/>
              </a:ext>
            </a:extLst>
          </p:cNvPr>
          <p:cNvSpPr>
            <a:spLocks noGrp="1"/>
          </p:cNvSpPr>
          <p:nvPr>
            <p:ph type="title"/>
          </p:nvPr>
        </p:nvSpPr>
        <p:spPr/>
        <p:txBody>
          <a:bodyPr/>
          <a:lstStyle/>
          <a:p>
            <a:r>
              <a:rPr lang="en-US" dirty="0"/>
              <a:t>Gated Recurrent Unit (GRU)</a:t>
            </a:r>
          </a:p>
        </p:txBody>
      </p:sp>
      <p:sp>
        <p:nvSpPr>
          <p:cNvPr id="3" name="Content Placeholder 2">
            <a:extLst>
              <a:ext uri="{FF2B5EF4-FFF2-40B4-BE49-F238E27FC236}">
                <a16:creationId xmlns:a16="http://schemas.microsoft.com/office/drawing/2014/main" id="{5714A790-2486-D1BB-4139-B13778735927}"/>
              </a:ext>
            </a:extLst>
          </p:cNvPr>
          <p:cNvSpPr>
            <a:spLocks noGrp="1"/>
          </p:cNvSpPr>
          <p:nvPr>
            <p:ph idx="1"/>
          </p:nvPr>
        </p:nvSpPr>
        <p:spPr/>
        <p:txBody>
          <a:bodyPr>
            <a:normAutofit fontScale="92500" lnSpcReduction="10000"/>
          </a:bodyPr>
          <a:lstStyle/>
          <a:p>
            <a:pPr algn="l">
              <a:buFont typeface="+mj-lt"/>
              <a:buAutoNum type="arabicPeriod"/>
            </a:pPr>
            <a:r>
              <a:rPr lang="en-US" b="0" i="0" dirty="0">
                <a:solidFill>
                  <a:srgbClr val="0D0D0D"/>
                </a:solidFill>
                <a:effectLst/>
                <a:highlight>
                  <a:srgbClr val="FFFFFF"/>
                </a:highlight>
                <a:latin typeface="Söhne"/>
              </a:rPr>
              <a:t>GRUs simplify traditional RNN architecture by merging the forget and input gates into a single "update gate," reducing complexity and training time.</a:t>
            </a:r>
          </a:p>
          <a:p>
            <a:pPr algn="l">
              <a:buFont typeface="+mj-lt"/>
              <a:buAutoNum type="arabicPeriod"/>
            </a:pPr>
            <a:r>
              <a:rPr lang="en-US" b="0" i="0" dirty="0">
                <a:solidFill>
                  <a:srgbClr val="0D0D0D"/>
                </a:solidFill>
                <a:effectLst/>
                <a:highlight>
                  <a:srgbClr val="FFFFFF"/>
                </a:highlight>
                <a:latin typeface="Söhne"/>
              </a:rPr>
              <a:t>They efficiently learn dependencies from sequences and manage memory effectively through a unique gating mechanism that mitigates the vanishing gradient problem.</a:t>
            </a:r>
          </a:p>
          <a:p>
            <a:pPr algn="l">
              <a:buFont typeface="+mj-lt"/>
              <a:buAutoNum type="arabicPeriod"/>
            </a:pPr>
            <a:r>
              <a:rPr lang="en-US" b="0" i="0" dirty="0">
                <a:solidFill>
                  <a:srgbClr val="0D0D0D"/>
                </a:solidFill>
                <a:effectLst/>
                <a:highlight>
                  <a:srgbClr val="FFFFFF"/>
                </a:highlight>
                <a:latin typeface="Söhne"/>
              </a:rPr>
              <a:t>GRUs are widely used in deep learning applications like speech recognition, language modeling, and time series analysis due to their efficiency and effectiveness.</a:t>
            </a:r>
          </a:p>
          <a:p>
            <a:pPr algn="l">
              <a:buFont typeface="+mj-lt"/>
              <a:buAutoNum type="arabicPeriod"/>
            </a:pPr>
            <a:r>
              <a:rPr lang="en-US" b="0" i="0" dirty="0">
                <a:solidFill>
                  <a:srgbClr val="0D0D0D"/>
                </a:solidFill>
                <a:effectLst/>
                <a:highlight>
                  <a:srgbClr val="FFFFFF"/>
                </a:highlight>
                <a:latin typeface="Söhne"/>
              </a:rPr>
              <a:t>Despite their simpler structure compared to LSTMs, GRUs often achieve competitive performance in many tasks with faster training and fewer parameters.</a:t>
            </a:r>
          </a:p>
          <a:p>
            <a:endParaRPr lang="en-US" dirty="0"/>
          </a:p>
        </p:txBody>
      </p:sp>
    </p:spTree>
    <p:extLst>
      <p:ext uri="{BB962C8B-B14F-4D97-AF65-F5344CB8AC3E}">
        <p14:creationId xmlns:p14="http://schemas.microsoft.com/office/powerpoint/2010/main" val="15781619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99BF57-F978-0FE8-FE34-97317D152E33}"/>
              </a:ext>
            </a:extLst>
          </p:cNvPr>
          <p:cNvSpPr>
            <a:spLocks noGrp="1"/>
          </p:cNvSpPr>
          <p:nvPr>
            <p:ph type="title"/>
          </p:nvPr>
        </p:nvSpPr>
        <p:spPr/>
        <p:txBody>
          <a:bodyPr/>
          <a:lstStyle/>
          <a:p>
            <a:r>
              <a:rPr lang="en-US" dirty="0"/>
              <a:t>GRU Model (</a:t>
            </a:r>
            <a:r>
              <a:rPr lang="en-US" dirty="0" err="1"/>
              <a:t>lr</a:t>
            </a:r>
            <a:r>
              <a:rPr lang="en-US" dirty="0"/>
              <a:t> = 0.003, dropout=0.2, epoch=30) w/ Stop Words</a:t>
            </a:r>
          </a:p>
        </p:txBody>
      </p:sp>
      <p:pic>
        <p:nvPicPr>
          <p:cNvPr id="11266" name="Picture 2">
            <a:extLst>
              <a:ext uri="{FF2B5EF4-FFF2-40B4-BE49-F238E27FC236}">
                <a16:creationId xmlns:a16="http://schemas.microsoft.com/office/drawing/2014/main" id="{E824B20C-C29B-B4D8-B52A-21D80531016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81100" y="1829594"/>
            <a:ext cx="9829800" cy="4343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84822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56BABC-8C99-75CE-F813-0121F7352E2F}"/>
              </a:ext>
            </a:extLst>
          </p:cNvPr>
          <p:cNvSpPr>
            <a:spLocks noGrp="1"/>
          </p:cNvSpPr>
          <p:nvPr>
            <p:ph type="title"/>
          </p:nvPr>
        </p:nvSpPr>
        <p:spPr/>
        <p:txBody>
          <a:bodyPr>
            <a:normAutofit/>
          </a:bodyPr>
          <a:lstStyle/>
          <a:p>
            <a:r>
              <a:rPr lang="en-US" dirty="0"/>
              <a:t>GRU Model (</a:t>
            </a:r>
            <a:r>
              <a:rPr lang="en-US" dirty="0" err="1"/>
              <a:t>lr</a:t>
            </a:r>
            <a:r>
              <a:rPr lang="en-US" dirty="0"/>
              <a:t> = 0.001, dropout=0.2, epoch=30, batch=32) w/o Stop Words</a:t>
            </a:r>
          </a:p>
        </p:txBody>
      </p:sp>
      <p:pic>
        <p:nvPicPr>
          <p:cNvPr id="7176" name="Picture 8">
            <a:extLst>
              <a:ext uri="{FF2B5EF4-FFF2-40B4-BE49-F238E27FC236}">
                <a16:creationId xmlns:a16="http://schemas.microsoft.com/office/drawing/2014/main" id="{AB9B4C93-B8F6-292C-A018-9C2AA135B75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12850" y="1829594"/>
            <a:ext cx="9766300" cy="4343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30147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56BABC-8C99-75CE-F813-0121F7352E2F}"/>
              </a:ext>
            </a:extLst>
          </p:cNvPr>
          <p:cNvSpPr>
            <a:spLocks noGrp="1"/>
          </p:cNvSpPr>
          <p:nvPr>
            <p:ph type="title"/>
          </p:nvPr>
        </p:nvSpPr>
        <p:spPr/>
        <p:txBody>
          <a:bodyPr/>
          <a:lstStyle/>
          <a:p>
            <a:r>
              <a:rPr lang="en-US" dirty="0"/>
              <a:t>GRU Model (</a:t>
            </a:r>
            <a:r>
              <a:rPr lang="en-US" dirty="0" err="1"/>
              <a:t>lr</a:t>
            </a:r>
            <a:r>
              <a:rPr lang="en-US" dirty="0"/>
              <a:t> = 0.003, epoch=30, batch=32) w/o Stop Words</a:t>
            </a:r>
          </a:p>
        </p:txBody>
      </p:sp>
      <p:pic>
        <p:nvPicPr>
          <p:cNvPr id="7172" name="Picture 4">
            <a:extLst>
              <a:ext uri="{FF2B5EF4-FFF2-40B4-BE49-F238E27FC236}">
                <a16:creationId xmlns:a16="http://schemas.microsoft.com/office/drawing/2014/main" id="{8A550F25-E833-9559-8011-7927B31E3AC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33500" y="1829594"/>
            <a:ext cx="9525000" cy="4343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192125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0024FACF-F461-DC34-D12A-9F95EDC38856}"/>
              </a:ext>
            </a:extLst>
          </p:cNvPr>
          <p:cNvSpPr>
            <a:spLocks noGrp="1"/>
          </p:cNvSpPr>
          <p:nvPr>
            <p:ph type="title"/>
          </p:nvPr>
        </p:nvSpPr>
        <p:spPr>
          <a:xfrm>
            <a:off x="660041" y="2767106"/>
            <a:ext cx="2880828" cy="3071906"/>
          </a:xfrm>
        </p:spPr>
        <p:txBody>
          <a:bodyPr vert="horz" lIns="91440" tIns="45720" rIns="91440" bIns="45720" rtlCol="0" anchor="t">
            <a:normAutofit/>
          </a:bodyPr>
          <a:lstStyle/>
          <a:p>
            <a:r>
              <a:rPr lang="en-US" sz="4000" kern="1200">
                <a:solidFill>
                  <a:srgbClr val="FFFFFF"/>
                </a:solidFill>
                <a:latin typeface="+mj-lt"/>
                <a:ea typeface="+mj-ea"/>
                <a:cs typeface="+mj-cs"/>
              </a:rPr>
              <a:t>Results</a:t>
            </a:r>
          </a:p>
        </p:txBody>
      </p:sp>
      <p:graphicFrame>
        <p:nvGraphicFramePr>
          <p:cNvPr id="4" name="Content Placeholder 3">
            <a:extLst>
              <a:ext uri="{FF2B5EF4-FFF2-40B4-BE49-F238E27FC236}">
                <a16:creationId xmlns:a16="http://schemas.microsoft.com/office/drawing/2014/main" id="{CDE4BB27-FBF1-16C6-1CE5-8388AF012B58}"/>
              </a:ext>
            </a:extLst>
          </p:cNvPr>
          <p:cNvGraphicFramePr>
            <a:graphicFrameLocks noGrp="1"/>
          </p:cNvGraphicFramePr>
          <p:nvPr>
            <p:ph idx="1"/>
            <p:extLst>
              <p:ext uri="{D42A27DB-BD31-4B8C-83A1-F6EECF244321}">
                <p14:modId xmlns:p14="http://schemas.microsoft.com/office/powerpoint/2010/main" val="3492403456"/>
              </p:ext>
            </p:extLst>
          </p:nvPr>
        </p:nvGraphicFramePr>
        <p:xfrm>
          <a:off x="4502428" y="979579"/>
          <a:ext cx="7225750" cy="4898850"/>
        </p:xfrm>
        <a:graphic>
          <a:graphicData uri="http://schemas.openxmlformats.org/drawingml/2006/table">
            <a:tbl>
              <a:tblPr firstRow="1" bandRow="1">
                <a:tableStyleId>{8EC20E35-A176-4012-BC5E-935CFFF8708E}</a:tableStyleId>
              </a:tblPr>
              <a:tblGrid>
                <a:gridCol w="1256554">
                  <a:extLst>
                    <a:ext uri="{9D8B030D-6E8A-4147-A177-3AD203B41FA5}">
                      <a16:colId xmlns:a16="http://schemas.microsoft.com/office/drawing/2014/main" val="2547907941"/>
                    </a:ext>
                  </a:extLst>
                </a:gridCol>
                <a:gridCol w="1256554">
                  <a:extLst>
                    <a:ext uri="{9D8B030D-6E8A-4147-A177-3AD203B41FA5}">
                      <a16:colId xmlns:a16="http://schemas.microsoft.com/office/drawing/2014/main" val="3797439841"/>
                    </a:ext>
                  </a:extLst>
                </a:gridCol>
                <a:gridCol w="1128320">
                  <a:extLst>
                    <a:ext uri="{9D8B030D-6E8A-4147-A177-3AD203B41FA5}">
                      <a16:colId xmlns:a16="http://schemas.microsoft.com/office/drawing/2014/main" val="652837666"/>
                    </a:ext>
                  </a:extLst>
                </a:gridCol>
                <a:gridCol w="1256554">
                  <a:extLst>
                    <a:ext uri="{9D8B030D-6E8A-4147-A177-3AD203B41FA5}">
                      <a16:colId xmlns:a16="http://schemas.microsoft.com/office/drawing/2014/main" val="2487959108"/>
                    </a:ext>
                  </a:extLst>
                </a:gridCol>
                <a:gridCol w="1071214">
                  <a:extLst>
                    <a:ext uri="{9D8B030D-6E8A-4147-A177-3AD203B41FA5}">
                      <a16:colId xmlns:a16="http://schemas.microsoft.com/office/drawing/2014/main" val="31121427"/>
                    </a:ext>
                  </a:extLst>
                </a:gridCol>
                <a:gridCol w="1256554">
                  <a:extLst>
                    <a:ext uri="{9D8B030D-6E8A-4147-A177-3AD203B41FA5}">
                      <a16:colId xmlns:a16="http://schemas.microsoft.com/office/drawing/2014/main" val="1925366953"/>
                    </a:ext>
                  </a:extLst>
                </a:gridCol>
              </a:tblGrid>
              <a:tr h="489885">
                <a:tc>
                  <a:txBody>
                    <a:bodyPr/>
                    <a:lstStyle/>
                    <a:p>
                      <a:pPr fontAlgn="ctr"/>
                      <a:r>
                        <a:rPr lang="en-US" sz="1300" b="1">
                          <a:effectLst/>
                        </a:rPr>
                        <a:t>Model</a:t>
                      </a:r>
                    </a:p>
                  </a:txBody>
                  <a:tcPr marL="65559" marR="65559" marT="32780" marB="32780" anchor="ctr"/>
                </a:tc>
                <a:tc>
                  <a:txBody>
                    <a:bodyPr/>
                    <a:lstStyle/>
                    <a:p>
                      <a:pPr fontAlgn="ctr"/>
                      <a:r>
                        <a:rPr lang="en-US" sz="1300" b="1">
                          <a:effectLst/>
                        </a:rPr>
                        <a:t>Learning Rate</a:t>
                      </a:r>
                    </a:p>
                  </a:txBody>
                  <a:tcPr marL="65559" marR="65559" marT="32780" marB="32780" anchor="ctr"/>
                </a:tc>
                <a:tc>
                  <a:txBody>
                    <a:bodyPr/>
                    <a:lstStyle/>
                    <a:p>
                      <a:pPr fontAlgn="ctr"/>
                      <a:r>
                        <a:rPr lang="en-US" sz="1300" b="1">
                          <a:effectLst/>
                        </a:rPr>
                        <a:t>Epoch</a:t>
                      </a:r>
                    </a:p>
                  </a:txBody>
                  <a:tcPr marL="65559" marR="65559" marT="32780" marB="32780" anchor="ctr"/>
                </a:tc>
                <a:tc>
                  <a:txBody>
                    <a:bodyPr/>
                    <a:lstStyle/>
                    <a:p>
                      <a:pPr fontAlgn="ctr"/>
                      <a:r>
                        <a:rPr lang="en-US" sz="1300" b="1">
                          <a:effectLst/>
                        </a:rPr>
                        <a:t>Dropout</a:t>
                      </a:r>
                    </a:p>
                  </a:txBody>
                  <a:tcPr marL="65559" marR="65559" marT="32780" marB="32780" anchor="ctr"/>
                </a:tc>
                <a:tc>
                  <a:txBody>
                    <a:bodyPr/>
                    <a:lstStyle/>
                    <a:p>
                      <a:pPr fontAlgn="ctr"/>
                      <a:r>
                        <a:rPr lang="en-US" sz="1300" b="1">
                          <a:effectLst/>
                        </a:rPr>
                        <a:t>Batch</a:t>
                      </a:r>
                    </a:p>
                  </a:txBody>
                  <a:tcPr marL="65559" marR="65559" marT="32780" marB="32780" anchor="ctr"/>
                </a:tc>
                <a:tc>
                  <a:txBody>
                    <a:bodyPr/>
                    <a:lstStyle/>
                    <a:p>
                      <a:pPr fontAlgn="ctr"/>
                      <a:r>
                        <a:rPr lang="en-US" sz="1300" b="1">
                          <a:effectLst/>
                        </a:rPr>
                        <a:t>Validation Accuracy</a:t>
                      </a:r>
                    </a:p>
                  </a:txBody>
                  <a:tcPr marL="65559" marR="65559" marT="32780" marB="32780" anchor="ctr"/>
                </a:tc>
                <a:extLst>
                  <a:ext uri="{0D108BD9-81ED-4DB2-BD59-A6C34878D82A}">
                    <a16:rowId xmlns:a16="http://schemas.microsoft.com/office/drawing/2014/main" val="1241274204"/>
                  </a:ext>
                </a:extLst>
              </a:tr>
              <a:tr h="489885">
                <a:tc>
                  <a:txBody>
                    <a:bodyPr/>
                    <a:lstStyle/>
                    <a:p>
                      <a:pPr fontAlgn="ctr"/>
                      <a:r>
                        <a:rPr lang="en-US" sz="1300" b="1">
                          <a:effectLst/>
                        </a:rPr>
                        <a:t>LSTM w/ Stop Words</a:t>
                      </a:r>
                    </a:p>
                  </a:txBody>
                  <a:tcPr marL="65559" marR="65559" marT="32780" marB="32780" anchor="ctr"/>
                </a:tc>
                <a:tc>
                  <a:txBody>
                    <a:bodyPr/>
                    <a:lstStyle/>
                    <a:p>
                      <a:pPr fontAlgn="ctr"/>
                      <a:r>
                        <a:rPr lang="en-US" sz="1300" b="1">
                          <a:effectLst/>
                        </a:rPr>
                        <a:t>0.0001</a:t>
                      </a:r>
                    </a:p>
                  </a:txBody>
                  <a:tcPr marL="65559" marR="65559" marT="32780" marB="32780" anchor="ctr"/>
                </a:tc>
                <a:tc>
                  <a:txBody>
                    <a:bodyPr/>
                    <a:lstStyle/>
                    <a:p>
                      <a:pPr fontAlgn="ctr"/>
                      <a:r>
                        <a:rPr lang="en-US" sz="1300" b="1">
                          <a:effectLst/>
                        </a:rPr>
                        <a:t>30</a:t>
                      </a:r>
                    </a:p>
                  </a:txBody>
                  <a:tcPr marL="65559" marR="65559" marT="32780" marB="32780" anchor="ctr"/>
                </a:tc>
                <a:tc>
                  <a:txBody>
                    <a:bodyPr/>
                    <a:lstStyle/>
                    <a:p>
                      <a:pPr fontAlgn="ctr"/>
                      <a:r>
                        <a:rPr lang="en-US" sz="1300" b="1">
                          <a:effectLst/>
                        </a:rPr>
                        <a:t>0.2</a:t>
                      </a:r>
                    </a:p>
                  </a:txBody>
                  <a:tcPr marL="65559" marR="65559" marT="32780" marB="32780" anchor="ctr"/>
                </a:tc>
                <a:tc>
                  <a:txBody>
                    <a:bodyPr/>
                    <a:lstStyle/>
                    <a:p>
                      <a:pPr fontAlgn="ctr"/>
                      <a:r>
                        <a:rPr lang="en-US" sz="1300" b="1">
                          <a:effectLst/>
                        </a:rPr>
                        <a:t>32</a:t>
                      </a:r>
                    </a:p>
                  </a:txBody>
                  <a:tcPr marL="65559" marR="65559" marT="32780" marB="32780" anchor="ctr"/>
                </a:tc>
                <a:tc>
                  <a:txBody>
                    <a:bodyPr/>
                    <a:lstStyle/>
                    <a:p>
                      <a:pPr fontAlgn="ctr"/>
                      <a:r>
                        <a:rPr lang="en-US" sz="1300" b="1" dirty="0">
                          <a:effectLst/>
                        </a:rPr>
                        <a:t>0.819</a:t>
                      </a:r>
                    </a:p>
                  </a:txBody>
                  <a:tcPr marL="65559" marR="65559" marT="32780" marB="32780" anchor="ctr"/>
                </a:tc>
                <a:extLst>
                  <a:ext uri="{0D108BD9-81ED-4DB2-BD59-A6C34878D82A}">
                    <a16:rowId xmlns:a16="http://schemas.microsoft.com/office/drawing/2014/main" val="2190291503"/>
                  </a:ext>
                </a:extLst>
              </a:tr>
              <a:tr h="489885">
                <a:tc>
                  <a:txBody>
                    <a:bodyPr/>
                    <a:lstStyle/>
                    <a:p>
                      <a:pPr fontAlgn="ctr"/>
                      <a:r>
                        <a:rPr lang="en-US" sz="1300">
                          <a:effectLst/>
                        </a:rPr>
                        <a:t>LSTM w/ Stop Words</a:t>
                      </a:r>
                    </a:p>
                  </a:txBody>
                  <a:tcPr marL="65559" marR="65559" marT="32780" marB="32780" anchor="ctr"/>
                </a:tc>
                <a:tc>
                  <a:txBody>
                    <a:bodyPr/>
                    <a:lstStyle/>
                    <a:p>
                      <a:pPr fontAlgn="ctr"/>
                      <a:r>
                        <a:rPr lang="en-US" sz="1300">
                          <a:effectLst/>
                        </a:rPr>
                        <a:t>0.0004</a:t>
                      </a:r>
                    </a:p>
                  </a:txBody>
                  <a:tcPr marL="65559" marR="65559" marT="32780" marB="32780" anchor="ctr"/>
                </a:tc>
                <a:tc>
                  <a:txBody>
                    <a:bodyPr/>
                    <a:lstStyle/>
                    <a:p>
                      <a:pPr fontAlgn="ctr"/>
                      <a:r>
                        <a:rPr lang="en-US" sz="1300">
                          <a:effectLst/>
                        </a:rPr>
                        <a:t>30</a:t>
                      </a:r>
                    </a:p>
                  </a:txBody>
                  <a:tcPr marL="65559" marR="65559" marT="32780" marB="32780" anchor="ctr"/>
                </a:tc>
                <a:tc>
                  <a:txBody>
                    <a:bodyPr/>
                    <a:lstStyle/>
                    <a:p>
                      <a:pPr fontAlgn="ctr"/>
                      <a:r>
                        <a:rPr lang="en-US" sz="1300">
                          <a:effectLst/>
                        </a:rPr>
                        <a:t>0.2</a:t>
                      </a:r>
                    </a:p>
                  </a:txBody>
                  <a:tcPr marL="65559" marR="65559" marT="32780" marB="32780" anchor="ctr"/>
                </a:tc>
                <a:tc>
                  <a:txBody>
                    <a:bodyPr/>
                    <a:lstStyle/>
                    <a:p>
                      <a:pPr fontAlgn="ctr"/>
                      <a:r>
                        <a:rPr lang="en-US" sz="1300">
                          <a:effectLst/>
                        </a:rPr>
                        <a:t>32</a:t>
                      </a:r>
                    </a:p>
                  </a:txBody>
                  <a:tcPr marL="65559" marR="65559" marT="32780" marB="32780" anchor="ctr"/>
                </a:tc>
                <a:tc>
                  <a:txBody>
                    <a:bodyPr/>
                    <a:lstStyle/>
                    <a:p>
                      <a:pPr fontAlgn="ctr"/>
                      <a:r>
                        <a:rPr lang="en-US" sz="1300">
                          <a:effectLst/>
                        </a:rPr>
                        <a:t>0.4908</a:t>
                      </a:r>
                    </a:p>
                  </a:txBody>
                  <a:tcPr marL="65559" marR="65559" marT="32780" marB="32780" anchor="ctr"/>
                </a:tc>
                <a:extLst>
                  <a:ext uri="{0D108BD9-81ED-4DB2-BD59-A6C34878D82A}">
                    <a16:rowId xmlns:a16="http://schemas.microsoft.com/office/drawing/2014/main" val="4180475058"/>
                  </a:ext>
                </a:extLst>
              </a:tr>
              <a:tr h="489885">
                <a:tc>
                  <a:txBody>
                    <a:bodyPr/>
                    <a:lstStyle/>
                    <a:p>
                      <a:pPr fontAlgn="ctr"/>
                      <a:r>
                        <a:rPr lang="en-US" sz="1300">
                          <a:effectLst/>
                        </a:rPr>
                        <a:t>LSTM w/ Stop Words</a:t>
                      </a:r>
                    </a:p>
                  </a:txBody>
                  <a:tcPr marL="65559" marR="65559" marT="32780" marB="32780" anchor="ctr"/>
                </a:tc>
                <a:tc>
                  <a:txBody>
                    <a:bodyPr/>
                    <a:lstStyle/>
                    <a:p>
                      <a:pPr fontAlgn="ctr"/>
                      <a:r>
                        <a:rPr lang="en-US" sz="1300">
                          <a:effectLst/>
                        </a:rPr>
                        <a:t>0.0003</a:t>
                      </a:r>
                    </a:p>
                  </a:txBody>
                  <a:tcPr marL="65559" marR="65559" marT="32780" marB="32780" anchor="ctr"/>
                </a:tc>
                <a:tc>
                  <a:txBody>
                    <a:bodyPr/>
                    <a:lstStyle/>
                    <a:p>
                      <a:pPr fontAlgn="ctr"/>
                      <a:r>
                        <a:rPr lang="en-US" sz="1300">
                          <a:effectLst/>
                        </a:rPr>
                        <a:t>30</a:t>
                      </a:r>
                    </a:p>
                  </a:txBody>
                  <a:tcPr marL="65559" marR="65559" marT="32780" marB="32780" anchor="ctr"/>
                </a:tc>
                <a:tc>
                  <a:txBody>
                    <a:bodyPr/>
                    <a:lstStyle/>
                    <a:p>
                      <a:pPr fontAlgn="ctr"/>
                      <a:r>
                        <a:rPr lang="en-US" sz="1300">
                          <a:effectLst/>
                        </a:rPr>
                        <a:t>0.2</a:t>
                      </a:r>
                    </a:p>
                  </a:txBody>
                  <a:tcPr marL="65559" marR="65559" marT="32780" marB="32780" anchor="ctr"/>
                </a:tc>
                <a:tc>
                  <a:txBody>
                    <a:bodyPr/>
                    <a:lstStyle/>
                    <a:p>
                      <a:pPr fontAlgn="ctr"/>
                      <a:r>
                        <a:rPr lang="en-US" sz="1300">
                          <a:effectLst/>
                        </a:rPr>
                        <a:t>64</a:t>
                      </a:r>
                    </a:p>
                  </a:txBody>
                  <a:tcPr marL="65559" marR="65559" marT="32780" marB="32780" anchor="ctr"/>
                </a:tc>
                <a:tc>
                  <a:txBody>
                    <a:bodyPr/>
                    <a:lstStyle/>
                    <a:p>
                      <a:pPr fontAlgn="ctr"/>
                      <a:r>
                        <a:rPr lang="en-US" sz="1300">
                          <a:effectLst/>
                        </a:rPr>
                        <a:t>0.4908</a:t>
                      </a:r>
                    </a:p>
                  </a:txBody>
                  <a:tcPr marL="65559" marR="65559" marT="32780" marB="32780" anchor="ctr"/>
                </a:tc>
                <a:extLst>
                  <a:ext uri="{0D108BD9-81ED-4DB2-BD59-A6C34878D82A}">
                    <a16:rowId xmlns:a16="http://schemas.microsoft.com/office/drawing/2014/main" val="4198029976"/>
                  </a:ext>
                </a:extLst>
              </a:tr>
              <a:tr h="489885">
                <a:tc>
                  <a:txBody>
                    <a:bodyPr/>
                    <a:lstStyle/>
                    <a:p>
                      <a:pPr fontAlgn="ctr"/>
                      <a:r>
                        <a:rPr lang="en-US" sz="1300">
                          <a:effectLst/>
                        </a:rPr>
                        <a:t>LSTM w/o Stop Words</a:t>
                      </a:r>
                    </a:p>
                  </a:txBody>
                  <a:tcPr marL="65559" marR="65559" marT="32780" marB="32780" anchor="ctr"/>
                </a:tc>
                <a:tc>
                  <a:txBody>
                    <a:bodyPr/>
                    <a:lstStyle/>
                    <a:p>
                      <a:pPr fontAlgn="ctr"/>
                      <a:r>
                        <a:rPr lang="en-US" sz="1300">
                          <a:effectLst/>
                        </a:rPr>
                        <a:t>0.00003</a:t>
                      </a:r>
                    </a:p>
                  </a:txBody>
                  <a:tcPr marL="65559" marR="65559" marT="32780" marB="32780" anchor="ctr"/>
                </a:tc>
                <a:tc>
                  <a:txBody>
                    <a:bodyPr/>
                    <a:lstStyle/>
                    <a:p>
                      <a:pPr fontAlgn="ctr"/>
                      <a:r>
                        <a:rPr lang="en-US" sz="1300">
                          <a:effectLst/>
                        </a:rPr>
                        <a:t>30</a:t>
                      </a:r>
                    </a:p>
                  </a:txBody>
                  <a:tcPr marL="65559" marR="65559" marT="32780" marB="32780" anchor="ctr"/>
                </a:tc>
                <a:tc>
                  <a:txBody>
                    <a:bodyPr/>
                    <a:lstStyle/>
                    <a:p>
                      <a:pPr fontAlgn="ctr"/>
                      <a:r>
                        <a:rPr lang="en-US" sz="1300">
                          <a:effectLst/>
                        </a:rPr>
                        <a:t>0.2</a:t>
                      </a:r>
                    </a:p>
                  </a:txBody>
                  <a:tcPr marL="65559" marR="65559" marT="32780" marB="32780" anchor="ctr"/>
                </a:tc>
                <a:tc>
                  <a:txBody>
                    <a:bodyPr/>
                    <a:lstStyle/>
                    <a:p>
                      <a:pPr fontAlgn="ctr"/>
                      <a:r>
                        <a:rPr lang="en-US" sz="1300">
                          <a:effectLst/>
                        </a:rPr>
                        <a:t>32</a:t>
                      </a:r>
                    </a:p>
                  </a:txBody>
                  <a:tcPr marL="65559" marR="65559" marT="32780" marB="32780" anchor="ctr"/>
                </a:tc>
                <a:tc>
                  <a:txBody>
                    <a:bodyPr/>
                    <a:lstStyle/>
                    <a:p>
                      <a:pPr fontAlgn="ctr"/>
                      <a:r>
                        <a:rPr lang="en-US" sz="1300">
                          <a:effectLst/>
                        </a:rPr>
                        <a:t>0.7340</a:t>
                      </a:r>
                    </a:p>
                  </a:txBody>
                  <a:tcPr marL="65559" marR="65559" marT="32780" marB="32780" anchor="ctr"/>
                </a:tc>
                <a:extLst>
                  <a:ext uri="{0D108BD9-81ED-4DB2-BD59-A6C34878D82A}">
                    <a16:rowId xmlns:a16="http://schemas.microsoft.com/office/drawing/2014/main" val="35868602"/>
                  </a:ext>
                </a:extLst>
              </a:tr>
              <a:tr h="489885">
                <a:tc>
                  <a:txBody>
                    <a:bodyPr/>
                    <a:lstStyle/>
                    <a:p>
                      <a:pPr fontAlgn="ctr"/>
                      <a:r>
                        <a:rPr lang="en-US" sz="1300">
                          <a:effectLst/>
                        </a:rPr>
                        <a:t>GRU w/ Stop Words</a:t>
                      </a:r>
                    </a:p>
                  </a:txBody>
                  <a:tcPr marL="65559" marR="65559" marT="32780" marB="32780" anchor="ctr"/>
                </a:tc>
                <a:tc>
                  <a:txBody>
                    <a:bodyPr/>
                    <a:lstStyle/>
                    <a:p>
                      <a:pPr fontAlgn="ctr"/>
                      <a:r>
                        <a:rPr lang="en-US" sz="1300">
                          <a:effectLst/>
                        </a:rPr>
                        <a:t>0.00002</a:t>
                      </a:r>
                    </a:p>
                  </a:txBody>
                  <a:tcPr marL="65559" marR="65559" marT="32780" marB="32780" anchor="ctr"/>
                </a:tc>
                <a:tc>
                  <a:txBody>
                    <a:bodyPr/>
                    <a:lstStyle/>
                    <a:p>
                      <a:pPr fontAlgn="ctr"/>
                      <a:r>
                        <a:rPr lang="en-US" sz="1300">
                          <a:effectLst/>
                        </a:rPr>
                        <a:t>4</a:t>
                      </a:r>
                    </a:p>
                  </a:txBody>
                  <a:tcPr marL="65559" marR="65559" marT="32780" marB="32780" anchor="ctr"/>
                </a:tc>
                <a:tc>
                  <a:txBody>
                    <a:bodyPr/>
                    <a:lstStyle/>
                    <a:p>
                      <a:pPr fontAlgn="ctr"/>
                      <a:r>
                        <a:rPr lang="en-US" sz="1300">
                          <a:effectLst/>
                        </a:rPr>
                        <a:t>0.2</a:t>
                      </a:r>
                    </a:p>
                  </a:txBody>
                  <a:tcPr marL="65559" marR="65559" marT="32780" marB="32780" anchor="ctr"/>
                </a:tc>
                <a:tc>
                  <a:txBody>
                    <a:bodyPr/>
                    <a:lstStyle/>
                    <a:p>
                      <a:pPr fontAlgn="ctr"/>
                      <a:r>
                        <a:rPr lang="en-US" sz="1300">
                          <a:effectLst/>
                        </a:rPr>
                        <a:t>15</a:t>
                      </a:r>
                    </a:p>
                  </a:txBody>
                  <a:tcPr marL="65559" marR="65559" marT="32780" marB="32780" anchor="ctr"/>
                </a:tc>
                <a:tc>
                  <a:txBody>
                    <a:bodyPr/>
                    <a:lstStyle/>
                    <a:p>
                      <a:pPr fontAlgn="ctr"/>
                      <a:r>
                        <a:rPr lang="en-US" sz="1300">
                          <a:effectLst/>
                        </a:rPr>
                        <a:t>0.4885</a:t>
                      </a:r>
                    </a:p>
                  </a:txBody>
                  <a:tcPr marL="65559" marR="65559" marT="32780" marB="32780" anchor="ctr"/>
                </a:tc>
                <a:extLst>
                  <a:ext uri="{0D108BD9-81ED-4DB2-BD59-A6C34878D82A}">
                    <a16:rowId xmlns:a16="http://schemas.microsoft.com/office/drawing/2014/main" val="4000313686"/>
                  </a:ext>
                </a:extLst>
              </a:tr>
              <a:tr h="489885">
                <a:tc>
                  <a:txBody>
                    <a:bodyPr/>
                    <a:lstStyle/>
                    <a:p>
                      <a:pPr fontAlgn="ctr"/>
                      <a:r>
                        <a:rPr lang="en-US" sz="1300">
                          <a:effectLst/>
                        </a:rPr>
                        <a:t>GRU w/ Stop Words</a:t>
                      </a:r>
                    </a:p>
                  </a:txBody>
                  <a:tcPr marL="65559" marR="65559" marT="32780" marB="32780" anchor="ctr"/>
                </a:tc>
                <a:tc>
                  <a:txBody>
                    <a:bodyPr/>
                    <a:lstStyle/>
                    <a:p>
                      <a:pPr fontAlgn="ctr"/>
                      <a:r>
                        <a:rPr lang="en-US" sz="1300">
                          <a:effectLst/>
                        </a:rPr>
                        <a:t>0.00002</a:t>
                      </a:r>
                    </a:p>
                  </a:txBody>
                  <a:tcPr marL="65559" marR="65559" marT="32780" marB="32780" anchor="ctr"/>
                </a:tc>
                <a:tc>
                  <a:txBody>
                    <a:bodyPr/>
                    <a:lstStyle/>
                    <a:p>
                      <a:pPr fontAlgn="ctr"/>
                      <a:r>
                        <a:rPr lang="en-US" sz="1300">
                          <a:effectLst/>
                        </a:rPr>
                        <a:t>4</a:t>
                      </a:r>
                    </a:p>
                  </a:txBody>
                  <a:tcPr marL="65559" marR="65559" marT="32780" marB="32780" anchor="ctr"/>
                </a:tc>
                <a:tc>
                  <a:txBody>
                    <a:bodyPr/>
                    <a:lstStyle/>
                    <a:p>
                      <a:pPr fontAlgn="ctr"/>
                      <a:r>
                        <a:rPr lang="en-US" sz="1300">
                          <a:effectLst/>
                        </a:rPr>
                        <a:t>0.1</a:t>
                      </a:r>
                    </a:p>
                  </a:txBody>
                  <a:tcPr marL="65559" marR="65559" marT="32780" marB="32780" anchor="ctr"/>
                </a:tc>
                <a:tc>
                  <a:txBody>
                    <a:bodyPr/>
                    <a:lstStyle/>
                    <a:p>
                      <a:pPr fontAlgn="ctr"/>
                      <a:r>
                        <a:rPr lang="en-US" sz="1300">
                          <a:effectLst/>
                        </a:rPr>
                        <a:t>15</a:t>
                      </a:r>
                    </a:p>
                  </a:txBody>
                  <a:tcPr marL="65559" marR="65559" marT="32780" marB="32780" anchor="ctr"/>
                </a:tc>
                <a:tc>
                  <a:txBody>
                    <a:bodyPr/>
                    <a:lstStyle/>
                    <a:p>
                      <a:pPr fontAlgn="ctr"/>
                      <a:r>
                        <a:rPr lang="en-US" sz="1300">
                          <a:effectLst/>
                        </a:rPr>
                        <a:t>0.4885</a:t>
                      </a:r>
                    </a:p>
                  </a:txBody>
                  <a:tcPr marL="65559" marR="65559" marT="32780" marB="32780" anchor="ctr"/>
                </a:tc>
                <a:extLst>
                  <a:ext uri="{0D108BD9-81ED-4DB2-BD59-A6C34878D82A}">
                    <a16:rowId xmlns:a16="http://schemas.microsoft.com/office/drawing/2014/main" val="3261531211"/>
                  </a:ext>
                </a:extLst>
              </a:tr>
              <a:tr h="489885">
                <a:tc>
                  <a:txBody>
                    <a:bodyPr/>
                    <a:lstStyle/>
                    <a:p>
                      <a:pPr fontAlgn="ctr"/>
                      <a:r>
                        <a:rPr lang="en-US" sz="1300">
                          <a:effectLst/>
                        </a:rPr>
                        <a:t>GRU w/ Stop Words</a:t>
                      </a:r>
                    </a:p>
                  </a:txBody>
                  <a:tcPr marL="65559" marR="65559" marT="32780" marB="32780" anchor="ctr"/>
                </a:tc>
                <a:tc>
                  <a:txBody>
                    <a:bodyPr/>
                    <a:lstStyle/>
                    <a:p>
                      <a:pPr fontAlgn="ctr"/>
                      <a:r>
                        <a:rPr lang="en-US" sz="1300">
                          <a:effectLst/>
                        </a:rPr>
                        <a:t>0.0004</a:t>
                      </a:r>
                    </a:p>
                  </a:txBody>
                  <a:tcPr marL="65559" marR="65559" marT="32780" marB="32780" anchor="ctr"/>
                </a:tc>
                <a:tc>
                  <a:txBody>
                    <a:bodyPr/>
                    <a:lstStyle/>
                    <a:p>
                      <a:pPr fontAlgn="ctr"/>
                      <a:r>
                        <a:rPr lang="en-US" sz="1300">
                          <a:effectLst/>
                        </a:rPr>
                        <a:t>4</a:t>
                      </a:r>
                    </a:p>
                  </a:txBody>
                  <a:tcPr marL="65559" marR="65559" marT="32780" marB="32780" anchor="ctr"/>
                </a:tc>
                <a:tc>
                  <a:txBody>
                    <a:bodyPr/>
                    <a:lstStyle/>
                    <a:p>
                      <a:pPr fontAlgn="ctr"/>
                      <a:r>
                        <a:rPr lang="en-US" sz="1300">
                          <a:effectLst/>
                        </a:rPr>
                        <a:t>0.2</a:t>
                      </a:r>
                    </a:p>
                  </a:txBody>
                  <a:tcPr marL="65559" marR="65559" marT="32780" marB="32780" anchor="ctr"/>
                </a:tc>
                <a:tc>
                  <a:txBody>
                    <a:bodyPr/>
                    <a:lstStyle/>
                    <a:p>
                      <a:pPr fontAlgn="ctr"/>
                      <a:r>
                        <a:rPr lang="en-US" sz="1300">
                          <a:effectLst/>
                        </a:rPr>
                        <a:t>30</a:t>
                      </a:r>
                    </a:p>
                  </a:txBody>
                  <a:tcPr marL="65559" marR="65559" marT="32780" marB="32780" anchor="ctr"/>
                </a:tc>
                <a:tc>
                  <a:txBody>
                    <a:bodyPr/>
                    <a:lstStyle/>
                    <a:p>
                      <a:pPr fontAlgn="ctr"/>
                      <a:r>
                        <a:rPr lang="en-US" sz="1300">
                          <a:effectLst/>
                        </a:rPr>
                        <a:t>0.4885</a:t>
                      </a:r>
                    </a:p>
                  </a:txBody>
                  <a:tcPr marL="65559" marR="65559" marT="32780" marB="32780" anchor="ctr"/>
                </a:tc>
                <a:extLst>
                  <a:ext uri="{0D108BD9-81ED-4DB2-BD59-A6C34878D82A}">
                    <a16:rowId xmlns:a16="http://schemas.microsoft.com/office/drawing/2014/main" val="1905304632"/>
                  </a:ext>
                </a:extLst>
              </a:tr>
              <a:tr h="489885">
                <a:tc>
                  <a:txBody>
                    <a:bodyPr/>
                    <a:lstStyle/>
                    <a:p>
                      <a:pPr fontAlgn="ctr"/>
                      <a:r>
                        <a:rPr lang="en-US" sz="1300">
                          <a:effectLst/>
                        </a:rPr>
                        <a:t>GRU w/ Stop Words</a:t>
                      </a:r>
                    </a:p>
                  </a:txBody>
                  <a:tcPr marL="65559" marR="65559" marT="32780" marB="32780" anchor="ctr"/>
                </a:tc>
                <a:tc>
                  <a:txBody>
                    <a:bodyPr/>
                    <a:lstStyle/>
                    <a:p>
                      <a:pPr fontAlgn="ctr"/>
                      <a:r>
                        <a:rPr lang="en-US" sz="1300">
                          <a:effectLst/>
                        </a:rPr>
                        <a:t>0.00001</a:t>
                      </a:r>
                    </a:p>
                  </a:txBody>
                  <a:tcPr marL="65559" marR="65559" marT="32780" marB="32780" anchor="ctr"/>
                </a:tc>
                <a:tc>
                  <a:txBody>
                    <a:bodyPr/>
                    <a:lstStyle/>
                    <a:p>
                      <a:pPr fontAlgn="ctr"/>
                      <a:r>
                        <a:rPr lang="en-US" sz="1300">
                          <a:effectLst/>
                        </a:rPr>
                        <a:t>60</a:t>
                      </a:r>
                    </a:p>
                  </a:txBody>
                  <a:tcPr marL="65559" marR="65559" marT="32780" marB="32780" anchor="ctr"/>
                </a:tc>
                <a:tc>
                  <a:txBody>
                    <a:bodyPr/>
                    <a:lstStyle/>
                    <a:p>
                      <a:pPr fontAlgn="ctr"/>
                      <a:r>
                        <a:rPr lang="en-US" sz="1300">
                          <a:effectLst/>
                        </a:rPr>
                        <a:t>0.2</a:t>
                      </a:r>
                    </a:p>
                  </a:txBody>
                  <a:tcPr marL="65559" marR="65559" marT="32780" marB="32780" anchor="ctr"/>
                </a:tc>
                <a:tc>
                  <a:txBody>
                    <a:bodyPr/>
                    <a:lstStyle/>
                    <a:p>
                      <a:pPr fontAlgn="ctr"/>
                      <a:r>
                        <a:rPr lang="en-US" sz="1300" dirty="0">
                          <a:effectLst/>
                        </a:rPr>
                        <a:t>64</a:t>
                      </a:r>
                    </a:p>
                  </a:txBody>
                  <a:tcPr marL="65559" marR="65559" marT="32780" marB="32780" anchor="ctr"/>
                </a:tc>
                <a:tc>
                  <a:txBody>
                    <a:bodyPr/>
                    <a:lstStyle/>
                    <a:p>
                      <a:pPr fontAlgn="ctr"/>
                      <a:r>
                        <a:rPr lang="en-US" sz="1300">
                          <a:effectLst/>
                        </a:rPr>
                        <a:t>0.4885</a:t>
                      </a:r>
                    </a:p>
                  </a:txBody>
                  <a:tcPr marL="65559" marR="65559" marT="32780" marB="32780" anchor="ctr"/>
                </a:tc>
                <a:extLst>
                  <a:ext uri="{0D108BD9-81ED-4DB2-BD59-A6C34878D82A}">
                    <a16:rowId xmlns:a16="http://schemas.microsoft.com/office/drawing/2014/main" val="3655102891"/>
                  </a:ext>
                </a:extLst>
              </a:tr>
              <a:tr h="489885">
                <a:tc>
                  <a:txBody>
                    <a:bodyPr/>
                    <a:lstStyle/>
                    <a:p>
                      <a:pPr fontAlgn="ctr"/>
                      <a:r>
                        <a:rPr lang="en-US" sz="1300" b="1">
                          <a:effectLst/>
                        </a:rPr>
                        <a:t>GRU w/o Stop Words</a:t>
                      </a:r>
                    </a:p>
                  </a:txBody>
                  <a:tcPr marL="65559" marR="65559" marT="32780" marB="32780" anchor="ctr"/>
                </a:tc>
                <a:tc>
                  <a:txBody>
                    <a:bodyPr/>
                    <a:lstStyle/>
                    <a:p>
                      <a:pPr fontAlgn="ctr"/>
                      <a:r>
                        <a:rPr lang="en-US" sz="1300" b="1" dirty="0">
                          <a:effectLst/>
                        </a:rPr>
                        <a:t>0.00001</a:t>
                      </a:r>
                    </a:p>
                  </a:txBody>
                  <a:tcPr marL="65559" marR="65559" marT="32780" marB="32780" anchor="ctr"/>
                </a:tc>
                <a:tc>
                  <a:txBody>
                    <a:bodyPr/>
                    <a:lstStyle/>
                    <a:p>
                      <a:pPr fontAlgn="ctr"/>
                      <a:r>
                        <a:rPr lang="en-US" sz="1300" b="1" dirty="0">
                          <a:effectLst/>
                        </a:rPr>
                        <a:t>30</a:t>
                      </a:r>
                    </a:p>
                  </a:txBody>
                  <a:tcPr marL="65559" marR="65559" marT="32780" marB="32780" anchor="ctr"/>
                </a:tc>
                <a:tc>
                  <a:txBody>
                    <a:bodyPr/>
                    <a:lstStyle/>
                    <a:p>
                      <a:pPr fontAlgn="ctr"/>
                      <a:r>
                        <a:rPr lang="en-US" sz="1300" b="1">
                          <a:effectLst/>
                        </a:rPr>
                        <a:t>0.3</a:t>
                      </a:r>
                    </a:p>
                  </a:txBody>
                  <a:tcPr marL="65559" marR="65559" marT="32780" marB="32780" anchor="ctr"/>
                </a:tc>
                <a:tc>
                  <a:txBody>
                    <a:bodyPr/>
                    <a:lstStyle/>
                    <a:p>
                      <a:pPr fontAlgn="ctr"/>
                      <a:r>
                        <a:rPr lang="en-US" sz="1300" b="1">
                          <a:effectLst/>
                        </a:rPr>
                        <a:t>32</a:t>
                      </a:r>
                    </a:p>
                  </a:txBody>
                  <a:tcPr marL="65559" marR="65559" marT="32780" marB="32780" anchor="ctr"/>
                </a:tc>
                <a:tc>
                  <a:txBody>
                    <a:bodyPr/>
                    <a:lstStyle/>
                    <a:p>
                      <a:pPr fontAlgn="ctr"/>
                      <a:r>
                        <a:rPr lang="en-US" sz="1300" b="1" dirty="0">
                          <a:effectLst/>
                        </a:rPr>
                        <a:t>0.7780</a:t>
                      </a:r>
                    </a:p>
                  </a:txBody>
                  <a:tcPr marL="65559" marR="65559" marT="32780" marB="32780" anchor="ctr"/>
                </a:tc>
                <a:extLst>
                  <a:ext uri="{0D108BD9-81ED-4DB2-BD59-A6C34878D82A}">
                    <a16:rowId xmlns:a16="http://schemas.microsoft.com/office/drawing/2014/main" val="1128963395"/>
                  </a:ext>
                </a:extLst>
              </a:tr>
            </a:tbl>
          </a:graphicData>
        </a:graphic>
      </p:graphicFrame>
      <p:sp>
        <p:nvSpPr>
          <p:cNvPr id="5" name="Rectangle 1">
            <a:extLst>
              <a:ext uri="{FF2B5EF4-FFF2-40B4-BE49-F238E27FC236}">
                <a16:creationId xmlns:a16="http://schemas.microsoft.com/office/drawing/2014/main" id="{0347182C-908E-1201-72C0-E85F6F54A678}"/>
              </a:ext>
            </a:extLst>
          </p:cNvPr>
          <p:cNvSpPr>
            <a:spLocks noChangeArrowheads="1"/>
          </p:cNvSpPr>
          <p:nvPr/>
        </p:nvSpPr>
        <p:spPr bwMode="auto">
          <a:xfrm>
            <a:off x="0" y="-323165"/>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spcBef>
                <a:spcPct val="0"/>
              </a:spcBef>
              <a:spcAft>
                <a:spcPts val="600"/>
              </a:spcAft>
              <a:buClrTx/>
              <a:buSzTx/>
              <a:buFontTx/>
              <a:buNone/>
              <a:tabLst/>
            </a:pPr>
            <a:br>
              <a:rPr kumimoji="0" lang="en-US" altLang="en-US" b="0" i="0" u="none" strike="noStrike" cap="none" normalizeH="0" baseline="0">
                <a:ln>
                  <a:noFill/>
                </a:ln>
                <a:solidFill>
                  <a:schemeClr val="tx1"/>
                </a:solidFill>
                <a:effectLst/>
                <a:latin typeface="Arial" panose="020B0604020202020204" pitchFamily="34" charset="0"/>
              </a:rPr>
            </a:br>
            <a:endParaRPr kumimoji="0" lang="en-US" altLang="en-US"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141182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AA8B0A-379D-9316-1C12-26960B5D591B}"/>
              </a:ext>
            </a:extLst>
          </p:cNvPr>
          <p:cNvSpPr>
            <a:spLocks noGrp="1"/>
          </p:cNvSpPr>
          <p:nvPr>
            <p:ph type="title"/>
          </p:nvPr>
        </p:nvSpPr>
        <p:spPr>
          <a:xfrm>
            <a:off x="838200" y="204487"/>
            <a:ext cx="10515600" cy="1325563"/>
          </a:xfrm>
        </p:spPr>
        <p:txBody>
          <a:bodyPr/>
          <a:lstStyle/>
          <a:p>
            <a:r>
              <a:rPr lang="en-US" dirty="0"/>
              <a:t>Predicted Tweet Results</a:t>
            </a:r>
          </a:p>
        </p:txBody>
      </p:sp>
      <p:sp>
        <p:nvSpPr>
          <p:cNvPr id="3" name="Content Placeholder 2">
            <a:extLst>
              <a:ext uri="{FF2B5EF4-FFF2-40B4-BE49-F238E27FC236}">
                <a16:creationId xmlns:a16="http://schemas.microsoft.com/office/drawing/2014/main" id="{FA58AF42-A35D-08D4-EBFC-077AEDEC79B2}"/>
              </a:ext>
            </a:extLst>
          </p:cNvPr>
          <p:cNvSpPr>
            <a:spLocks noGrp="1"/>
          </p:cNvSpPr>
          <p:nvPr>
            <p:ph idx="1"/>
          </p:nvPr>
        </p:nvSpPr>
        <p:spPr>
          <a:xfrm>
            <a:off x="838200" y="1421028"/>
            <a:ext cx="10515600" cy="5436972"/>
          </a:xfrm>
        </p:spPr>
        <p:txBody>
          <a:bodyPr>
            <a:normAutofit fontScale="77500" lnSpcReduction="20000"/>
          </a:bodyPr>
          <a:lstStyle/>
          <a:p>
            <a:r>
              <a:rPr lang="en-US" b="0" i="0" dirty="0">
                <a:solidFill>
                  <a:srgbClr val="212121"/>
                </a:solidFill>
                <a:effectLst/>
                <a:highlight>
                  <a:srgbClr val="FFFFFF"/>
                </a:highlight>
                <a:latin typeface="Courier New" panose="02070309020205020404" pitchFamily="49" charset="0"/>
              </a:rPr>
              <a:t>category: 0 - Entitled obnoxious defensive lying weasel This thing is to make decisions that may affect my life He is a women hater pred - [0.39418933</a:t>
            </a:r>
          </a:p>
          <a:p>
            <a:r>
              <a:rPr lang="en-US" b="0" i="0" dirty="0">
                <a:solidFill>
                  <a:srgbClr val="212121"/>
                </a:solidFill>
                <a:effectLst/>
                <a:highlight>
                  <a:srgbClr val="FFFFFF"/>
                </a:highlight>
                <a:latin typeface="Courier New" panose="02070309020205020404" pitchFamily="49" charset="0"/>
              </a:rPr>
              <a:t> category: 0 - Thank you and for what you did for the women and survivors this week pred - [0.33509126] </a:t>
            </a:r>
          </a:p>
          <a:p>
            <a:r>
              <a:rPr lang="en-US" b="0" i="0" dirty="0">
                <a:solidFill>
                  <a:srgbClr val="212121"/>
                </a:solidFill>
                <a:effectLst/>
                <a:highlight>
                  <a:srgbClr val="FFFFFF"/>
                </a:highlight>
                <a:latin typeface="Courier New" panose="02070309020205020404" pitchFamily="49" charset="0"/>
              </a:rPr>
              <a:t> category: 0 - Knitting s amp getting ready for January 19 2019 pred - [0.31650913]</a:t>
            </a:r>
          </a:p>
          <a:p>
            <a:r>
              <a:rPr lang="en-US" b="0" i="0" dirty="0">
                <a:solidFill>
                  <a:srgbClr val="212121"/>
                </a:solidFill>
                <a:effectLst/>
                <a:highlight>
                  <a:srgbClr val="FFFFFF"/>
                </a:highlight>
                <a:latin typeface="Courier New" panose="02070309020205020404" pitchFamily="49" charset="0"/>
              </a:rPr>
              <a:t>category: 1 - Yep just like </a:t>
            </a:r>
            <a:r>
              <a:rPr lang="en-US" b="0" i="0" dirty="0" err="1">
                <a:solidFill>
                  <a:srgbClr val="212121"/>
                </a:solidFill>
                <a:effectLst/>
                <a:highlight>
                  <a:srgbClr val="FFFFFF"/>
                </a:highlight>
                <a:latin typeface="Courier New" panose="02070309020205020404" pitchFamily="49" charset="0"/>
              </a:rPr>
              <a:t>triffeling</a:t>
            </a:r>
            <a:r>
              <a:rPr lang="en-US" b="0" i="0" dirty="0">
                <a:solidFill>
                  <a:srgbClr val="212121"/>
                </a:solidFill>
                <a:effectLst/>
                <a:highlight>
                  <a:srgbClr val="FFFFFF"/>
                </a:highlight>
                <a:latin typeface="Courier New" panose="02070309020205020404" pitchFamily="49" charset="0"/>
              </a:rPr>
              <a:t> women weaponized their poon Wonder if Kamala Harris ever extorted Willy Brown after throwing the poon on him oh yeh that how she got her first job me too is a JOKE pred - [0.74771756] </a:t>
            </a:r>
          </a:p>
          <a:p>
            <a:r>
              <a:rPr lang="en-US" b="0" i="0" dirty="0">
                <a:solidFill>
                  <a:srgbClr val="212121"/>
                </a:solidFill>
                <a:effectLst/>
                <a:highlight>
                  <a:srgbClr val="FFFFFF"/>
                </a:highlight>
                <a:latin typeface="Courier New" panose="02070309020205020404" pitchFamily="49" charset="0"/>
              </a:rPr>
              <a:t>category: 0 - No the President wants to end movement posing as the movement pred - [0.2526919] </a:t>
            </a:r>
          </a:p>
          <a:p>
            <a:r>
              <a:rPr lang="en-US" b="0" i="0" dirty="0">
                <a:solidFill>
                  <a:srgbClr val="212121"/>
                </a:solidFill>
                <a:effectLst/>
                <a:highlight>
                  <a:srgbClr val="FFFFFF"/>
                </a:highlight>
                <a:latin typeface="Courier New" panose="02070309020205020404" pitchFamily="49" charset="0"/>
              </a:rPr>
              <a:t>category: 0 - Lock Justin Timberlake up he raped JANET JACKSON pred - [0.30892724] </a:t>
            </a:r>
          </a:p>
          <a:p>
            <a:r>
              <a:rPr lang="en-US" b="0" i="0" dirty="0">
                <a:solidFill>
                  <a:srgbClr val="212121"/>
                </a:solidFill>
                <a:effectLst/>
                <a:highlight>
                  <a:srgbClr val="FFFFFF"/>
                </a:highlight>
                <a:latin typeface="Courier New" panose="02070309020205020404" pitchFamily="49" charset="0"/>
              </a:rPr>
              <a:t>category: 0 - Over a decade for before it was a hashtag Earlier today I was on </a:t>
            </a:r>
            <a:r>
              <a:rPr lang="en-US" b="0" i="0" dirty="0" err="1">
                <a:solidFill>
                  <a:srgbClr val="212121"/>
                </a:solidFill>
                <a:effectLst/>
                <a:highlight>
                  <a:srgbClr val="FFFFFF"/>
                </a:highlight>
                <a:latin typeface="Courier New" panose="02070309020205020404" pitchFamily="49" charset="0"/>
              </a:rPr>
              <a:t>Albertas</a:t>
            </a:r>
            <a:r>
              <a:rPr lang="en-US" b="0" i="0" dirty="0">
                <a:solidFill>
                  <a:srgbClr val="212121"/>
                </a:solidFill>
                <a:effectLst/>
                <a:highlight>
                  <a:srgbClr val="FFFFFF"/>
                </a:highlight>
                <a:latin typeface="Courier New" panose="02070309020205020404" pitchFamily="49" charset="0"/>
              </a:rPr>
              <a:t> Legislature ground as </a:t>
            </a:r>
            <a:r>
              <a:rPr lang="en-US" b="0" i="0" dirty="0" err="1">
                <a:solidFill>
                  <a:srgbClr val="212121"/>
                </a:solidFill>
                <a:effectLst/>
                <a:highlight>
                  <a:srgbClr val="FFFFFF"/>
                </a:highlight>
                <a:latin typeface="Courier New" panose="02070309020205020404" pitchFamily="49" charset="0"/>
              </a:rPr>
              <a:t>Edmontonians</a:t>
            </a:r>
            <a:r>
              <a:rPr lang="en-US" b="0" i="0" dirty="0">
                <a:solidFill>
                  <a:srgbClr val="212121"/>
                </a:solidFill>
                <a:effectLst/>
                <a:highlight>
                  <a:srgbClr val="FFFFFF"/>
                </a:highlight>
                <a:latin typeface="Courier New" panose="02070309020205020404" pitchFamily="49" charset="0"/>
              </a:rPr>
              <a:t> spoke out at the rally </a:t>
            </a:r>
            <a:br>
              <a:rPr lang="en-US" dirty="0"/>
            </a:br>
            <a:endParaRPr lang="en-US" dirty="0"/>
          </a:p>
        </p:txBody>
      </p:sp>
    </p:spTree>
    <p:extLst>
      <p:ext uri="{BB962C8B-B14F-4D97-AF65-F5344CB8AC3E}">
        <p14:creationId xmlns:p14="http://schemas.microsoft.com/office/powerpoint/2010/main" val="33527628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9EE02-92D3-A058-154E-0A8B3F51E184}"/>
              </a:ext>
            </a:extLst>
          </p:cNvPr>
          <p:cNvSpPr>
            <a:spLocks noGrp="1"/>
          </p:cNvSpPr>
          <p:nvPr>
            <p:ph type="title"/>
          </p:nvPr>
        </p:nvSpPr>
        <p:spPr/>
        <p:txBody>
          <a:bodyPr/>
          <a:lstStyle/>
          <a:p>
            <a:r>
              <a:rPr lang="en-US" dirty="0"/>
              <a:t>Learnings</a:t>
            </a:r>
          </a:p>
        </p:txBody>
      </p:sp>
      <p:sp>
        <p:nvSpPr>
          <p:cNvPr id="3" name="Content Placeholder 2">
            <a:extLst>
              <a:ext uri="{FF2B5EF4-FFF2-40B4-BE49-F238E27FC236}">
                <a16:creationId xmlns:a16="http://schemas.microsoft.com/office/drawing/2014/main" id="{D140D97C-D472-91AF-83A7-A668565B8345}"/>
              </a:ext>
            </a:extLst>
          </p:cNvPr>
          <p:cNvSpPr>
            <a:spLocks noGrp="1"/>
          </p:cNvSpPr>
          <p:nvPr>
            <p:ph idx="1"/>
          </p:nvPr>
        </p:nvSpPr>
        <p:spPr/>
        <p:txBody>
          <a:bodyPr/>
          <a:lstStyle/>
          <a:p>
            <a:r>
              <a:rPr lang="en-US" dirty="0"/>
              <a:t>Teasing out the hyperparameters can be tricky (especially when trying to activate the dataset) and </a:t>
            </a:r>
            <a:r>
              <a:rPr lang="en-US" b="1" dirty="0"/>
              <a:t>time consuming</a:t>
            </a:r>
          </a:p>
          <a:p>
            <a:r>
              <a:rPr lang="en-US" dirty="0"/>
              <a:t>Better way to keep track of models </a:t>
            </a:r>
          </a:p>
          <a:p>
            <a:r>
              <a:rPr lang="en-US" dirty="0"/>
              <a:t>Next steps </a:t>
            </a:r>
          </a:p>
          <a:p>
            <a:pPr lvl="1"/>
            <a:r>
              <a:rPr lang="en-US" dirty="0"/>
              <a:t>Incorporate more data to the training (Used around 20% of the total data) </a:t>
            </a:r>
          </a:p>
          <a:p>
            <a:pPr lvl="1"/>
            <a:r>
              <a:rPr lang="en-US" dirty="0"/>
              <a:t>Try other data encoders (such as Word2Vec, </a:t>
            </a:r>
            <a:r>
              <a:rPr lang="en-US" dirty="0" err="1"/>
              <a:t>TikToken</a:t>
            </a:r>
            <a:r>
              <a:rPr lang="en-US" dirty="0"/>
              <a:t>, </a:t>
            </a:r>
            <a:r>
              <a:rPr lang="en-US" dirty="0" err="1"/>
              <a:t>etc</a:t>
            </a:r>
            <a:r>
              <a:rPr lang="en-US" dirty="0"/>
              <a:t>) </a:t>
            </a:r>
          </a:p>
          <a:p>
            <a:pPr lvl="1"/>
            <a:r>
              <a:rPr lang="en-US" dirty="0"/>
              <a:t>Test other model architectures (Bidirectional RNN, Transformer networks)</a:t>
            </a:r>
          </a:p>
          <a:p>
            <a:pPr lvl="1"/>
            <a:r>
              <a:rPr lang="en-US" dirty="0"/>
              <a:t>Integrate other data (add user count, user followers, </a:t>
            </a:r>
            <a:r>
              <a:rPr lang="en-US" dirty="0" err="1"/>
              <a:t>etc</a:t>
            </a:r>
            <a:r>
              <a:rPr lang="en-US" dirty="0"/>
              <a:t>) </a:t>
            </a:r>
          </a:p>
          <a:p>
            <a:pPr lvl="1"/>
            <a:endParaRPr lang="en-US" dirty="0"/>
          </a:p>
        </p:txBody>
      </p:sp>
    </p:spTree>
    <p:extLst>
      <p:ext uri="{BB962C8B-B14F-4D97-AF65-F5344CB8AC3E}">
        <p14:creationId xmlns:p14="http://schemas.microsoft.com/office/powerpoint/2010/main" val="36770134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E2F8A-E0EE-6DAE-A5C1-1C1575C4974B}"/>
              </a:ext>
            </a:extLst>
          </p:cNvPr>
          <p:cNvSpPr>
            <a:spLocks noGrp="1"/>
          </p:cNvSpPr>
          <p:nvPr>
            <p:ph type="title"/>
          </p:nvPr>
        </p:nvSpPr>
        <p:spPr/>
        <p:txBody>
          <a:bodyPr/>
          <a:lstStyle/>
          <a:p>
            <a:r>
              <a:rPr lang="en-US" dirty="0"/>
              <a:t>Dataset</a:t>
            </a:r>
          </a:p>
        </p:txBody>
      </p:sp>
      <p:sp>
        <p:nvSpPr>
          <p:cNvPr id="3" name="Content Placeholder 2">
            <a:extLst>
              <a:ext uri="{FF2B5EF4-FFF2-40B4-BE49-F238E27FC236}">
                <a16:creationId xmlns:a16="http://schemas.microsoft.com/office/drawing/2014/main" id="{3E993D9A-778F-C534-9197-097E6B224DF7}"/>
              </a:ext>
            </a:extLst>
          </p:cNvPr>
          <p:cNvSpPr>
            <a:spLocks noGrp="1"/>
          </p:cNvSpPr>
          <p:nvPr>
            <p:ph idx="1"/>
          </p:nvPr>
        </p:nvSpPr>
        <p:spPr/>
        <p:txBody>
          <a:bodyPr>
            <a:normAutofit fontScale="85000" lnSpcReduction="10000"/>
          </a:bodyPr>
          <a:lstStyle/>
          <a:p>
            <a:r>
              <a:rPr lang="en-US" dirty="0"/>
              <a:t>Total 807,174 records in total (~701,412 Non Offensive vs. 105762 Offensive)</a:t>
            </a:r>
          </a:p>
          <a:p>
            <a:r>
              <a:rPr lang="en-US" dirty="0"/>
              <a:t>Twitter dataset from 2018 curated during the #MeToo movement </a:t>
            </a:r>
          </a:p>
          <a:p>
            <a:pPr lvl="1"/>
            <a:r>
              <a:rPr lang="en-US" b="0" dirty="0">
                <a:solidFill>
                  <a:srgbClr val="0000FF"/>
                </a:solidFill>
                <a:effectLst/>
                <a:highlight>
                  <a:srgbClr val="F7F7F7"/>
                </a:highlight>
                <a:latin typeface="Courier New" panose="02070309020205020404" pitchFamily="49" charset="0"/>
              </a:rPr>
              <a:t>* </a:t>
            </a:r>
            <a:r>
              <a:rPr lang="en-US" b="1" dirty="0">
                <a:solidFill>
                  <a:srgbClr val="000000"/>
                </a:solidFill>
                <a:effectLst/>
                <a:highlight>
                  <a:srgbClr val="F7F7F7"/>
                </a:highlight>
                <a:latin typeface="Courier New" panose="02070309020205020404" pitchFamily="49" charset="0"/>
              </a:rPr>
              <a:t>text</a:t>
            </a:r>
            <a:r>
              <a:rPr lang="en-US" b="0" dirty="0">
                <a:solidFill>
                  <a:srgbClr val="000000"/>
                </a:solidFill>
                <a:effectLst/>
                <a:highlight>
                  <a:srgbClr val="F7F7F7"/>
                </a:highlight>
                <a:latin typeface="Courier New" panose="02070309020205020404" pitchFamily="49" charset="0"/>
              </a:rPr>
              <a:t> - Includes the text tweet (you can see these tweets above) </a:t>
            </a:r>
          </a:p>
          <a:p>
            <a:pPr lvl="1"/>
            <a:r>
              <a:rPr lang="en-US" b="0" dirty="0">
                <a:solidFill>
                  <a:srgbClr val="0000FF"/>
                </a:solidFill>
                <a:effectLst/>
                <a:highlight>
                  <a:srgbClr val="F7F7F7"/>
                </a:highlight>
                <a:latin typeface="Courier New" panose="02070309020205020404" pitchFamily="49" charset="0"/>
              </a:rPr>
              <a:t>* </a:t>
            </a:r>
            <a:r>
              <a:rPr lang="en-US" b="1" dirty="0" err="1">
                <a:solidFill>
                  <a:srgbClr val="000000"/>
                </a:solidFill>
                <a:effectLst/>
                <a:highlight>
                  <a:srgbClr val="F7F7F7"/>
                </a:highlight>
                <a:latin typeface="Courier New" panose="02070309020205020404" pitchFamily="49" charset="0"/>
              </a:rPr>
              <a:t>created</a:t>
            </a:r>
            <a:r>
              <a:rPr lang="en-US" b="0" dirty="0" err="1">
                <a:solidFill>
                  <a:srgbClr val="000000"/>
                </a:solidFill>
                <a:effectLst/>
                <a:highlight>
                  <a:srgbClr val="F7F7F7"/>
                </a:highlight>
                <a:latin typeface="Courier New" panose="02070309020205020404" pitchFamily="49" charset="0"/>
              </a:rPr>
              <a:t>_at</a:t>
            </a:r>
            <a:r>
              <a:rPr lang="en-US" b="0" dirty="0">
                <a:solidFill>
                  <a:srgbClr val="000000"/>
                </a:solidFill>
                <a:effectLst/>
                <a:highlight>
                  <a:srgbClr val="F7F7F7"/>
                </a:highlight>
                <a:latin typeface="Courier New" panose="02070309020205020404" pitchFamily="49" charset="0"/>
              </a:rPr>
              <a:t> - day the tweet was created </a:t>
            </a:r>
          </a:p>
          <a:p>
            <a:pPr lvl="1"/>
            <a:r>
              <a:rPr lang="en-US" b="0" dirty="0">
                <a:solidFill>
                  <a:srgbClr val="0000FF"/>
                </a:solidFill>
                <a:effectLst/>
                <a:highlight>
                  <a:srgbClr val="F7F7F7"/>
                </a:highlight>
                <a:latin typeface="Courier New" panose="02070309020205020404" pitchFamily="49" charset="0"/>
              </a:rPr>
              <a:t>* </a:t>
            </a:r>
            <a:r>
              <a:rPr lang="en-US" b="1" dirty="0" err="1">
                <a:solidFill>
                  <a:srgbClr val="000000"/>
                </a:solidFill>
                <a:effectLst/>
                <a:highlight>
                  <a:srgbClr val="F7F7F7"/>
                </a:highlight>
                <a:latin typeface="Courier New" panose="02070309020205020404" pitchFamily="49" charset="0"/>
              </a:rPr>
              <a:t>favorite</a:t>
            </a:r>
            <a:r>
              <a:rPr lang="en-US" b="0" dirty="0" err="1">
                <a:solidFill>
                  <a:srgbClr val="000000"/>
                </a:solidFill>
                <a:effectLst/>
                <a:highlight>
                  <a:srgbClr val="F7F7F7"/>
                </a:highlight>
                <a:latin typeface="Courier New" panose="02070309020205020404" pitchFamily="49" charset="0"/>
              </a:rPr>
              <a:t>_count</a:t>
            </a:r>
            <a:r>
              <a:rPr lang="en-US" b="0" dirty="0">
                <a:solidFill>
                  <a:srgbClr val="000000"/>
                </a:solidFill>
                <a:effectLst/>
                <a:highlight>
                  <a:srgbClr val="F7F7F7"/>
                </a:highlight>
                <a:latin typeface="Courier New" panose="02070309020205020404" pitchFamily="49" charset="0"/>
              </a:rPr>
              <a:t> - how many people have liked the tweet</a:t>
            </a:r>
          </a:p>
          <a:p>
            <a:pPr lvl="1"/>
            <a:r>
              <a:rPr lang="en-US" b="0" dirty="0">
                <a:solidFill>
                  <a:srgbClr val="0000FF"/>
                </a:solidFill>
                <a:effectLst/>
                <a:highlight>
                  <a:srgbClr val="F7F7F7"/>
                </a:highlight>
                <a:latin typeface="Courier New" panose="02070309020205020404" pitchFamily="49" charset="0"/>
              </a:rPr>
              <a:t>* </a:t>
            </a:r>
            <a:r>
              <a:rPr lang="en-US" b="1" dirty="0" err="1">
                <a:solidFill>
                  <a:srgbClr val="000000"/>
                </a:solidFill>
                <a:effectLst/>
                <a:highlight>
                  <a:srgbClr val="F7F7F7"/>
                </a:highlight>
                <a:latin typeface="Courier New" panose="02070309020205020404" pitchFamily="49" charset="0"/>
              </a:rPr>
              <a:t>retweet</a:t>
            </a:r>
            <a:r>
              <a:rPr lang="en-US" b="0" dirty="0" err="1">
                <a:solidFill>
                  <a:srgbClr val="000000"/>
                </a:solidFill>
                <a:effectLst/>
                <a:highlight>
                  <a:srgbClr val="F7F7F7"/>
                </a:highlight>
                <a:latin typeface="Courier New" panose="02070309020205020404" pitchFamily="49" charset="0"/>
              </a:rPr>
              <a:t>_count</a:t>
            </a:r>
            <a:r>
              <a:rPr lang="en-US" b="0" dirty="0">
                <a:solidFill>
                  <a:srgbClr val="000000"/>
                </a:solidFill>
                <a:effectLst/>
                <a:highlight>
                  <a:srgbClr val="F7F7F7"/>
                </a:highlight>
                <a:latin typeface="Courier New" panose="02070309020205020404" pitchFamily="49" charset="0"/>
              </a:rPr>
              <a:t> - how many people retweeted the tweet</a:t>
            </a:r>
          </a:p>
          <a:p>
            <a:pPr lvl="1"/>
            <a:r>
              <a:rPr lang="en-US" b="0" dirty="0">
                <a:solidFill>
                  <a:srgbClr val="0000FF"/>
                </a:solidFill>
                <a:effectLst/>
                <a:highlight>
                  <a:srgbClr val="F7F7F7"/>
                </a:highlight>
                <a:latin typeface="Courier New" panose="02070309020205020404" pitchFamily="49" charset="0"/>
              </a:rPr>
              <a:t>* </a:t>
            </a:r>
            <a:r>
              <a:rPr lang="en-US" b="1" dirty="0">
                <a:solidFill>
                  <a:srgbClr val="000000"/>
                </a:solidFill>
                <a:effectLst/>
                <a:highlight>
                  <a:srgbClr val="F7F7F7"/>
                </a:highlight>
                <a:latin typeface="Courier New" panose="02070309020205020404" pitchFamily="49" charset="0"/>
              </a:rPr>
              <a:t>location</a:t>
            </a:r>
            <a:r>
              <a:rPr lang="en-US" b="0" dirty="0">
                <a:solidFill>
                  <a:srgbClr val="000000"/>
                </a:solidFill>
                <a:effectLst/>
                <a:highlight>
                  <a:srgbClr val="F7F7F7"/>
                </a:highlight>
                <a:latin typeface="Courier New" panose="02070309020205020404" pitchFamily="49" charset="0"/>
              </a:rPr>
              <a:t> - location from where the tweet was placed</a:t>
            </a:r>
          </a:p>
          <a:p>
            <a:pPr lvl="1"/>
            <a:r>
              <a:rPr lang="en-US" b="0" dirty="0">
                <a:solidFill>
                  <a:srgbClr val="0000FF"/>
                </a:solidFill>
                <a:effectLst/>
                <a:highlight>
                  <a:srgbClr val="F7F7F7"/>
                </a:highlight>
                <a:latin typeface="Courier New" panose="02070309020205020404" pitchFamily="49" charset="0"/>
              </a:rPr>
              <a:t>* </a:t>
            </a:r>
            <a:r>
              <a:rPr lang="en-US" b="1" dirty="0" err="1">
                <a:solidFill>
                  <a:srgbClr val="000000"/>
                </a:solidFill>
                <a:effectLst/>
                <a:highlight>
                  <a:srgbClr val="F7F7F7"/>
                </a:highlight>
                <a:latin typeface="Courier New" panose="02070309020205020404" pitchFamily="49" charset="0"/>
              </a:rPr>
              <a:t>follower</a:t>
            </a:r>
            <a:r>
              <a:rPr lang="en-US" b="0" dirty="0" err="1">
                <a:solidFill>
                  <a:srgbClr val="000000"/>
                </a:solidFill>
                <a:effectLst/>
                <a:highlight>
                  <a:srgbClr val="F7F7F7"/>
                </a:highlight>
                <a:latin typeface="Courier New" panose="02070309020205020404" pitchFamily="49" charset="0"/>
              </a:rPr>
              <a:t>_count</a:t>
            </a:r>
            <a:r>
              <a:rPr lang="en-US" b="0" dirty="0">
                <a:solidFill>
                  <a:srgbClr val="000000"/>
                </a:solidFill>
                <a:effectLst/>
                <a:highlight>
                  <a:srgbClr val="F7F7F7"/>
                </a:highlight>
                <a:latin typeface="Courier New" panose="02070309020205020404" pitchFamily="49" charset="0"/>
              </a:rPr>
              <a:t> - account follower count </a:t>
            </a:r>
          </a:p>
          <a:p>
            <a:pPr lvl="1"/>
            <a:r>
              <a:rPr lang="en-US" b="0" dirty="0">
                <a:solidFill>
                  <a:srgbClr val="0000FF"/>
                </a:solidFill>
                <a:effectLst/>
                <a:highlight>
                  <a:srgbClr val="F7F7F7"/>
                </a:highlight>
                <a:latin typeface="Courier New" panose="02070309020205020404" pitchFamily="49" charset="0"/>
              </a:rPr>
              <a:t>* </a:t>
            </a:r>
            <a:r>
              <a:rPr lang="en-US" b="1" dirty="0" err="1">
                <a:solidFill>
                  <a:srgbClr val="000000"/>
                </a:solidFill>
                <a:effectLst/>
                <a:highlight>
                  <a:srgbClr val="F7F7F7"/>
                </a:highlight>
                <a:latin typeface="Courier New" panose="02070309020205020404" pitchFamily="49" charset="0"/>
              </a:rPr>
              <a:t>friends</a:t>
            </a:r>
            <a:r>
              <a:rPr lang="en-US" b="0" dirty="0" err="1">
                <a:solidFill>
                  <a:srgbClr val="000000"/>
                </a:solidFill>
                <a:effectLst/>
                <a:highlight>
                  <a:srgbClr val="F7F7F7"/>
                </a:highlight>
                <a:latin typeface="Courier New" panose="02070309020205020404" pitchFamily="49" charset="0"/>
              </a:rPr>
              <a:t>_count</a:t>
            </a:r>
            <a:r>
              <a:rPr lang="en-US" b="0" dirty="0">
                <a:solidFill>
                  <a:srgbClr val="000000"/>
                </a:solidFill>
                <a:effectLst/>
                <a:highlight>
                  <a:srgbClr val="F7F7F7"/>
                </a:highlight>
                <a:latin typeface="Courier New" panose="02070309020205020404" pitchFamily="49" charset="0"/>
              </a:rPr>
              <a:t> - account following count </a:t>
            </a:r>
          </a:p>
          <a:p>
            <a:pPr lvl="1"/>
            <a:r>
              <a:rPr lang="en-US" b="0" dirty="0">
                <a:solidFill>
                  <a:srgbClr val="0000FF"/>
                </a:solidFill>
                <a:effectLst/>
                <a:highlight>
                  <a:srgbClr val="F7F7F7"/>
                </a:highlight>
                <a:latin typeface="Courier New" panose="02070309020205020404" pitchFamily="49" charset="0"/>
              </a:rPr>
              <a:t>* </a:t>
            </a:r>
            <a:r>
              <a:rPr lang="en-US" b="1" dirty="0" err="1">
                <a:solidFill>
                  <a:srgbClr val="000000"/>
                </a:solidFill>
                <a:effectLst/>
                <a:highlight>
                  <a:srgbClr val="F7F7F7"/>
                </a:highlight>
                <a:latin typeface="Courier New" panose="02070309020205020404" pitchFamily="49" charset="0"/>
              </a:rPr>
              <a:t>Statuses</a:t>
            </a:r>
            <a:r>
              <a:rPr lang="en-US" b="0" dirty="0" err="1">
                <a:solidFill>
                  <a:srgbClr val="000000"/>
                </a:solidFill>
                <a:effectLst/>
                <a:highlight>
                  <a:srgbClr val="F7F7F7"/>
                </a:highlight>
                <a:latin typeface="Courier New" panose="02070309020205020404" pitchFamily="49" charset="0"/>
              </a:rPr>
              <a:t>_count</a:t>
            </a:r>
            <a:r>
              <a:rPr lang="en-US" b="0" dirty="0">
                <a:solidFill>
                  <a:srgbClr val="000000"/>
                </a:solidFill>
                <a:effectLst/>
                <a:highlight>
                  <a:srgbClr val="F7F7F7"/>
                </a:highlight>
                <a:latin typeface="Courier New" panose="02070309020205020404" pitchFamily="49" charset="0"/>
              </a:rPr>
              <a:t> - account total tweets created</a:t>
            </a:r>
          </a:p>
          <a:p>
            <a:pPr lvl="1"/>
            <a:r>
              <a:rPr lang="en-US" b="0" dirty="0">
                <a:solidFill>
                  <a:srgbClr val="0000FF"/>
                </a:solidFill>
                <a:effectLst/>
                <a:highlight>
                  <a:srgbClr val="F7F7F7"/>
                </a:highlight>
                <a:latin typeface="Courier New" panose="02070309020205020404" pitchFamily="49" charset="0"/>
              </a:rPr>
              <a:t>* </a:t>
            </a:r>
            <a:r>
              <a:rPr lang="en-US" b="1" dirty="0">
                <a:solidFill>
                  <a:srgbClr val="000000"/>
                </a:solidFill>
                <a:effectLst/>
                <a:highlight>
                  <a:srgbClr val="F7F7F7"/>
                </a:highlight>
                <a:latin typeface="Courier New" panose="02070309020205020404" pitchFamily="49" charset="0"/>
              </a:rPr>
              <a:t>Category</a:t>
            </a:r>
            <a:r>
              <a:rPr lang="en-US" b="0" dirty="0">
                <a:solidFill>
                  <a:srgbClr val="000000"/>
                </a:solidFill>
                <a:effectLst/>
                <a:highlight>
                  <a:srgbClr val="F7F7F7"/>
                </a:highlight>
                <a:latin typeface="Courier New" panose="02070309020205020404" pitchFamily="49" charset="0"/>
              </a:rPr>
              <a:t> - is it a mean tweet</a:t>
            </a:r>
          </a:p>
          <a:p>
            <a:r>
              <a:rPr lang="en-US" dirty="0"/>
              <a:t>Will only be using the text and category columns in this analysis</a:t>
            </a:r>
            <a:endParaRPr lang="en-US" b="0" dirty="0">
              <a:solidFill>
                <a:srgbClr val="000000"/>
              </a:solidFill>
              <a:effectLst/>
              <a:highlight>
                <a:srgbClr val="F7F7F7"/>
              </a:highlight>
              <a:latin typeface="Courier New" panose="02070309020205020404" pitchFamily="49" charset="0"/>
            </a:endParaRPr>
          </a:p>
        </p:txBody>
      </p:sp>
    </p:spTree>
    <p:extLst>
      <p:ext uri="{BB962C8B-B14F-4D97-AF65-F5344CB8AC3E}">
        <p14:creationId xmlns:p14="http://schemas.microsoft.com/office/powerpoint/2010/main" val="12242490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3800F0-CFDA-8A40-3F52-7B62AB8BE6DF}"/>
              </a:ext>
            </a:extLst>
          </p:cNvPr>
          <p:cNvSpPr>
            <a:spLocks noGrp="1"/>
          </p:cNvSpPr>
          <p:nvPr>
            <p:ph type="title"/>
          </p:nvPr>
        </p:nvSpPr>
        <p:spPr/>
        <p:txBody>
          <a:bodyPr/>
          <a:lstStyle/>
          <a:p>
            <a:r>
              <a:rPr lang="en-US" dirty="0"/>
              <a:t>Examples of the Tweets in Dataset</a:t>
            </a:r>
          </a:p>
        </p:txBody>
      </p:sp>
      <p:sp>
        <p:nvSpPr>
          <p:cNvPr id="3" name="Content Placeholder 2">
            <a:extLst>
              <a:ext uri="{FF2B5EF4-FFF2-40B4-BE49-F238E27FC236}">
                <a16:creationId xmlns:a16="http://schemas.microsoft.com/office/drawing/2014/main" id="{BC7A77E5-33CC-7C6B-86A3-0DA6CFCD9BBF}"/>
              </a:ext>
            </a:extLst>
          </p:cNvPr>
          <p:cNvSpPr>
            <a:spLocks noGrp="1"/>
          </p:cNvSpPr>
          <p:nvPr>
            <p:ph idx="1"/>
          </p:nvPr>
        </p:nvSpPr>
        <p:spPr/>
        <p:txBody>
          <a:bodyPr>
            <a:normAutofit fontScale="47500" lnSpcReduction="20000"/>
          </a:bodyPr>
          <a:lstStyle/>
          <a:p>
            <a:r>
              <a:rPr lang="en-US" b="0" i="0" dirty="0">
                <a:solidFill>
                  <a:srgbClr val="212121"/>
                </a:solidFill>
                <a:effectLst/>
                <a:highlight>
                  <a:srgbClr val="FFFFFF"/>
                </a:highlight>
                <a:latin typeface="Courier New" panose="02070309020205020404" pitchFamily="49" charset="0"/>
              </a:rPr>
              <a:t>Yep just like </a:t>
            </a:r>
            <a:r>
              <a:rPr lang="en-US" b="0" i="0" dirty="0" err="1">
                <a:solidFill>
                  <a:srgbClr val="212121"/>
                </a:solidFill>
                <a:effectLst/>
                <a:highlight>
                  <a:srgbClr val="FFFFFF"/>
                </a:highlight>
                <a:latin typeface="Courier New" panose="02070309020205020404" pitchFamily="49" charset="0"/>
              </a:rPr>
              <a:t>triffeling</a:t>
            </a:r>
            <a:r>
              <a:rPr lang="en-US" b="0" i="0" dirty="0">
                <a:solidFill>
                  <a:srgbClr val="212121"/>
                </a:solidFill>
                <a:effectLst/>
                <a:highlight>
                  <a:srgbClr val="FFFFFF"/>
                </a:highlight>
                <a:latin typeface="Courier New" panose="02070309020205020404" pitchFamily="49" charset="0"/>
              </a:rPr>
              <a:t> women weaponized their poon!! Wonder if Kamala Harris ever extorted Willy Brown after throwing the poon on him, oh yeh, that how she got her first job me too is a JOKE! </a:t>
            </a:r>
            <a:r>
              <a:rPr lang="en-US" dirty="0">
                <a:solidFill>
                  <a:srgbClr val="FF0000"/>
                </a:solidFill>
                <a:highlight>
                  <a:srgbClr val="FFFFFF"/>
                </a:highlight>
                <a:latin typeface="Courier New" panose="02070309020205020404" pitchFamily="49" charset="0"/>
              </a:rPr>
              <a:t>(Problematic)</a:t>
            </a:r>
            <a:endParaRPr lang="en-US" b="0" i="0" dirty="0">
              <a:solidFill>
                <a:srgbClr val="FF0000"/>
              </a:solidFill>
              <a:effectLst/>
              <a:highlight>
                <a:srgbClr val="FFFFFF"/>
              </a:highlight>
              <a:latin typeface="Courier New" panose="02070309020205020404" pitchFamily="49" charset="0"/>
            </a:endParaRPr>
          </a:p>
          <a:p>
            <a:r>
              <a:rPr lang="en-US" b="0" i="0" dirty="0">
                <a:solidFill>
                  <a:srgbClr val="212121"/>
                </a:solidFill>
                <a:effectLst/>
                <a:highlight>
                  <a:srgbClr val="FFFFFF"/>
                </a:highlight>
                <a:latin typeface="Courier New" panose="02070309020205020404" pitchFamily="49" charset="0"/>
              </a:rPr>
              <a:t>Save it for Fox Fake News—watched by racists, bigots &amp;amp; other women-hating sexists like yourself. GOP is the party of Putin &amp;amp; the party of Hate—besides women, GOP hates all POC, immigrants, and all ppl not straight. You’re the party of the entitled lying whiny white men. </a:t>
            </a:r>
          </a:p>
          <a:p>
            <a:r>
              <a:rPr lang="en-US" b="0" i="0" dirty="0">
                <a:solidFill>
                  <a:srgbClr val="212121"/>
                </a:solidFill>
                <a:effectLst/>
                <a:highlight>
                  <a:srgbClr val="FFFFFF"/>
                </a:highlight>
                <a:latin typeface="Courier New" panose="02070309020205020404" pitchFamily="49" charset="0"/>
              </a:rPr>
              <a:t>As a white male in this era I'm just scared that if I decide to rape or sexually assault a woman, it can be used against me years later. How am I supposed to ask a girl out?! </a:t>
            </a:r>
          </a:p>
          <a:p>
            <a:r>
              <a:rPr lang="en-US" b="0" i="0" dirty="0">
                <a:solidFill>
                  <a:srgbClr val="212121"/>
                </a:solidFill>
                <a:effectLst/>
                <a:highlight>
                  <a:srgbClr val="FFFFFF"/>
                </a:highlight>
                <a:latin typeface="Courier New" panose="02070309020205020404" pitchFamily="49" charset="0"/>
              </a:rPr>
              <a:t>I heard that received some Shush/Slush money to settle rape charges by her aide who said she just could not remember where or when. . . </a:t>
            </a:r>
          </a:p>
          <a:p>
            <a:r>
              <a:rPr lang="en-US" b="0" i="0" dirty="0">
                <a:solidFill>
                  <a:srgbClr val="212121"/>
                </a:solidFill>
                <a:effectLst/>
                <a:highlight>
                  <a:srgbClr val="FFFFFF"/>
                </a:highlight>
                <a:latin typeface="Courier New" panose="02070309020205020404" pitchFamily="49" charset="0"/>
              </a:rPr>
              <a:t>If she hasn't, it's because of people like you shaming her! How dare you tell her how she is or should be feeling! That is why I HATE the movement. Along with all of the other movements! You rape these people to further a political objective! You are despicable! </a:t>
            </a:r>
          </a:p>
          <a:p>
            <a:r>
              <a:rPr lang="en-US" b="0" i="0" dirty="0">
                <a:solidFill>
                  <a:srgbClr val="212121"/>
                </a:solidFill>
                <a:effectLst/>
                <a:highlight>
                  <a:srgbClr val="FFFFFF"/>
                </a:highlight>
                <a:latin typeface="Courier New" panose="02070309020205020404" pitchFamily="49" charset="0"/>
              </a:rPr>
              <a:t>Oh poor girl. You should have stayed </a:t>
            </a:r>
            <a:r>
              <a:rPr lang="en-US" b="0" i="0" dirty="0" err="1">
                <a:solidFill>
                  <a:srgbClr val="212121"/>
                </a:solidFill>
                <a:effectLst/>
                <a:highlight>
                  <a:srgbClr val="FFFFFF"/>
                </a:highlight>
                <a:latin typeface="Courier New" panose="02070309020205020404" pitchFamily="49" charset="0"/>
              </a:rPr>
              <a:t>disney</a:t>
            </a:r>
            <a:r>
              <a:rPr lang="en-US" b="0" i="0" dirty="0">
                <a:solidFill>
                  <a:srgbClr val="212121"/>
                </a:solidFill>
                <a:effectLst/>
                <a:highlight>
                  <a:srgbClr val="FFFFFF"/>
                </a:highlight>
                <a:latin typeface="Courier New" panose="02070309020205020404" pitchFamily="49" charset="0"/>
              </a:rPr>
              <a:t> star all your life. Because now you are being eaten by the industry. And in few years when your popularity falls, you will come with some bs like other </a:t>
            </a:r>
            <a:r>
              <a:rPr lang="en-US" b="0" i="0" dirty="0" err="1">
                <a:solidFill>
                  <a:srgbClr val="212121"/>
                </a:solidFill>
                <a:effectLst/>
                <a:highlight>
                  <a:srgbClr val="FFFFFF"/>
                </a:highlight>
                <a:latin typeface="Courier New" panose="02070309020205020404" pitchFamily="49" charset="0"/>
              </a:rPr>
              <a:t>forgoten</a:t>
            </a:r>
            <a:r>
              <a:rPr lang="en-US" b="0" i="0" dirty="0">
                <a:solidFill>
                  <a:srgbClr val="212121"/>
                </a:solidFill>
                <a:effectLst/>
                <a:highlight>
                  <a:srgbClr val="FFFFFF"/>
                </a:highlight>
                <a:latin typeface="Courier New" panose="02070309020205020404" pitchFamily="49" charset="0"/>
              </a:rPr>
              <a:t> women in </a:t>
            </a:r>
            <a:r>
              <a:rPr lang="en-US" b="0" i="0" dirty="0" err="1">
                <a:solidFill>
                  <a:srgbClr val="212121"/>
                </a:solidFill>
                <a:effectLst/>
                <a:highlight>
                  <a:srgbClr val="FFFFFF"/>
                </a:highlight>
                <a:latin typeface="Courier New" panose="02070309020205020404" pitchFamily="49" charset="0"/>
              </a:rPr>
              <a:t>hollywood</a:t>
            </a:r>
            <a:r>
              <a:rPr lang="en-US" b="0" i="0" dirty="0">
                <a:solidFill>
                  <a:srgbClr val="212121"/>
                </a:solidFill>
                <a:effectLst/>
                <a:highlight>
                  <a:srgbClr val="FFFFFF"/>
                </a:highlight>
                <a:latin typeface="Courier New" panose="02070309020205020404" pitchFamily="49" charset="0"/>
              </a:rPr>
              <a:t>. </a:t>
            </a:r>
          </a:p>
          <a:p>
            <a:r>
              <a:rPr lang="en-US" b="0" i="0" dirty="0">
                <a:solidFill>
                  <a:srgbClr val="212121"/>
                </a:solidFill>
                <a:effectLst/>
                <a:highlight>
                  <a:srgbClr val="FFFFFF"/>
                </a:highlight>
                <a:latin typeface="Courier New" panose="02070309020205020404" pitchFamily="49" charset="0"/>
              </a:rPr>
              <a:t>When was just gaining momentum, a female friend of mine who was pregnant with her daughter said “what’s the big deal? I’ve been raped”. My response was “ You know I disagree with you 💯 “. How do you respond? I was shocked! </a:t>
            </a:r>
          </a:p>
          <a:p>
            <a:r>
              <a:rPr lang="en-US" b="0" i="0" dirty="0">
                <a:solidFill>
                  <a:srgbClr val="212121"/>
                </a:solidFill>
                <a:effectLst/>
                <a:highlight>
                  <a:srgbClr val="FFFFFF"/>
                </a:highlight>
                <a:latin typeface="Courier New" panose="02070309020205020404" pitchFamily="49" charset="0"/>
              </a:rPr>
              <a:t>She sounds like one horny bitch! Why it is always men who get blamed and framed for rapes? Am not talking about REAL rapes here but those that are hoaxes like Ford's! Women can rape men too! Just look at the sick broads! How many look like normal, healthy &amp;amp; happy women</a:t>
            </a:r>
            <a:endParaRPr lang="en-US" dirty="0"/>
          </a:p>
        </p:txBody>
      </p:sp>
    </p:spTree>
    <p:extLst>
      <p:ext uri="{BB962C8B-B14F-4D97-AF65-F5344CB8AC3E}">
        <p14:creationId xmlns:p14="http://schemas.microsoft.com/office/powerpoint/2010/main" val="30026437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85B196CE-D7CB-8D29-2956-85D70DD10FE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2014633" y="1113022"/>
            <a:ext cx="8162734" cy="557106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53EAB5E8-BB60-EB79-4F5B-CEBD8A7F29A2}"/>
              </a:ext>
            </a:extLst>
          </p:cNvPr>
          <p:cNvSpPr txBox="1"/>
          <p:nvPr/>
        </p:nvSpPr>
        <p:spPr>
          <a:xfrm>
            <a:off x="349184" y="282217"/>
            <a:ext cx="11493631" cy="538417"/>
          </a:xfrm>
          <a:prstGeom prst="rect">
            <a:avLst/>
          </a:prstGeom>
          <a:noFill/>
        </p:spPr>
        <p:txBody>
          <a:bodyPr wrap="square" rtlCol="0">
            <a:spAutoFit/>
          </a:bodyPr>
          <a:lstStyle/>
          <a:p>
            <a:pPr>
              <a:lnSpc>
                <a:spcPct val="90000"/>
              </a:lnSpc>
              <a:spcBef>
                <a:spcPct val="0"/>
              </a:spcBef>
            </a:pPr>
            <a:r>
              <a:rPr lang="en-US" sz="3200" dirty="0">
                <a:latin typeface="+mj-lt"/>
                <a:ea typeface="+mj-ea"/>
                <a:cs typeface="+mj-cs"/>
              </a:rPr>
              <a:t>Tweets that are uncourteous speech are slightly longer in length</a:t>
            </a:r>
          </a:p>
        </p:txBody>
      </p:sp>
    </p:spTree>
    <p:extLst>
      <p:ext uri="{BB962C8B-B14F-4D97-AF65-F5344CB8AC3E}">
        <p14:creationId xmlns:p14="http://schemas.microsoft.com/office/powerpoint/2010/main" val="3243366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13" name="Rectangle 4112">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D7B82B2-2A16-2A9D-ED26-762B18F0E8D0}"/>
              </a:ext>
            </a:extLst>
          </p:cNvPr>
          <p:cNvSpPr>
            <a:spLocks noGrp="1"/>
          </p:cNvSpPr>
          <p:nvPr>
            <p:ph type="title"/>
          </p:nvPr>
        </p:nvSpPr>
        <p:spPr>
          <a:xfrm>
            <a:off x="630936" y="639520"/>
            <a:ext cx="3429000" cy="1719072"/>
          </a:xfrm>
        </p:spPr>
        <p:txBody>
          <a:bodyPr anchor="b">
            <a:normAutofit/>
          </a:bodyPr>
          <a:lstStyle/>
          <a:p>
            <a:r>
              <a:rPr lang="en-US" sz="3800"/>
              <a:t>Top 20 Most Common Words</a:t>
            </a:r>
          </a:p>
        </p:txBody>
      </p:sp>
      <p:sp>
        <p:nvSpPr>
          <p:cNvPr id="4114"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0403900-F366-BA23-AFE6-3830B3EF43DA}"/>
              </a:ext>
            </a:extLst>
          </p:cNvPr>
          <p:cNvSpPr>
            <a:spLocks noGrp="1"/>
          </p:cNvSpPr>
          <p:nvPr>
            <p:ph idx="1"/>
          </p:nvPr>
        </p:nvSpPr>
        <p:spPr>
          <a:xfrm>
            <a:off x="630936" y="2807208"/>
            <a:ext cx="3429000" cy="3410712"/>
          </a:xfrm>
        </p:spPr>
        <p:txBody>
          <a:bodyPr anchor="t">
            <a:normAutofit/>
          </a:bodyPr>
          <a:lstStyle/>
          <a:p>
            <a:endParaRPr lang="en-US" sz="2200" dirty="0"/>
          </a:p>
        </p:txBody>
      </p:sp>
      <p:pic>
        <p:nvPicPr>
          <p:cNvPr id="4098" name="Picture 2">
            <a:extLst>
              <a:ext uri="{FF2B5EF4-FFF2-40B4-BE49-F238E27FC236}">
                <a16:creationId xmlns:a16="http://schemas.microsoft.com/office/drawing/2014/main" id="{3A6EDB85-62EF-C39E-A6B6-10ED2CFCE67E}"/>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881971" y="640080"/>
            <a:ext cx="6448370" cy="55778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2964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42" name="Rectangle 1041">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4" name="Rectangle 1043">
            <a:extLst>
              <a:ext uri="{FF2B5EF4-FFF2-40B4-BE49-F238E27FC236}">
                <a16:creationId xmlns:a16="http://schemas.microsoft.com/office/drawing/2014/main" id="{FD073016-B734-483B-8953-5BADEE1451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38600" y="0"/>
            <a:ext cx="8157458" cy="6858000"/>
          </a:xfrm>
          <a:prstGeom prst="rect">
            <a:avLst/>
          </a:prstGeom>
          <a:gradFill>
            <a:gsLst>
              <a:gs pos="2000">
                <a:schemeClr val="accent1"/>
              </a:gs>
              <a:gs pos="78000">
                <a:schemeClr val="accent1">
                  <a:lumMod val="50000"/>
                </a:schemeClr>
              </a:gs>
              <a:gs pos="100000">
                <a:srgbClr val="000000">
                  <a:alpha val="85000"/>
                </a:srgb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6" name="Rectangle 1045">
            <a:extLst>
              <a:ext uri="{FF2B5EF4-FFF2-40B4-BE49-F238E27FC236}">
                <a16:creationId xmlns:a16="http://schemas.microsoft.com/office/drawing/2014/main" id="{90A7EAB6-59D3-4325-8DE6-E0CA4009CE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4537" y="1839884"/>
            <a:ext cx="8157460" cy="5017687"/>
          </a:xfrm>
          <a:prstGeom prst="rect">
            <a:avLst/>
          </a:prstGeom>
          <a:gradFill>
            <a:gsLst>
              <a:gs pos="0">
                <a:schemeClr val="accent1">
                  <a:lumMod val="60000"/>
                  <a:lumOff val="40000"/>
                  <a:alpha val="30000"/>
                </a:schemeClr>
              </a:gs>
              <a:gs pos="100000">
                <a:srgbClr val="000000">
                  <a:alpha val="44000"/>
                </a:srgbClr>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8" name="Rectangle 1047">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063179" y="-33131"/>
            <a:ext cx="6857999" cy="6923403"/>
          </a:xfrm>
          <a:prstGeom prst="rect">
            <a:avLst/>
          </a:prstGeom>
          <a:gradFill>
            <a:gsLst>
              <a:gs pos="56000">
                <a:schemeClr val="accent1">
                  <a:lumMod val="60000"/>
                  <a:lumOff val="40000"/>
                  <a:alpha val="0"/>
                </a:schemeClr>
              </a:gs>
              <a:gs pos="100000">
                <a:schemeClr val="accent1"/>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8" name="Picture 4">
            <a:extLst>
              <a:ext uri="{FF2B5EF4-FFF2-40B4-BE49-F238E27FC236}">
                <a16:creationId xmlns:a16="http://schemas.microsoft.com/office/drawing/2014/main" id="{008B9309-B6AD-7FD9-BBA3-C4B4510AEE2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457200" y="567308"/>
            <a:ext cx="11277600" cy="57233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486666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90ABED-82B1-42EA-DDAD-BEE5C03781E1}"/>
              </a:ext>
            </a:extLst>
          </p:cNvPr>
          <p:cNvSpPr>
            <a:spLocks noGrp="1"/>
          </p:cNvSpPr>
          <p:nvPr>
            <p:ph type="title"/>
          </p:nvPr>
        </p:nvSpPr>
        <p:spPr/>
        <p:txBody>
          <a:bodyPr/>
          <a:lstStyle/>
          <a:p>
            <a:r>
              <a:rPr lang="en-US" dirty="0"/>
              <a:t>Data Cleansing</a:t>
            </a:r>
          </a:p>
        </p:txBody>
      </p:sp>
      <p:sp>
        <p:nvSpPr>
          <p:cNvPr id="3" name="Content Placeholder 2">
            <a:extLst>
              <a:ext uri="{FF2B5EF4-FFF2-40B4-BE49-F238E27FC236}">
                <a16:creationId xmlns:a16="http://schemas.microsoft.com/office/drawing/2014/main" id="{72E1762D-7E04-EE98-17EB-1878800DF082}"/>
              </a:ext>
            </a:extLst>
          </p:cNvPr>
          <p:cNvSpPr>
            <a:spLocks noGrp="1"/>
          </p:cNvSpPr>
          <p:nvPr>
            <p:ph idx="1"/>
          </p:nvPr>
        </p:nvSpPr>
        <p:spPr/>
        <p:txBody>
          <a:bodyPr/>
          <a:lstStyle/>
          <a:p>
            <a:r>
              <a:rPr lang="en-US" dirty="0"/>
              <a:t>Removed URLs and HTML tags from the tweets</a:t>
            </a:r>
          </a:p>
          <a:p>
            <a:r>
              <a:rPr lang="en-US" dirty="0"/>
              <a:t>Removed all emoji characters from text</a:t>
            </a:r>
          </a:p>
          <a:p>
            <a:r>
              <a:rPr lang="en-US" dirty="0"/>
              <a:t>Removed punctuation</a:t>
            </a:r>
          </a:p>
          <a:p>
            <a:r>
              <a:rPr lang="en-US" dirty="0"/>
              <a:t>Split the words out with a </a:t>
            </a:r>
            <a:r>
              <a:rPr lang="en-US" dirty="0" err="1"/>
              <a:t>lemmatizer</a:t>
            </a:r>
            <a:r>
              <a:rPr lang="en-US" dirty="0"/>
              <a:t> </a:t>
            </a:r>
          </a:p>
          <a:p>
            <a:endParaRPr lang="en-US" dirty="0"/>
          </a:p>
        </p:txBody>
      </p:sp>
    </p:spTree>
    <p:extLst>
      <p:ext uri="{BB962C8B-B14F-4D97-AF65-F5344CB8AC3E}">
        <p14:creationId xmlns:p14="http://schemas.microsoft.com/office/powerpoint/2010/main" val="7862494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E6AECA-D6CB-24E6-81CC-B26B23234CD6}"/>
              </a:ext>
            </a:extLst>
          </p:cNvPr>
          <p:cNvSpPr>
            <a:spLocks noGrp="1"/>
          </p:cNvSpPr>
          <p:nvPr>
            <p:ph type="title"/>
          </p:nvPr>
        </p:nvSpPr>
        <p:spPr/>
        <p:txBody>
          <a:bodyPr/>
          <a:lstStyle/>
          <a:p>
            <a:r>
              <a:rPr lang="en-US" dirty="0"/>
              <a:t>Data Preprocessing</a:t>
            </a:r>
          </a:p>
        </p:txBody>
      </p:sp>
      <p:sp>
        <p:nvSpPr>
          <p:cNvPr id="3" name="Content Placeholder 2">
            <a:extLst>
              <a:ext uri="{FF2B5EF4-FFF2-40B4-BE49-F238E27FC236}">
                <a16:creationId xmlns:a16="http://schemas.microsoft.com/office/drawing/2014/main" id="{4554D61D-D8B5-A5EF-8313-E1EE278D63B4}"/>
              </a:ext>
            </a:extLst>
          </p:cNvPr>
          <p:cNvSpPr>
            <a:spLocks noGrp="1"/>
          </p:cNvSpPr>
          <p:nvPr>
            <p:ph idx="1"/>
          </p:nvPr>
        </p:nvSpPr>
        <p:spPr/>
        <p:txBody>
          <a:bodyPr>
            <a:normAutofit lnSpcReduction="10000"/>
          </a:bodyPr>
          <a:lstStyle/>
          <a:p>
            <a:r>
              <a:rPr lang="en-US" dirty="0"/>
              <a:t>After the data cleansing and created a corpus of words I needed to create an encoder </a:t>
            </a:r>
          </a:p>
          <a:p>
            <a:r>
              <a:rPr lang="en-US" dirty="0"/>
              <a:t>Split data into training and test datasets</a:t>
            </a:r>
          </a:p>
          <a:p>
            <a:r>
              <a:rPr lang="en-US" dirty="0"/>
              <a:t>Used </a:t>
            </a:r>
            <a:r>
              <a:rPr lang="en-US" dirty="0" err="1"/>
              <a:t>GloVe</a:t>
            </a:r>
            <a:r>
              <a:rPr lang="en-US" dirty="0"/>
              <a:t> </a:t>
            </a:r>
            <a:r>
              <a:rPr lang="en-US" b="0" i="0" dirty="0">
                <a:solidFill>
                  <a:srgbClr val="212121"/>
                </a:solidFill>
                <a:effectLst/>
                <a:highlight>
                  <a:srgbClr val="FFFFFF"/>
                </a:highlight>
                <a:latin typeface="Roboto" panose="02000000000000000000" pitchFamily="2" charset="0"/>
              </a:rPr>
              <a:t>model to encode data </a:t>
            </a:r>
          </a:p>
          <a:p>
            <a:pPr lvl="1"/>
            <a:r>
              <a:rPr lang="en-US" b="0" i="0" dirty="0">
                <a:solidFill>
                  <a:srgbClr val="212121"/>
                </a:solidFill>
                <a:effectLst/>
                <a:highlight>
                  <a:srgbClr val="FFFFFF"/>
                </a:highlight>
                <a:latin typeface="Roboto" panose="02000000000000000000" pitchFamily="2" charset="0"/>
              </a:rPr>
              <a:t>an unsupervised learning algorithm developed by researchers at Stanford for generating word embeddings by aggregating global word-word co-occurrence statistics from a corpus.</a:t>
            </a:r>
          </a:p>
          <a:p>
            <a:r>
              <a:rPr lang="en-US" dirty="0"/>
              <a:t>Used a random under sampling approach to help balance out the dataset to ensure that the results given will not undervalue the scores  (took the 800K to 140K)</a:t>
            </a:r>
            <a:endParaRPr lang="en-US" dirty="0">
              <a:solidFill>
                <a:srgbClr val="212121"/>
              </a:solidFill>
              <a:highlight>
                <a:srgbClr val="FFFFFF"/>
              </a:highlight>
              <a:latin typeface="Roboto" panose="02000000000000000000" pitchFamily="2" charset="0"/>
            </a:endParaRPr>
          </a:p>
          <a:p>
            <a:r>
              <a:rPr lang="en-US" dirty="0">
                <a:solidFill>
                  <a:srgbClr val="212121"/>
                </a:solidFill>
                <a:highlight>
                  <a:srgbClr val="FFFFFF"/>
                </a:highlight>
                <a:latin typeface="Roboto" panose="02000000000000000000" pitchFamily="2" charset="0"/>
              </a:rPr>
              <a:t>Split data and used around 20,000 tweets to build the models </a:t>
            </a:r>
            <a:endParaRPr lang="en-US" dirty="0"/>
          </a:p>
        </p:txBody>
      </p:sp>
    </p:spTree>
    <p:extLst>
      <p:ext uri="{BB962C8B-B14F-4D97-AF65-F5344CB8AC3E}">
        <p14:creationId xmlns:p14="http://schemas.microsoft.com/office/powerpoint/2010/main" val="40816640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7" name="Rectangle 2056">
            <a:extLst>
              <a:ext uri="{FF2B5EF4-FFF2-40B4-BE49-F238E27FC236}">
                <a16:creationId xmlns:a16="http://schemas.microsoft.com/office/drawing/2014/main" id="{2151139A-886F-4B97-8815-729AD3831B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2059" name="Rectangle 2058">
            <a:extLst>
              <a:ext uri="{FF2B5EF4-FFF2-40B4-BE49-F238E27FC236}">
                <a16:creationId xmlns:a16="http://schemas.microsoft.com/office/drawing/2014/main" id="{AB5E08C4-8CDD-4623-A5B8-E998C6DEE3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492"/>
            <a:ext cx="12191998" cy="1575955"/>
          </a:xfrm>
          <a:prstGeom prst="rect">
            <a:avLst/>
          </a:prstGeom>
          <a:gradFill>
            <a:gsLst>
              <a:gs pos="0">
                <a:schemeClr val="accent1">
                  <a:lumMod val="50000"/>
                </a:scheme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1" name="Rectangle 2060">
            <a:extLst>
              <a:ext uri="{FF2B5EF4-FFF2-40B4-BE49-F238E27FC236}">
                <a16:creationId xmlns:a16="http://schemas.microsoft.com/office/drawing/2014/main" id="{15F33878-D502-4FFA-8ACE-F2AECDB2A2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35"/>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3" name="Rectangle 2062">
            <a:extLst>
              <a:ext uri="{FF2B5EF4-FFF2-40B4-BE49-F238E27FC236}">
                <a16:creationId xmlns:a16="http://schemas.microsoft.com/office/drawing/2014/main" id="{D3539FEE-81D3-4406-802E-60B20B16F4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8" y="-5307777"/>
            <a:ext cx="1576446" cy="12192001"/>
          </a:xfrm>
          <a:prstGeom prst="rect">
            <a:avLst/>
          </a:prstGeom>
          <a:gradFill>
            <a:gsLst>
              <a:gs pos="16000">
                <a:srgbClr val="000000">
                  <a:alpha val="0"/>
                </a:srgbClr>
              </a:gs>
              <a:gs pos="99000">
                <a:srgbClr val="000000">
                  <a:alpha val="87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65" name="Rectangle 2064">
            <a:extLst>
              <a:ext uri="{FF2B5EF4-FFF2-40B4-BE49-F238E27FC236}">
                <a16:creationId xmlns:a16="http://schemas.microsoft.com/office/drawing/2014/main" id="{DC701763-729E-462F-A5A8-E0DEFEB1E2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25434" y="986"/>
            <a:ext cx="4303422" cy="1575461"/>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53AC7F3-2FA2-32FA-EEFD-3E838B899C0B}"/>
              </a:ext>
            </a:extLst>
          </p:cNvPr>
          <p:cNvSpPr>
            <a:spLocks noGrp="1"/>
          </p:cNvSpPr>
          <p:nvPr>
            <p:ph type="title"/>
          </p:nvPr>
        </p:nvSpPr>
        <p:spPr>
          <a:xfrm>
            <a:off x="699714" y="353160"/>
            <a:ext cx="7091300" cy="898581"/>
          </a:xfrm>
        </p:spPr>
        <p:txBody>
          <a:bodyPr vert="horz" lIns="91440" tIns="45720" rIns="91440" bIns="45720" rtlCol="0" anchor="ctr">
            <a:normAutofit/>
          </a:bodyPr>
          <a:lstStyle/>
          <a:p>
            <a:r>
              <a:rPr lang="en-US" sz="4000">
                <a:solidFill>
                  <a:srgbClr val="FFFFFF"/>
                </a:solidFill>
              </a:rPr>
              <a:t>Data Imbalance</a:t>
            </a:r>
          </a:p>
        </p:txBody>
      </p:sp>
      <p:pic>
        <p:nvPicPr>
          <p:cNvPr id="2050" name="Picture 2">
            <a:extLst>
              <a:ext uri="{FF2B5EF4-FFF2-40B4-BE49-F238E27FC236}">
                <a16:creationId xmlns:a16="http://schemas.microsoft.com/office/drawing/2014/main" id="{FEAAFEB4-E50B-2DFA-DF8A-21DDE8BE21FC}"/>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715748" y="2217603"/>
            <a:ext cx="5131088" cy="3925283"/>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38D6F1DC-620A-2084-3EDD-47B1C10AFC3E}"/>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6345165" y="2228434"/>
            <a:ext cx="5131087" cy="3976593"/>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C5AF5B9F-6847-6CBB-262E-E73EA40303F6}"/>
              </a:ext>
            </a:extLst>
          </p:cNvPr>
          <p:cNvSpPr txBox="1"/>
          <p:nvPr/>
        </p:nvSpPr>
        <p:spPr>
          <a:xfrm>
            <a:off x="1402460" y="6148542"/>
            <a:ext cx="9885406" cy="646331"/>
          </a:xfrm>
          <a:prstGeom prst="rect">
            <a:avLst/>
          </a:prstGeom>
          <a:noFill/>
        </p:spPr>
        <p:txBody>
          <a:bodyPr wrap="square" rtlCol="0">
            <a:spAutoFit/>
          </a:bodyPr>
          <a:lstStyle/>
          <a:p>
            <a:r>
              <a:rPr lang="en-US" dirty="0"/>
              <a:t>Used a random under sampling approach to help balance out the dataset to ensure that the results given will not undervalue the scores  </a:t>
            </a:r>
          </a:p>
        </p:txBody>
      </p:sp>
    </p:spTree>
    <p:extLst>
      <p:ext uri="{BB962C8B-B14F-4D97-AF65-F5344CB8AC3E}">
        <p14:creationId xmlns:p14="http://schemas.microsoft.com/office/powerpoint/2010/main" val="16727156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107</TotalTime>
  <Words>1388</Words>
  <Application>Microsoft Macintosh PowerPoint</Application>
  <PresentationFormat>Widescreen</PresentationFormat>
  <Paragraphs>138</Paragraphs>
  <Slides>19</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Aptos</vt:lpstr>
      <vt:lpstr>Aptos Display</vt:lpstr>
      <vt:lpstr>Arial</vt:lpstr>
      <vt:lpstr>Courier New</vt:lpstr>
      <vt:lpstr>Roboto</vt:lpstr>
      <vt:lpstr>Söhne</vt:lpstr>
      <vt:lpstr>Office Theme</vt:lpstr>
      <vt:lpstr>Building a Classifier to Predict Triggering or Uncourteous Speech</vt:lpstr>
      <vt:lpstr>Dataset</vt:lpstr>
      <vt:lpstr>Examples of the Tweets in Dataset</vt:lpstr>
      <vt:lpstr>PowerPoint Presentation</vt:lpstr>
      <vt:lpstr>Top 20 Most Common Words</vt:lpstr>
      <vt:lpstr>PowerPoint Presentation</vt:lpstr>
      <vt:lpstr>Data Cleansing</vt:lpstr>
      <vt:lpstr>Data Preprocessing</vt:lpstr>
      <vt:lpstr>Data Imbalance</vt:lpstr>
      <vt:lpstr>Long Short Term Memory (LSTM)</vt:lpstr>
      <vt:lpstr>LSTM Model (lr = 0.0004, epoch – 30, batch=32) w/ Stop Words</vt:lpstr>
      <vt:lpstr>LSTM Model (lr = 0.0001, epoch – 30, batch=32) w/ Stop Words</vt:lpstr>
      <vt:lpstr>Gated Recurrent Unit (GRU)</vt:lpstr>
      <vt:lpstr>GRU Model (lr = 0.003, dropout=0.2, epoch=30) w/ Stop Words</vt:lpstr>
      <vt:lpstr>GRU Model (lr = 0.001, dropout=0.2, epoch=30, batch=32) w/o Stop Words</vt:lpstr>
      <vt:lpstr>GRU Model (lr = 0.003, epoch=30, batch=32) w/o Stop Words</vt:lpstr>
      <vt:lpstr>Results</vt:lpstr>
      <vt:lpstr>Predicted Tweet Results</vt:lpstr>
      <vt:lpstr>Learnings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Building a Classifier to Predict Triggering or Uncourteous Speech</dc:title>
  <dc:creator>Chris Ried</dc:creator>
  <cp:lastModifiedBy>Chris Ried</cp:lastModifiedBy>
  <cp:revision>2</cp:revision>
  <dcterms:created xsi:type="dcterms:W3CDTF">2024-04-30T18:56:21Z</dcterms:created>
  <dcterms:modified xsi:type="dcterms:W3CDTF">2024-04-30T20:43:26Z</dcterms:modified>
</cp:coreProperties>
</file>