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MavenPro-bold.fnt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28650dec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28650dec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[COURTNEY]</a:t>
            </a:r>
            <a:endParaRPr/>
          </a:p>
          <a:p>
            <a:pPr indent="0" lvl="0" marL="0" rtl="0" algn="l">
              <a:spcBef>
                <a:spcPts val="0"/>
              </a:spcBef>
              <a:spcAft>
                <a:spcPts val="0"/>
              </a:spcAft>
              <a:buClr>
                <a:srgbClr val="000000"/>
              </a:buClr>
              <a:buSzPts val="1100"/>
              <a:buFont typeface="Arial"/>
              <a:buNone/>
            </a:pPr>
            <a:r>
              <a:rPr lang="en"/>
              <a:t>So, w</a:t>
            </a:r>
            <a:r>
              <a:rPr lang="en"/>
              <a:t>e started our data exploration by pulling a dataset from Zillow’s research which contained median estimated home value information for the major 15,616 zip codes in the US on a monthly time series. We extracted the zip codes for San Diego County and placed them in a dataframe with which we calculated the appreciation rates from the end of the Great Recession, June 2009, to now, the most recent available data being December 2018.</a:t>
            </a:r>
            <a:endParaRPr/>
          </a:p>
          <a:p>
            <a:pPr indent="0" lvl="0" marL="457200" rtl="0" algn="l">
              <a:spcBef>
                <a:spcPts val="0"/>
              </a:spcBef>
              <a:spcAft>
                <a:spcPts val="0"/>
              </a:spcAft>
              <a:buClr>
                <a:srgbClr val="000000"/>
              </a:buClr>
              <a:buSzPts val="1100"/>
              <a:buFont typeface="Arial"/>
              <a:buNone/>
            </a:pPr>
            <a:r>
              <a:rPr lang="en"/>
              <a:t>We ranked this data by appreciation rate and of these 87 zip codes, we analyzed the top 10. There are more than 87 zip codes in San Diego County, but some of them were too small of a population to assess, or were PO Boxes, so Zillow did not have their data.</a:t>
            </a:r>
            <a:endParaRPr/>
          </a:p>
          <a:p>
            <a:pPr indent="0" lvl="0" marL="0" rtl="0" algn="l">
              <a:spcBef>
                <a:spcPts val="0"/>
              </a:spcBef>
              <a:spcAft>
                <a:spcPts val="0"/>
              </a:spcAft>
              <a:buNone/>
            </a:pPr>
            <a:r>
              <a:rPr lang="en"/>
              <a:t>Next, w</a:t>
            </a:r>
            <a:r>
              <a:rPr lang="en"/>
              <a:t>e indexed those same top 10 most appreciated zip codes. We started the base year, June 2009, the official end of the Great Recession at 100 so that as time passes, we can see how the median home values for each month compare to the median home price of the starting year (here). When points are below 100, that means the median home value that month was less than what it was at the end of the Great Recession, such as around this dip, and when the points are above 100, there is recovery, (as seen here). </a:t>
            </a:r>
            <a:r>
              <a:rPr lang="en"/>
              <a:t>The Barrio Logan/Logan Heights area (the blue line on top) was the zip code that appreciated the most, which this graph clearly shows.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28650d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28650d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[COURTNEY]</a:t>
            </a:r>
            <a:endParaRPr/>
          </a:p>
          <a:p>
            <a:pPr indent="0" lvl="0" marL="0" rtl="0" algn="l">
              <a:spcBef>
                <a:spcPts val="0"/>
              </a:spcBef>
              <a:spcAft>
                <a:spcPts val="0"/>
              </a:spcAft>
              <a:buNone/>
            </a:pPr>
            <a:r>
              <a:rPr lang="en"/>
              <a:t>Then, we decided to take those top 10 appreciating zip codes, and take a look at how the actual median home values fluctuated over time. Encinitas housing prices (the green line up top) are much higher than the rest of the top 10 zip codes, causing it to be an outlier. Even though 92113 (Barrio Logan/Logan Heights/South East San Diego area) is the lowest line (this blue one) on the graph, it still had the highest appreciation rate. Based on this representation of the data, it appears that 92113 is currently the best market to invest in a single-family home in San Diego County. It has the highest appreciation rate, meaning that the value of the homes in this area increase on average at a faster rate than homes in other areas of SD County. And in addition to this, it is also the area with the lowest cost of housing (of these 10) meaning that it is a great market that is also easy to get into. Since these are the top 10 highest appreciating zip codes, any of them would be great areas to look into purchasing residential property, but as you can see here, where you are able to look may be determined by how much you are willing to spend.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288820f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288820f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[COURTNEY]</a:t>
            </a:r>
            <a:endParaRPr/>
          </a:p>
          <a:p>
            <a:pPr indent="0" lvl="0" marL="0" rtl="0" algn="l">
              <a:spcBef>
                <a:spcPts val="0"/>
              </a:spcBef>
              <a:spcAft>
                <a:spcPts val="0"/>
              </a:spcAft>
              <a:buNone/>
            </a:pPr>
            <a:r>
              <a:rPr lang="en"/>
              <a:t>Here we can see where the top ten zip codes are. They are actually centered mostly around San Diego Bay (right around here), with Encinitas (near the ocean), Escondido, and Vista (more inland) as exceptions.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d8745acc99bd9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d8745acc99bd9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[KIM]</a:t>
            </a:r>
            <a:endParaRPr/>
          </a:p>
          <a:p>
            <a:pPr indent="0" lvl="0" marL="0" rtl="0" algn="l">
              <a:spcBef>
                <a:spcPts val="0"/>
              </a:spcBef>
              <a:spcAft>
                <a:spcPts val="0"/>
              </a:spcAft>
              <a:buClr>
                <a:srgbClr val="000000"/>
              </a:buClr>
              <a:buSzPts val="1100"/>
              <a:buFont typeface="Arial"/>
              <a:buNone/>
            </a:pPr>
            <a:r>
              <a:rPr lang="en"/>
              <a:t>We compared the </a:t>
            </a:r>
            <a:r>
              <a:rPr lang="en">
                <a:solidFill>
                  <a:srgbClr val="6AA84F"/>
                </a:solidFill>
              </a:rPr>
              <a:t>median home values of the</a:t>
            </a:r>
            <a:r>
              <a:rPr lang="en"/>
              <a:t> most and least appreciated </a:t>
            </a:r>
            <a:r>
              <a:rPr lang="en" strike="sngStrike"/>
              <a:t>homes</a:t>
            </a:r>
            <a:r>
              <a:rPr lang="en"/>
              <a:t> </a:t>
            </a:r>
            <a:r>
              <a:rPr lang="en">
                <a:solidFill>
                  <a:srgbClr val="6AA84F"/>
                </a:solidFill>
              </a:rPr>
              <a:t>zip codes</a:t>
            </a:r>
            <a:r>
              <a:rPr lang="en"/>
              <a:t> in SD </a:t>
            </a:r>
            <a:r>
              <a:rPr lang="en" strike="sngStrike"/>
              <a:t>vs</a:t>
            </a:r>
            <a:r>
              <a:rPr lang="en"/>
              <a:t> </a:t>
            </a:r>
            <a:r>
              <a:rPr lang="en">
                <a:solidFill>
                  <a:srgbClr val="6AA84F"/>
                </a:solidFill>
              </a:rPr>
              <a:t>with</a:t>
            </a:r>
            <a:r>
              <a:rPr lang="en"/>
              <a:t> </a:t>
            </a:r>
            <a:r>
              <a:rPr lang="en" strike="sngStrike"/>
              <a:t>the the average appreciated value</a:t>
            </a:r>
            <a:r>
              <a:rPr lang="en">
                <a:solidFill>
                  <a:srgbClr val="6AA84F"/>
                </a:solidFill>
              </a:rPr>
              <a:t> the averages for</a:t>
            </a:r>
            <a:r>
              <a:rPr lang="en"/>
              <a:t> SD County </a:t>
            </a:r>
            <a:r>
              <a:rPr lang="en" strike="sngStrike"/>
              <a:t>vs the average appreciated value in</a:t>
            </a:r>
            <a:r>
              <a:rPr lang="en"/>
              <a:t> </a:t>
            </a:r>
            <a:r>
              <a:rPr lang="en">
                <a:solidFill>
                  <a:srgbClr val="6AA84F"/>
                </a:solidFill>
              </a:rPr>
              <a:t>and</a:t>
            </a:r>
            <a:r>
              <a:rPr lang="en"/>
              <a:t> CA. </a:t>
            </a:r>
            <a:r>
              <a:rPr lang="en">
                <a:solidFill>
                  <a:srgbClr val="6AA84F"/>
                </a:solidFill>
              </a:rPr>
              <a:t>Here, we decided to make maximum use of the data that was available from Zillow, to see if we could notice any other trends. We included data going all the way back to 1996, so that we could have a broader perspective on how median home values fluctuated before, during, and after the Great Recession. </a:t>
            </a:r>
            <a:r>
              <a:rPr lang="en"/>
              <a:t>The gray </a:t>
            </a:r>
            <a:r>
              <a:rPr lang="en" strike="sngStrike"/>
              <a:t>line</a:t>
            </a:r>
            <a:r>
              <a:rPr lang="en"/>
              <a:t> </a:t>
            </a:r>
            <a:r>
              <a:rPr lang="en">
                <a:solidFill>
                  <a:srgbClr val="6AA84F"/>
                </a:solidFill>
              </a:rPr>
              <a:t>section</a:t>
            </a:r>
            <a:r>
              <a:rPr lang="en"/>
              <a:t> in the center represents the Great Recession,</a:t>
            </a:r>
            <a:r>
              <a:rPr lang="en">
                <a:solidFill>
                  <a:srgbClr val="6AA84F"/>
                </a:solidFill>
              </a:rPr>
              <a:t> which lasted</a:t>
            </a:r>
            <a:r>
              <a:rPr lang="en"/>
              <a:t> from Dec 2007 - June 2009. It took a couple of years to recover after the recession as home prices continued to dip until 2011. </a:t>
            </a:r>
            <a:r>
              <a:rPr lang="en">
                <a:solidFill>
                  <a:srgbClr val="6AA84F"/>
                </a:solidFill>
              </a:rPr>
              <a:t> </a:t>
            </a:r>
            <a:endParaRPr>
              <a:solidFill>
                <a:srgbClr val="6AA84F"/>
              </a:solidFill>
            </a:endParaRPr>
          </a:p>
          <a:p>
            <a:pPr indent="0" lvl="0" marL="457200" rtl="0" algn="l">
              <a:spcBef>
                <a:spcPts val="0"/>
              </a:spcBef>
              <a:spcAft>
                <a:spcPts val="0"/>
              </a:spcAft>
              <a:buClr>
                <a:srgbClr val="000000"/>
              </a:buClr>
              <a:buSzPts val="1100"/>
              <a:buFont typeface="Arial"/>
              <a:buNone/>
            </a:pPr>
            <a:r>
              <a:rPr lang="en">
                <a:solidFill>
                  <a:srgbClr val="6AA84F"/>
                </a:solidFill>
              </a:rPr>
              <a:t>While the lines all seem to follow similar trends of dropping and recovering, we can make more conclusions by looking at this graph. It appears that our highest and lowest appreciating zip codes in San Diego County both had median home values that were consistently less than the averages for the county and state.</a:t>
            </a:r>
            <a:endParaRPr>
              <a:solidFill>
                <a:srgbClr val="6AA84F"/>
              </a:solidFill>
            </a:endParaRPr>
          </a:p>
          <a:p>
            <a:pPr indent="0" lvl="0" marL="0" rtl="0" algn="l">
              <a:spcBef>
                <a:spcPts val="0"/>
              </a:spcBef>
              <a:spcAft>
                <a:spcPts val="0"/>
              </a:spcAft>
              <a:buClr>
                <a:srgbClr val="000000"/>
              </a:buClr>
              <a:buSzPts val="1100"/>
              <a:buFont typeface="Arial"/>
              <a:buNone/>
            </a:pPr>
            <a:r>
              <a:rPr lang="en">
                <a:solidFill>
                  <a:srgbClr val="6AA84F"/>
                </a:solidFill>
              </a:rPr>
              <a:t>Our highest appreciating zip code actually started off with lower home values than the lowest appreciating area, but climbed much higher, especially in recent years. During the Great Recession, the home values of the two were very close, even overlapping for a brief stint.</a:t>
            </a:r>
            <a:endParaRPr>
              <a:solidFill>
                <a:srgbClr val="6AA84F"/>
              </a:solidFill>
            </a:endParaRPr>
          </a:p>
          <a:p>
            <a:pPr indent="0" lvl="0" marL="457200" rtl="0" algn="l">
              <a:spcBef>
                <a:spcPts val="0"/>
              </a:spcBef>
              <a:spcAft>
                <a:spcPts val="0"/>
              </a:spcAft>
              <a:buClr>
                <a:srgbClr val="000000"/>
              </a:buClr>
              <a:buSzPts val="1100"/>
              <a:buFont typeface="Arial"/>
              <a:buNone/>
            </a:pPr>
            <a:r>
              <a:rPr lang="en">
                <a:solidFill>
                  <a:srgbClr val="6AA84F"/>
                </a:solidFill>
              </a:rPr>
              <a:t>But while </a:t>
            </a:r>
            <a:r>
              <a:rPr lang="en"/>
              <a:t>Barrio Logan/ South Eastern San Diego (92113),</a:t>
            </a:r>
            <a:r>
              <a:rPr lang="en">
                <a:solidFill>
                  <a:srgbClr val="6AA84F"/>
                </a:solidFill>
              </a:rPr>
              <a:t> the green line here</a:t>
            </a:r>
            <a:r>
              <a:rPr lang="en"/>
              <a:t>, had the highest appreciation value, progressing from </a:t>
            </a:r>
            <a:r>
              <a:rPr lang="en">
                <a:solidFill>
                  <a:srgbClr val="6AA84F"/>
                </a:solidFill>
              </a:rPr>
              <a:t>a median value of </a:t>
            </a:r>
            <a:r>
              <a:rPr lang="en"/>
              <a:t>163,000 </a:t>
            </a:r>
            <a:r>
              <a:rPr lang="en" strike="sngStrike"/>
              <a:t>value</a:t>
            </a:r>
            <a:r>
              <a:rPr lang="en"/>
              <a:t> to a </a:t>
            </a:r>
            <a:r>
              <a:rPr lang="en">
                <a:solidFill>
                  <a:srgbClr val="6AA84F"/>
                </a:solidFill>
              </a:rPr>
              <a:t>median value of </a:t>
            </a:r>
            <a:r>
              <a:rPr lang="en"/>
              <a:t>404,000</a:t>
            </a:r>
            <a:r>
              <a:rPr lang="en" strike="sngStrike"/>
              <a:t> value</a:t>
            </a:r>
            <a:r>
              <a:rPr lang="en"/>
              <a:t> with an appreciation rate of 134.58% (development in area), Borrego Springs had the lowest appreciation value in SD, barely appreciating at all at a 2.7% appreciation rate. </a:t>
            </a:r>
            <a:r>
              <a:rPr lang="en">
                <a:solidFill>
                  <a:srgbClr val="6AA84F"/>
                </a:solidFill>
              </a:rPr>
              <a:t>Fun fact: the second lowest appreciating zip code was 92067, Rancho Santa Fe, with median home values consistently higher than 2 million.</a:t>
            </a:r>
            <a:endParaRPr>
              <a:solidFill>
                <a:srgbClr val="6AA84F"/>
              </a:solidFill>
            </a:endParaRPr>
          </a:p>
          <a:p>
            <a:pPr indent="0" lvl="0" marL="0" rtl="0" algn="l">
              <a:spcBef>
                <a:spcPts val="0"/>
              </a:spcBef>
              <a:spcAft>
                <a:spcPts val="0"/>
              </a:spcAft>
              <a:buClr>
                <a:srgbClr val="000000"/>
              </a:buClr>
              <a:buSzPts val="1100"/>
              <a:buFont typeface="Arial"/>
              <a:buNone/>
            </a:pPr>
            <a:r>
              <a:rPr lang="en">
                <a:solidFill>
                  <a:srgbClr val="6AA84F"/>
                </a:solidFill>
              </a:rPr>
              <a:t>This representation of the data shows us that median home value does not necessarily determine the rate of appreciation. While 92113 appears to be the best current single-family home investment due to its very high appreciation rate since the Great Recession, and it’s relatively low median home value (less than that of the county and state), there are other variables that may factor into how attractive a particular market may be.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28724f3b5_2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28724f3b5_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a:t>
            </a:r>
            <a:endParaRPr/>
          </a:p>
          <a:p>
            <a:pPr indent="0" lvl="0" marL="0" rtl="0" algn="l">
              <a:spcBef>
                <a:spcPts val="0"/>
              </a:spcBef>
              <a:spcAft>
                <a:spcPts val="0"/>
              </a:spcAft>
              <a:buNone/>
            </a:pPr>
            <a:r>
              <a:rPr lang="en"/>
              <a:t>Our project first focused on determining a good investment based on a comparison of Median Household Income, Median Home Value, and Population Size on the metro level. Once zoning in to our county and using zip codes for zoning, we then used only Median Home Value over time as our variable to determine our pick for best investment. Similar projects could be done with a plethora of other factors, which we expect would correlate with the data we have found so far. Some opportunities for future analysis in the realm of our project are listed here. [read bullets on slide]</a:t>
            </a:r>
            <a:endParaRPr/>
          </a:p>
          <a:p>
            <a:pPr indent="0" lvl="0" marL="457200" rtl="0" algn="l">
              <a:spcBef>
                <a:spcPts val="0"/>
              </a:spcBef>
              <a:spcAft>
                <a:spcPts val="0"/>
              </a:spcAft>
              <a:buNone/>
            </a:pPr>
            <a:r>
              <a:rPr lang="en"/>
              <a:t>Thank you all for your time. Now we would be happy to take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1fc4f8bd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1fc4f8bd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[CHRIS]</a:t>
            </a:r>
            <a:endParaRPr/>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rPr b="1" lang="en" sz="1000"/>
              <a:t>Comparison and Assessment of Housing and Income Appreciation Over The Past Decade</a:t>
            </a:r>
            <a:endParaRPr b="1" sz="1000"/>
          </a:p>
          <a:p>
            <a:pPr indent="0" lvl="0" marL="0" rtl="0" algn="l">
              <a:lnSpc>
                <a:spcPct val="115000"/>
              </a:lnSpc>
              <a:spcBef>
                <a:spcPts val="0"/>
              </a:spcBef>
              <a:spcAft>
                <a:spcPts val="0"/>
              </a:spcAft>
              <a:buClr>
                <a:schemeClr val="dk1"/>
              </a:buClr>
              <a:buSzPts val="1100"/>
              <a:buFont typeface="Arial"/>
              <a:buNone/>
            </a:pPr>
            <a:r>
              <a:rPr lang="en" sz="1000"/>
              <a:t>Courtney Gainor, Irwin Bahande Mier, Christopher Reutz, Kim Rones</a:t>
            </a:r>
            <a:endParaRPr b="1" sz="1000"/>
          </a:p>
          <a:p>
            <a:pPr indent="0" lvl="0" marL="0" rtl="0" algn="l">
              <a:spcBef>
                <a:spcPts val="0"/>
              </a:spcBef>
              <a:spcAft>
                <a:spcPts val="0"/>
              </a:spcAft>
              <a:buClr>
                <a:srgbClr val="000000"/>
              </a:buClr>
              <a:buSzPts val="1100"/>
              <a:buFont typeface="Arial"/>
              <a:buNone/>
            </a:pPr>
            <a:r>
              <a:t/>
            </a:r>
            <a:endParaRPr b="1" sz="1000">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a:t>The great recession that occurred from late-2007 through early-2009 had a massively negative effect on home pricing in San Diego and across the country.  The housing crisis that accompanied it was driven by sub-prime lending that resulted in a high volume of foreclosures.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Since the end of the recession, the housing market has recovered and stabilized.  With the housing shortage - driven by high demand and low supply - driving up prices, our team sought to determine:</a:t>
            </a:r>
            <a:endParaRPr/>
          </a:p>
          <a:p>
            <a:pPr indent="0" lvl="0" marL="0" rtl="0" algn="l">
              <a:spcBef>
                <a:spcPts val="0"/>
              </a:spcBef>
              <a:spcAft>
                <a:spcPts val="0"/>
              </a:spcAft>
              <a:buClr>
                <a:srgbClr val="000000"/>
              </a:buClr>
              <a:buSzPts val="1100"/>
              <a:buFont typeface="Arial"/>
              <a:buNone/>
            </a:pPr>
            <a:r>
              <a:t/>
            </a:r>
            <a:endParaRPr/>
          </a:p>
          <a:p>
            <a:pPr indent="-298450" lvl="0" marL="457200" rtl="0" algn="l">
              <a:spcBef>
                <a:spcPts val="0"/>
              </a:spcBef>
              <a:spcAft>
                <a:spcPts val="0"/>
              </a:spcAft>
              <a:buSzPts val="1100"/>
              <a:buAutoNum type="arabicPeriod"/>
            </a:pPr>
            <a:r>
              <a:rPr lang="en"/>
              <a:t>How housing values have recovered in relation to median household income growth nationwide over the past decade.  How does San Diego County compare?</a:t>
            </a:r>
            <a:endParaRPr/>
          </a:p>
          <a:p>
            <a:pPr indent="-298450" lvl="0" marL="457200" rtl="0" algn="l">
              <a:spcBef>
                <a:spcPts val="0"/>
              </a:spcBef>
              <a:spcAft>
                <a:spcPts val="0"/>
              </a:spcAft>
              <a:buSzPts val="1100"/>
              <a:buAutoNum type="arabicPeriod"/>
            </a:pPr>
            <a:r>
              <a:rPr lang="en"/>
              <a:t>What is affordability like across the nation, the metros, and San Diego County in particular?</a:t>
            </a:r>
            <a:endParaRPr/>
          </a:p>
          <a:p>
            <a:pPr indent="-298450" lvl="0" marL="457200" rtl="0" algn="l">
              <a:spcBef>
                <a:spcPts val="0"/>
              </a:spcBef>
              <a:spcAft>
                <a:spcPts val="0"/>
              </a:spcAft>
              <a:buSzPts val="1100"/>
              <a:buAutoNum type="arabicPeriod"/>
            </a:pPr>
            <a:r>
              <a:rPr lang="en"/>
              <a:t>Drilling down to the local level, where might we find investment opportunities in San Diego County?  Some areas have improved more than others, offering a better return-on-investment (ROI).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288820f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288820f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[COURTNEY]</a:t>
            </a:r>
            <a:endParaRPr/>
          </a:p>
          <a:p>
            <a:pPr indent="0" lvl="0" marL="0" rtl="0" algn="l">
              <a:spcBef>
                <a:spcPts val="0"/>
              </a:spcBef>
              <a:spcAft>
                <a:spcPts val="0"/>
              </a:spcAft>
              <a:buNone/>
            </a:pPr>
            <a:r>
              <a:rPr lang="en"/>
              <a:t>On the macro level, Chris and Irwin just showed us that while San Diego area is an expensive place to live, with home value increasing on average at a faster rate than income, it is still a strong market to get into if you have the means. We chose to focus on San Diego County because that is where we all currently live.</a:t>
            </a:r>
            <a:endParaRPr/>
          </a:p>
          <a:p>
            <a:pPr indent="0" lvl="0" marL="0" rtl="0" algn="l">
              <a:spcBef>
                <a:spcPts val="0"/>
              </a:spcBef>
              <a:spcAft>
                <a:spcPts val="0"/>
              </a:spcAft>
              <a:buNone/>
            </a:pPr>
            <a:r>
              <a:rPr lang="en"/>
              <a:t>So now that we have seen how San Diego ranks nationally on the metro level, we can dive in deeper to the micro side of things by looking at the data organized by zip code in order to answer our last research question: “In which San Diego County zip code areas would it be best to invest in a single-family home?”. </a:t>
            </a:r>
            <a:endParaRPr/>
          </a:p>
          <a:p>
            <a:pPr indent="0" lvl="0" marL="0" rtl="0" algn="l">
              <a:spcBef>
                <a:spcPts val="0"/>
              </a:spcBef>
              <a:spcAft>
                <a:spcPts val="0"/>
              </a:spcAft>
              <a:buNone/>
            </a:pPr>
            <a:r>
              <a:rPr lang="en"/>
              <a:t>To answer this question, we decided to look at data for the time directly following the Great Recession up until now, as home prices took a huge dip at that time before they began to recover. By looking at this section of data in our recent past, we can make more accurate conclusions regarding current market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1fc4f8b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1fc4f8b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rPr lang="en"/>
              <a:t>We started off by pulling data from Zillow’s data research and the U.S. Census Bureau (CB).  Zillow maintains datasets for 933 metros plus the US as a whole for median household income and median home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in both sets is quarterly time series.  A third Zillow file provided a “crosswalk” between the Zillow metro data and the CB population by metro using a unique CB defined ID.  The tables were all joined into a dataframe which calculated the 10-year </a:t>
            </a:r>
            <a:r>
              <a:rPr lang="en"/>
              <a:t>(Q4 2018 vs. Q4 2008) </a:t>
            </a:r>
            <a:r>
              <a:rPr lang="en"/>
              <a:t>change in median household income and home value.  The Q4 2008 quarter is approximately where housing prices bottomed-out during the last recession.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Metros missing data were dropped from the analysis, yielding a sample of 369 metros.  The dropped metros tended to be smaller metropolitan areas; the largest 197 metros ranked by population were ALL represented.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276e2123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276e2123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[CHRIS]</a:t>
            </a:r>
            <a:endParaRPr/>
          </a:p>
          <a:p>
            <a:pPr indent="0" lvl="0" marL="0" rtl="0" algn="l">
              <a:spcBef>
                <a:spcPts val="0"/>
              </a:spcBef>
              <a:spcAft>
                <a:spcPts val="0"/>
              </a:spcAft>
              <a:buNone/>
            </a:pPr>
            <a:r>
              <a:rPr lang="en"/>
              <a:t>From the metro areas that appeared on the scatter plot, most of them saw a greater change in home appreciation versus their income levels. This tells us that house prices have rebounded faster than the income levels of those who lived in that metro area. This is especially true in 19 of the largest metro areas. If you live in places like San Francisco, Philadelphia, or Dallas, the home prices in your area increased faster than your income.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276e212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276e212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[IRWIN]</a:t>
            </a:r>
            <a:endParaRPr/>
          </a:p>
          <a:p>
            <a:pPr indent="0" lvl="0" marL="0" rtl="0" algn="l">
              <a:spcBef>
                <a:spcPts val="0"/>
              </a:spcBef>
              <a:spcAft>
                <a:spcPts val="0"/>
              </a:spcAft>
              <a:buNone/>
            </a:pPr>
            <a:r>
              <a:rPr lang="en"/>
              <a:t>Then we did a closer inspection on the value-income ratio by metro area vs their population, but we only analyzed metro areas that had a population of half a million or over. A ratio of over 1 indicates that house price levels have appreciated more than income levels. On the far right you can see the New York MSA with a ratio of 0.94, indicating a ratio of under 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288820f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288820f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[COURTNEY]</a:t>
            </a:r>
            <a:endParaRPr/>
          </a:p>
          <a:p>
            <a:pPr indent="0" lvl="0" marL="0" rtl="0" algn="l">
              <a:spcBef>
                <a:spcPts val="0"/>
              </a:spcBef>
              <a:spcAft>
                <a:spcPts val="0"/>
              </a:spcAft>
              <a:buNone/>
            </a:pPr>
            <a:r>
              <a:rPr lang="en"/>
              <a:t>On the macro level, Chris and Irwin just showed us that while San Diego area is an expensive place to live, with home value increasing on average at a faster rate than income, it is still a strong market to get into if you have the means. We chose to focus on San Diego County because that is where we all currently live.</a:t>
            </a:r>
            <a:endParaRPr/>
          </a:p>
          <a:p>
            <a:pPr indent="0" lvl="0" marL="0" rtl="0" algn="l">
              <a:spcBef>
                <a:spcPts val="0"/>
              </a:spcBef>
              <a:spcAft>
                <a:spcPts val="0"/>
              </a:spcAft>
              <a:buNone/>
            </a:pPr>
            <a:r>
              <a:rPr lang="en"/>
              <a:t>So now that we have seen how San Diego ranks nationally on the metro level, we can dive in deeper to the micro side of things by looking at the data organized by zip code in order to answer our last research question: “In which San Diego County zip code areas would it be best to invest in a single-family home?”. </a:t>
            </a:r>
            <a:endParaRPr/>
          </a:p>
          <a:p>
            <a:pPr indent="0" lvl="0" marL="0" rtl="0" algn="l">
              <a:spcBef>
                <a:spcPts val="0"/>
              </a:spcBef>
              <a:spcAft>
                <a:spcPts val="0"/>
              </a:spcAft>
              <a:buNone/>
            </a:pPr>
            <a:r>
              <a:rPr lang="en"/>
              <a:t>To answer this question, we decided to look at data for the time directly following the Great Recession up until now, as home prices took a huge dip at that time before they began to recover. By looking at this section of data in our recent past, we can make more accurate conclusions regarding current market trends.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276e2123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276e2123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[IRWIN]</a:t>
            </a:r>
            <a:endParaRPr/>
          </a:p>
          <a:p>
            <a:pPr indent="0" lvl="0" marL="0" rtl="0" algn="l">
              <a:spcBef>
                <a:spcPts val="0"/>
              </a:spcBef>
              <a:spcAft>
                <a:spcPts val="0"/>
              </a:spcAft>
              <a:buNone/>
            </a:pPr>
            <a:r>
              <a:rPr lang="en"/>
              <a:t>We then analyzed the affordability of a current home in the same metro areas.  In this case, we defined it as a ratio of current home value over current median household income, and the national average is 3.54. Home values on average are 3.54 times greater than annual income. Looking at San Diego, we can see the it ranks 6th in least affordable housing markets in relation to income. The size of the metropolitan area was also a factor, as the most expensive metro areas in the nation also happened to be the largest.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Outro -</a:t>
            </a:r>
            <a:endParaRPr/>
          </a:p>
          <a:p>
            <a:pPr indent="0" lvl="0" marL="0" rtl="0" algn="l">
              <a:spcBef>
                <a:spcPts val="0"/>
              </a:spcBef>
              <a:spcAft>
                <a:spcPts val="0"/>
              </a:spcAft>
              <a:buNone/>
            </a:pPr>
            <a:r>
              <a:rPr lang="en"/>
              <a:t>San Diego market is still a good market to get into despite what this graph shows because….dive into a more micro level analyzing the different zip codes for San Diego and see how the housing market is doing within the county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288820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288820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[COURTNEY]</a:t>
            </a:r>
            <a:endParaRPr/>
          </a:p>
          <a:p>
            <a:pPr indent="0" lvl="0" marL="0" rtl="0" algn="l">
              <a:spcBef>
                <a:spcPts val="0"/>
              </a:spcBef>
              <a:spcAft>
                <a:spcPts val="0"/>
              </a:spcAft>
              <a:buNone/>
            </a:pPr>
            <a:r>
              <a:rPr lang="en"/>
              <a:t>On the macro level, Chris </a:t>
            </a:r>
            <a:r>
              <a:rPr lang="en"/>
              <a:t>and</a:t>
            </a:r>
            <a:r>
              <a:rPr lang="en"/>
              <a:t> Irwin just showed us that while San Diego area is an expensive place to live, with home values increasing on average at a faster rate than income, it is still a strong market to get into if you have the means. We chose to focus on San Diego County because that is where we all currently live.</a:t>
            </a:r>
            <a:endParaRPr/>
          </a:p>
          <a:p>
            <a:pPr indent="0" lvl="0" marL="457200" rtl="0" algn="l">
              <a:spcBef>
                <a:spcPts val="0"/>
              </a:spcBef>
              <a:spcAft>
                <a:spcPts val="0"/>
              </a:spcAft>
              <a:buNone/>
            </a:pPr>
            <a:r>
              <a:rPr lang="en"/>
              <a:t>So now that we have seen how San Diego ranks nationally on the metro level, we can dive in deeper to the micro side of things by looking at the data organized by </a:t>
            </a:r>
            <a:r>
              <a:rPr lang="en"/>
              <a:t>zip code</a:t>
            </a:r>
            <a:r>
              <a:rPr lang="en"/>
              <a:t> in order to answer our last research question: “In which San Diego County zip code areas would it be best to invest in a single-family home?”. </a:t>
            </a:r>
            <a:endParaRPr/>
          </a:p>
          <a:p>
            <a:pPr indent="0" lvl="0" marL="0" rtl="0" algn="l">
              <a:spcBef>
                <a:spcPts val="0"/>
              </a:spcBef>
              <a:spcAft>
                <a:spcPts val="0"/>
              </a:spcAft>
              <a:buNone/>
            </a:pPr>
            <a:r>
              <a:rPr lang="en"/>
              <a:t>To answer this question, we decided to look at data for the time directly following the Great Recession up until now, as home prices took a huge dip at that time before they began to recover. By looking at this section of data in our recent past, we can make more accurate conclusions regarding current market trends.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Comfortaa"/>
                <a:ea typeface="Comfortaa"/>
                <a:cs typeface="Comfortaa"/>
                <a:sym typeface="Comfortaa"/>
              </a:rPr>
              <a:t>Comparison and Assessment of Housing and Income Appreciation Over The Past Decade</a:t>
            </a:r>
            <a:endParaRPr sz="3600">
              <a:latin typeface="Comfortaa"/>
              <a:ea typeface="Comfortaa"/>
              <a:cs typeface="Comfortaa"/>
              <a:sym typeface="Comfortaa"/>
            </a:endParaRPr>
          </a:p>
        </p:txBody>
      </p:sp>
      <p:sp>
        <p:nvSpPr>
          <p:cNvPr id="278" name="Google Shape;278;p13"/>
          <p:cNvSpPr txBox="1"/>
          <p:nvPr>
            <p:ph idx="1" type="subTitle"/>
          </p:nvPr>
        </p:nvSpPr>
        <p:spPr>
          <a:xfrm>
            <a:off x="824000" y="4588650"/>
            <a:ext cx="4657200" cy="329700"/>
          </a:xfrm>
          <a:prstGeom prst="rect">
            <a:avLst/>
          </a:prstGeom>
          <a:solidFill>
            <a:srgbClr val="999999"/>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000">
                <a:solidFill>
                  <a:srgbClr val="EFEFEF"/>
                </a:solidFill>
                <a:latin typeface="Comfortaa"/>
                <a:ea typeface="Comfortaa"/>
                <a:cs typeface="Comfortaa"/>
                <a:sym typeface="Comfortaa"/>
              </a:rPr>
              <a:t>Courtney Gainor, Irwin Bahande Mier, Christopher Reutz, Kim Rones</a:t>
            </a:r>
            <a:endParaRPr>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39" name="Shape 339"/>
        <p:cNvGrpSpPr/>
        <p:nvPr/>
      </p:nvGrpSpPr>
      <p:grpSpPr>
        <a:xfrm>
          <a:off x="0" y="0"/>
          <a:ext cx="0" cy="0"/>
          <a:chOff x="0" y="0"/>
          <a:chExt cx="0" cy="0"/>
        </a:xfrm>
      </p:grpSpPr>
      <p:pic>
        <p:nvPicPr>
          <p:cNvPr id="340" name="Google Shape;340;p22"/>
          <p:cNvPicPr preferRelativeResize="0"/>
          <p:nvPr/>
        </p:nvPicPr>
        <p:blipFill rotWithShape="1">
          <a:blip r:embed="rId3">
            <a:alphaModFix/>
          </a:blip>
          <a:srcRect b="0" l="0" r="0" t="0"/>
          <a:stretch/>
        </p:blipFill>
        <p:spPr>
          <a:xfrm>
            <a:off x="251400" y="1429300"/>
            <a:ext cx="5674549" cy="3448475"/>
          </a:xfrm>
          <a:prstGeom prst="rect">
            <a:avLst/>
          </a:prstGeom>
          <a:noFill/>
          <a:ln>
            <a:noFill/>
          </a:ln>
          <a:effectLst>
            <a:outerShdw blurRad="57150" rotWithShape="0" algn="bl" dir="5400000" dist="19050">
              <a:srgbClr val="000000">
                <a:alpha val="50000"/>
              </a:srgbClr>
            </a:outerShdw>
          </a:effectLst>
        </p:spPr>
      </p:pic>
      <p:sp>
        <p:nvSpPr>
          <p:cNvPr id="341" name="Google Shape;341;p22"/>
          <p:cNvSpPr txBox="1"/>
          <p:nvPr>
            <p:ph idx="1" type="body"/>
          </p:nvPr>
        </p:nvSpPr>
        <p:spPr>
          <a:xfrm>
            <a:off x="5925950" y="1429300"/>
            <a:ext cx="3083400" cy="3487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Compared 87 of the zip codes in SD County</a:t>
            </a:r>
            <a:endParaRPr/>
          </a:p>
          <a:p>
            <a:pPr indent="-311150" lvl="0" marL="457200" rtl="0" algn="l">
              <a:spcBef>
                <a:spcPts val="1000"/>
              </a:spcBef>
              <a:spcAft>
                <a:spcPts val="0"/>
              </a:spcAft>
              <a:buSzPts val="1300"/>
              <a:buChar char="●"/>
            </a:pPr>
            <a:r>
              <a:rPr lang="en"/>
              <a:t>Queried the most appreciated zip codes in SD County since the end of the Great Recession</a:t>
            </a:r>
            <a:endParaRPr/>
          </a:p>
          <a:p>
            <a:pPr indent="-311150" lvl="0" marL="457200" rtl="0" algn="l">
              <a:spcBef>
                <a:spcPts val="1000"/>
              </a:spcBef>
              <a:spcAft>
                <a:spcPts val="0"/>
              </a:spcAft>
              <a:buSzPts val="1300"/>
              <a:buChar char="●"/>
            </a:pPr>
            <a:r>
              <a:rPr lang="en"/>
              <a:t>Graphed top 10</a:t>
            </a:r>
            <a:endParaRPr/>
          </a:p>
          <a:p>
            <a:pPr indent="-311150" lvl="0" marL="457200" rtl="0" algn="l">
              <a:spcBef>
                <a:spcPts val="1000"/>
              </a:spcBef>
              <a:spcAft>
                <a:spcPts val="0"/>
              </a:spcAft>
              <a:buSzPts val="1300"/>
              <a:buChar char="●"/>
            </a:pPr>
            <a:r>
              <a:rPr lang="en"/>
              <a:t>I</a:t>
            </a:r>
            <a:r>
              <a:rPr lang="en"/>
              <a:t>ndexed them with base = 100</a:t>
            </a:r>
            <a:endParaRPr/>
          </a:p>
          <a:p>
            <a:pPr indent="-311150" lvl="0" marL="457200" rtl="0" algn="l">
              <a:spcBef>
                <a:spcPts val="1000"/>
              </a:spcBef>
              <a:spcAft>
                <a:spcPts val="0"/>
              </a:spcAft>
              <a:buSzPts val="1300"/>
              <a:buChar char="●"/>
            </a:pPr>
            <a:r>
              <a:rPr lang="en"/>
              <a:t>92113 had highest appreciation rate</a:t>
            </a:r>
            <a:endParaRPr/>
          </a:p>
        </p:txBody>
      </p:sp>
      <p:sp>
        <p:nvSpPr>
          <p:cNvPr id="342" name="Google Shape;342;p22"/>
          <p:cNvSpPr txBox="1"/>
          <p:nvPr>
            <p:ph type="title"/>
          </p:nvPr>
        </p:nvSpPr>
        <p:spPr>
          <a:xfrm>
            <a:off x="381900" y="91411"/>
            <a:ext cx="8380200" cy="10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Top 10 Appreciated Zip Codes in SD County (Indexed)</a:t>
            </a:r>
            <a:endParaRPr sz="2400"/>
          </a:p>
          <a:p>
            <a:pPr indent="0" lvl="0" marL="0" rtl="0" algn="l">
              <a:spcBef>
                <a:spcPts val="0"/>
              </a:spcBef>
              <a:spcAft>
                <a:spcPts val="0"/>
              </a:spcAft>
              <a:buNone/>
            </a:pPr>
            <a:r>
              <a:rPr b="0" i="1" lang="en" sz="1700"/>
              <a:t>(2009 Q2 - 2018 Q4)</a:t>
            </a:r>
            <a:endParaRPr b="0" i="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46" name="Shape 346"/>
        <p:cNvGrpSpPr/>
        <p:nvPr/>
      </p:nvGrpSpPr>
      <p:grpSpPr>
        <a:xfrm>
          <a:off x="0" y="0"/>
          <a:ext cx="0" cy="0"/>
          <a:chOff x="0" y="0"/>
          <a:chExt cx="0" cy="0"/>
        </a:xfrm>
      </p:grpSpPr>
      <p:sp>
        <p:nvSpPr>
          <p:cNvPr id="347" name="Google Shape;347;p23"/>
          <p:cNvSpPr txBox="1"/>
          <p:nvPr>
            <p:ph type="title"/>
          </p:nvPr>
        </p:nvSpPr>
        <p:spPr>
          <a:xfrm>
            <a:off x="381900" y="91403"/>
            <a:ext cx="8380200" cy="7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Top</a:t>
            </a:r>
            <a:r>
              <a:rPr lang="en" sz="2400"/>
              <a:t> 10 Appreciated Zip Codes in SD County</a:t>
            </a:r>
            <a:endParaRPr sz="2400"/>
          </a:p>
          <a:p>
            <a:pPr indent="0" lvl="0" marL="0" rtl="0" algn="l">
              <a:spcBef>
                <a:spcPts val="0"/>
              </a:spcBef>
              <a:spcAft>
                <a:spcPts val="0"/>
              </a:spcAft>
              <a:buNone/>
            </a:pPr>
            <a:r>
              <a:rPr b="0" i="1" lang="en" sz="1700"/>
              <a:t>(2009 Q2 - 2018 Q4)</a:t>
            </a:r>
            <a:endParaRPr b="0" i="1" sz="1700"/>
          </a:p>
        </p:txBody>
      </p:sp>
      <p:pic>
        <p:nvPicPr>
          <p:cNvPr id="348" name="Google Shape;348;p23"/>
          <p:cNvPicPr preferRelativeResize="0"/>
          <p:nvPr/>
        </p:nvPicPr>
        <p:blipFill rotWithShape="1">
          <a:blip r:embed="rId3">
            <a:alphaModFix/>
          </a:blip>
          <a:srcRect b="0" l="0" r="0" t="0"/>
          <a:stretch/>
        </p:blipFill>
        <p:spPr>
          <a:xfrm>
            <a:off x="240000" y="1408950"/>
            <a:ext cx="5644849" cy="3487225"/>
          </a:xfrm>
          <a:prstGeom prst="rect">
            <a:avLst/>
          </a:prstGeom>
          <a:noFill/>
          <a:ln>
            <a:noFill/>
          </a:ln>
          <a:effectLst>
            <a:outerShdw blurRad="57150" rotWithShape="0" algn="bl" dir="5400000" dist="19050">
              <a:srgbClr val="000000">
                <a:alpha val="50000"/>
              </a:srgbClr>
            </a:outerShdw>
          </a:effectLst>
        </p:spPr>
      </p:pic>
      <p:sp>
        <p:nvSpPr>
          <p:cNvPr id="349" name="Google Shape;349;p23"/>
          <p:cNvSpPr txBox="1"/>
          <p:nvPr>
            <p:ph idx="1" type="body"/>
          </p:nvPr>
        </p:nvSpPr>
        <p:spPr>
          <a:xfrm>
            <a:off x="5792700" y="1408950"/>
            <a:ext cx="32592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Looked at Median Home Value vs. Time from end of Great Recession to now</a:t>
            </a:r>
            <a:endParaRPr/>
          </a:p>
          <a:p>
            <a:pPr indent="-311150" lvl="0" marL="457200" rtl="0" algn="l">
              <a:spcBef>
                <a:spcPts val="1000"/>
              </a:spcBef>
              <a:spcAft>
                <a:spcPts val="0"/>
              </a:spcAft>
              <a:buSzPts val="1300"/>
              <a:buChar char="●"/>
            </a:pPr>
            <a:r>
              <a:rPr lang="en"/>
              <a:t>Encinitas, 92007, was the outlier due to the high cost of housing (ranked 7 for appreciation)</a:t>
            </a:r>
            <a:endParaRPr/>
          </a:p>
          <a:p>
            <a:pPr indent="-311150" lvl="0" marL="457200" rtl="0" algn="l">
              <a:spcBef>
                <a:spcPts val="1000"/>
              </a:spcBef>
              <a:spcAft>
                <a:spcPts val="1000"/>
              </a:spcAft>
              <a:buSzPts val="1300"/>
              <a:buChar char="●"/>
            </a:pPr>
            <a:r>
              <a:rPr lang="en"/>
              <a:t>Barrio Logan / Logan Heights / SE SD area, 92113, has lowest cost of housing (highest appreciation rate)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53" name="Shape 353"/>
        <p:cNvGrpSpPr/>
        <p:nvPr/>
      </p:nvGrpSpPr>
      <p:grpSpPr>
        <a:xfrm>
          <a:off x="0" y="0"/>
          <a:ext cx="0" cy="0"/>
          <a:chOff x="0" y="0"/>
          <a:chExt cx="0" cy="0"/>
        </a:xfrm>
      </p:grpSpPr>
      <p:sp>
        <p:nvSpPr>
          <p:cNvPr id="354" name="Google Shape;354;p24"/>
          <p:cNvSpPr txBox="1"/>
          <p:nvPr>
            <p:ph type="title"/>
          </p:nvPr>
        </p:nvSpPr>
        <p:spPr>
          <a:xfrm>
            <a:off x="381900" y="91403"/>
            <a:ext cx="8380200" cy="7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Top 10 Appreciated Zip Codes in SD County</a:t>
            </a:r>
            <a:endParaRPr sz="2400"/>
          </a:p>
          <a:p>
            <a:pPr indent="0" lvl="0" marL="0" rtl="0" algn="l">
              <a:spcBef>
                <a:spcPts val="0"/>
              </a:spcBef>
              <a:spcAft>
                <a:spcPts val="0"/>
              </a:spcAft>
              <a:buNone/>
            </a:pPr>
            <a:r>
              <a:rPr b="0" i="1" lang="en" sz="1700"/>
              <a:t>(2009 Q2 - 2018 Q4)</a:t>
            </a:r>
            <a:endParaRPr b="0" i="1" sz="1700"/>
          </a:p>
        </p:txBody>
      </p:sp>
      <p:sp>
        <p:nvSpPr>
          <p:cNvPr id="355" name="Google Shape;355;p24"/>
          <p:cNvSpPr txBox="1"/>
          <p:nvPr>
            <p:ph idx="1" type="body"/>
          </p:nvPr>
        </p:nvSpPr>
        <p:spPr>
          <a:xfrm>
            <a:off x="87475" y="1358875"/>
            <a:ext cx="4716000" cy="3365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a:t>92113 - </a:t>
            </a:r>
            <a:r>
              <a:rPr lang="en" sz="1100"/>
              <a:t>Barrio Logan, Logan Heights, and part of SE SD</a:t>
            </a:r>
            <a:endParaRPr sz="1100"/>
          </a:p>
          <a:p>
            <a:pPr indent="-298450" lvl="0" marL="457200" rtl="0" algn="l">
              <a:spcBef>
                <a:spcPts val="1000"/>
              </a:spcBef>
              <a:spcAft>
                <a:spcPts val="0"/>
              </a:spcAft>
              <a:buSzPts val="1100"/>
              <a:buChar char="●"/>
            </a:pPr>
            <a:r>
              <a:rPr b="1" lang="en" sz="1100"/>
              <a:t>91932 - </a:t>
            </a:r>
            <a:r>
              <a:rPr lang="en" sz="1100"/>
              <a:t>Imperial Beach</a:t>
            </a:r>
            <a:endParaRPr sz="1100"/>
          </a:p>
          <a:p>
            <a:pPr indent="-298450" lvl="0" marL="457200" rtl="0" algn="l">
              <a:spcBef>
                <a:spcPts val="1000"/>
              </a:spcBef>
              <a:spcAft>
                <a:spcPts val="0"/>
              </a:spcAft>
              <a:buSzPts val="1100"/>
              <a:buChar char="●"/>
            </a:pPr>
            <a:r>
              <a:rPr b="1" lang="en" sz="1100"/>
              <a:t>91950 - </a:t>
            </a:r>
            <a:r>
              <a:rPr lang="en" sz="1100"/>
              <a:t>National City, Chula Vista, Lincoln Acres</a:t>
            </a:r>
            <a:endParaRPr sz="1100"/>
          </a:p>
          <a:p>
            <a:pPr indent="-298450" lvl="0" marL="457200" rtl="0" algn="l">
              <a:spcBef>
                <a:spcPts val="1000"/>
              </a:spcBef>
              <a:spcAft>
                <a:spcPts val="0"/>
              </a:spcAft>
              <a:buSzPts val="1100"/>
              <a:buChar char="●"/>
            </a:pPr>
            <a:r>
              <a:rPr b="1" lang="en" sz="1100"/>
              <a:t>92102 - </a:t>
            </a:r>
            <a:r>
              <a:rPr lang="en" sz="1100"/>
              <a:t>Stockton, Grant Hill, Mount Hope, Southpark, Webster</a:t>
            </a:r>
            <a:endParaRPr sz="1100"/>
          </a:p>
          <a:p>
            <a:pPr indent="-298450" lvl="0" marL="457200" rtl="0" algn="l">
              <a:spcBef>
                <a:spcPts val="1000"/>
              </a:spcBef>
              <a:spcAft>
                <a:spcPts val="0"/>
              </a:spcAft>
              <a:buSzPts val="1100"/>
              <a:buChar char="●"/>
            </a:pPr>
            <a:r>
              <a:rPr b="1" lang="en" sz="1100"/>
              <a:t>92105 - </a:t>
            </a:r>
            <a:r>
              <a:rPr lang="en" sz="1100"/>
              <a:t>Islenair, Ridgeview, Castle</a:t>
            </a:r>
            <a:endParaRPr sz="1100"/>
          </a:p>
          <a:p>
            <a:pPr indent="-298450" lvl="0" marL="457200" rtl="0" algn="l">
              <a:spcBef>
                <a:spcPts val="1000"/>
              </a:spcBef>
              <a:spcAft>
                <a:spcPts val="0"/>
              </a:spcAft>
              <a:buSzPts val="1100"/>
              <a:buChar char="●"/>
            </a:pPr>
            <a:r>
              <a:rPr b="1" lang="en" sz="1100"/>
              <a:t>92114 - </a:t>
            </a:r>
            <a:r>
              <a:rPr lang="en" sz="1100"/>
              <a:t>South Encanto, North Bay Terraces, Alta Vista, Lomita</a:t>
            </a:r>
            <a:endParaRPr sz="1100"/>
          </a:p>
          <a:p>
            <a:pPr indent="-298450" lvl="0" marL="457200" rtl="0" algn="l">
              <a:spcBef>
                <a:spcPts val="1000"/>
              </a:spcBef>
              <a:spcAft>
                <a:spcPts val="0"/>
              </a:spcAft>
              <a:buSzPts val="1100"/>
              <a:buChar char="●"/>
            </a:pPr>
            <a:r>
              <a:rPr b="1" lang="en" sz="1100"/>
              <a:t>92007 - </a:t>
            </a:r>
            <a:r>
              <a:rPr lang="en" sz="1100"/>
              <a:t>Encinitas</a:t>
            </a:r>
            <a:endParaRPr sz="1100"/>
          </a:p>
          <a:p>
            <a:pPr indent="-298450" lvl="0" marL="457200" rtl="0" algn="l">
              <a:spcBef>
                <a:spcPts val="1000"/>
              </a:spcBef>
              <a:spcAft>
                <a:spcPts val="0"/>
              </a:spcAft>
              <a:buSzPts val="1100"/>
              <a:buChar char="●"/>
            </a:pPr>
            <a:r>
              <a:rPr b="1" lang="en" sz="1100"/>
              <a:t>92027 - </a:t>
            </a:r>
            <a:r>
              <a:rPr lang="en" sz="1100"/>
              <a:t>Escondido, Valley Center</a:t>
            </a:r>
            <a:endParaRPr sz="1100"/>
          </a:p>
          <a:p>
            <a:pPr indent="-298450" lvl="0" marL="457200" rtl="0" algn="l">
              <a:spcBef>
                <a:spcPts val="1000"/>
              </a:spcBef>
              <a:spcAft>
                <a:spcPts val="0"/>
              </a:spcAft>
              <a:buSzPts val="1100"/>
              <a:buChar char="●"/>
            </a:pPr>
            <a:r>
              <a:rPr b="1" lang="en" sz="1100"/>
              <a:t>92154 - </a:t>
            </a:r>
            <a:r>
              <a:rPr lang="en" sz="1100"/>
              <a:t>Imperial Beach, Chula Vista</a:t>
            </a:r>
            <a:endParaRPr sz="1100"/>
          </a:p>
          <a:p>
            <a:pPr indent="-298450" lvl="0" marL="457200" rtl="0" algn="l">
              <a:spcBef>
                <a:spcPts val="1000"/>
              </a:spcBef>
              <a:spcAft>
                <a:spcPts val="1000"/>
              </a:spcAft>
              <a:buSzPts val="1100"/>
              <a:buChar char="●"/>
            </a:pPr>
            <a:r>
              <a:rPr b="1" lang="en" sz="1100"/>
              <a:t>92083 - </a:t>
            </a:r>
            <a:r>
              <a:rPr lang="en" sz="1100"/>
              <a:t>Vista</a:t>
            </a:r>
            <a:endParaRPr sz="1100"/>
          </a:p>
        </p:txBody>
      </p:sp>
      <p:pic>
        <p:nvPicPr>
          <p:cNvPr id="356" name="Google Shape;356;p24"/>
          <p:cNvPicPr preferRelativeResize="0"/>
          <p:nvPr/>
        </p:nvPicPr>
        <p:blipFill/>
        <p:spPr>
          <a:xfrm>
            <a:off x="4803475" y="1568375"/>
            <a:ext cx="4188199" cy="2946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60" name="Shape 360"/>
        <p:cNvGrpSpPr/>
        <p:nvPr/>
      </p:nvGrpSpPr>
      <p:grpSpPr>
        <a:xfrm>
          <a:off x="0" y="0"/>
          <a:ext cx="0" cy="0"/>
          <a:chOff x="0" y="0"/>
          <a:chExt cx="0" cy="0"/>
        </a:xfrm>
      </p:grpSpPr>
      <p:sp>
        <p:nvSpPr>
          <p:cNvPr id="361" name="Google Shape;361;p25"/>
          <p:cNvSpPr txBox="1"/>
          <p:nvPr>
            <p:ph type="title"/>
          </p:nvPr>
        </p:nvSpPr>
        <p:spPr>
          <a:xfrm>
            <a:off x="533850" y="0"/>
            <a:ext cx="8076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Highest and Lowest Appreciated ZIP Codes in SD County</a:t>
            </a:r>
            <a:r>
              <a:rPr lang="en" sz="2400"/>
              <a:t> </a:t>
            </a:r>
            <a:r>
              <a:rPr b="0" i="1" lang="en" sz="1300"/>
              <a:t>Compared to County and State Before, During, and After the Great Recession (1996 Q12 - 2018 Q12)</a:t>
            </a:r>
            <a:endParaRPr b="0" i="1" sz="1300"/>
          </a:p>
        </p:txBody>
      </p:sp>
      <p:pic>
        <p:nvPicPr>
          <p:cNvPr id="362" name="Google Shape;362;p25"/>
          <p:cNvPicPr preferRelativeResize="0"/>
          <p:nvPr/>
        </p:nvPicPr>
        <p:blipFill rotWithShape="1">
          <a:blip r:embed="rId3">
            <a:alphaModFix/>
          </a:blip>
          <a:srcRect b="0" l="0" r="0" t="0"/>
          <a:stretch/>
        </p:blipFill>
        <p:spPr>
          <a:xfrm>
            <a:off x="241100" y="1427300"/>
            <a:ext cx="5749274" cy="3432000"/>
          </a:xfrm>
          <a:prstGeom prst="rect">
            <a:avLst/>
          </a:prstGeom>
          <a:noFill/>
          <a:ln>
            <a:noFill/>
          </a:ln>
          <a:effectLst>
            <a:outerShdw blurRad="57150" rotWithShape="0" algn="bl" dir="5400000" dist="19050">
              <a:srgbClr val="000000">
                <a:alpha val="50000"/>
              </a:srgbClr>
            </a:outerShdw>
          </a:effectLst>
        </p:spPr>
      </p:pic>
      <p:pic>
        <p:nvPicPr>
          <p:cNvPr id="363" name="Google Shape;363;p25"/>
          <p:cNvPicPr preferRelativeResize="0"/>
          <p:nvPr/>
        </p:nvPicPr>
        <p:blipFill>
          <a:blip r:embed="rId4">
            <a:alphaModFix/>
          </a:blip>
          <a:stretch>
            <a:fillRect/>
          </a:stretch>
        </p:blipFill>
        <p:spPr>
          <a:xfrm>
            <a:off x="6102475" y="1564002"/>
            <a:ext cx="2932800" cy="1085200"/>
          </a:xfrm>
          <a:prstGeom prst="rect">
            <a:avLst/>
          </a:prstGeom>
          <a:noFill/>
          <a:ln>
            <a:noFill/>
          </a:ln>
        </p:spPr>
      </p:pic>
      <p:sp>
        <p:nvSpPr>
          <p:cNvPr id="364" name="Google Shape;364;p25"/>
          <p:cNvSpPr txBox="1"/>
          <p:nvPr/>
        </p:nvSpPr>
        <p:spPr>
          <a:xfrm>
            <a:off x="6176125" y="2557175"/>
            <a:ext cx="2785500" cy="4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92113 (Barrio Logan and part of South Eastern San Diego)</a:t>
            </a:r>
            <a:endParaRPr sz="1200">
              <a:latin typeface="Comfortaa"/>
              <a:ea typeface="Comfortaa"/>
              <a:cs typeface="Comfortaa"/>
              <a:sym typeface="Comfortaa"/>
            </a:endParaRPr>
          </a:p>
        </p:txBody>
      </p:sp>
      <p:pic>
        <p:nvPicPr>
          <p:cNvPr id="365" name="Google Shape;365;p25"/>
          <p:cNvPicPr preferRelativeResize="0"/>
          <p:nvPr/>
        </p:nvPicPr>
        <p:blipFill rotWithShape="1">
          <a:blip r:embed="rId5">
            <a:alphaModFix/>
          </a:blip>
          <a:srcRect b="0" l="0" r="0" t="0"/>
          <a:stretch/>
        </p:blipFill>
        <p:spPr>
          <a:xfrm>
            <a:off x="6102475" y="3249127"/>
            <a:ext cx="2932800" cy="1085200"/>
          </a:xfrm>
          <a:prstGeom prst="rect">
            <a:avLst/>
          </a:prstGeom>
          <a:noFill/>
          <a:ln>
            <a:noFill/>
          </a:ln>
        </p:spPr>
      </p:pic>
      <p:sp>
        <p:nvSpPr>
          <p:cNvPr id="366" name="Google Shape;366;p25"/>
          <p:cNvSpPr txBox="1"/>
          <p:nvPr/>
        </p:nvSpPr>
        <p:spPr>
          <a:xfrm>
            <a:off x="6176125" y="4242300"/>
            <a:ext cx="2785500" cy="4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92004 (Borrego Springs)</a:t>
            </a:r>
            <a:endParaRPr sz="1200">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70" name="Shape 370"/>
        <p:cNvGrpSpPr/>
        <p:nvPr/>
      </p:nvGrpSpPr>
      <p:grpSpPr>
        <a:xfrm>
          <a:off x="0" y="0"/>
          <a:ext cx="0" cy="0"/>
          <a:chOff x="0" y="0"/>
          <a:chExt cx="0" cy="0"/>
        </a:xfrm>
      </p:grpSpPr>
      <p:sp>
        <p:nvSpPr>
          <p:cNvPr id="371" name="Google Shape;371;p26"/>
          <p:cNvSpPr txBox="1"/>
          <p:nvPr>
            <p:ph type="title"/>
          </p:nvPr>
        </p:nvSpPr>
        <p:spPr>
          <a:xfrm>
            <a:off x="1177425" y="560925"/>
            <a:ext cx="7562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Future Analysis</a:t>
            </a:r>
            <a:endParaRPr sz="2400"/>
          </a:p>
        </p:txBody>
      </p:sp>
      <p:sp>
        <p:nvSpPr>
          <p:cNvPr id="372" name="Google Shape;372;p26"/>
          <p:cNvSpPr txBox="1"/>
          <p:nvPr>
            <p:ph idx="1" type="body"/>
          </p:nvPr>
        </p:nvSpPr>
        <p:spPr>
          <a:xfrm>
            <a:off x="964550" y="1560225"/>
            <a:ext cx="6915900" cy="322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omfortaa"/>
              <a:buChar char="●"/>
            </a:pPr>
            <a:r>
              <a:rPr lang="en" sz="1800">
                <a:solidFill>
                  <a:srgbClr val="000000"/>
                </a:solidFill>
                <a:latin typeface="Comfortaa"/>
                <a:ea typeface="Comfortaa"/>
                <a:cs typeface="Comfortaa"/>
                <a:sym typeface="Comfortaa"/>
              </a:rPr>
              <a:t>Ranking school district test scores/performance</a:t>
            </a:r>
            <a:endParaRPr sz="1800">
              <a:solidFill>
                <a:srgbClr val="000000"/>
              </a:solidFill>
              <a:latin typeface="Comfortaa"/>
              <a:ea typeface="Comfortaa"/>
              <a:cs typeface="Comfortaa"/>
              <a:sym typeface="Comfortaa"/>
            </a:endParaRPr>
          </a:p>
          <a:p>
            <a:pPr indent="-342900" lvl="0" marL="457200" rtl="0" algn="l">
              <a:spcBef>
                <a:spcPts val="1000"/>
              </a:spcBef>
              <a:spcAft>
                <a:spcPts val="0"/>
              </a:spcAft>
              <a:buClr>
                <a:srgbClr val="000000"/>
              </a:buClr>
              <a:buSzPts val="1800"/>
              <a:buFont typeface="Comfortaa"/>
              <a:buChar char="●"/>
            </a:pPr>
            <a:r>
              <a:rPr lang="en" sz="1800">
                <a:solidFill>
                  <a:srgbClr val="000000"/>
                </a:solidFill>
                <a:latin typeface="Comfortaa"/>
                <a:ea typeface="Comfortaa"/>
                <a:cs typeface="Comfortaa"/>
                <a:sym typeface="Comfortaa"/>
              </a:rPr>
              <a:t>Number of parks</a:t>
            </a:r>
            <a:endParaRPr sz="1800">
              <a:solidFill>
                <a:srgbClr val="000000"/>
              </a:solidFill>
              <a:latin typeface="Comfortaa"/>
              <a:ea typeface="Comfortaa"/>
              <a:cs typeface="Comfortaa"/>
              <a:sym typeface="Comfortaa"/>
            </a:endParaRPr>
          </a:p>
          <a:p>
            <a:pPr indent="-342900" lvl="0" marL="457200" rtl="0" algn="l">
              <a:spcBef>
                <a:spcPts val="1000"/>
              </a:spcBef>
              <a:spcAft>
                <a:spcPts val="0"/>
              </a:spcAft>
              <a:buClr>
                <a:srgbClr val="000000"/>
              </a:buClr>
              <a:buSzPts val="1800"/>
              <a:buFont typeface="Comfortaa"/>
              <a:buChar char="●"/>
            </a:pPr>
            <a:r>
              <a:rPr lang="en" sz="1800">
                <a:solidFill>
                  <a:srgbClr val="000000"/>
                </a:solidFill>
                <a:latin typeface="Comfortaa"/>
                <a:ea typeface="Comfortaa"/>
                <a:cs typeface="Comfortaa"/>
                <a:sym typeface="Comfortaa"/>
              </a:rPr>
              <a:t>Low crime rate</a:t>
            </a:r>
            <a:endParaRPr sz="1800">
              <a:solidFill>
                <a:srgbClr val="000000"/>
              </a:solidFill>
              <a:latin typeface="Comfortaa"/>
              <a:ea typeface="Comfortaa"/>
              <a:cs typeface="Comfortaa"/>
              <a:sym typeface="Comfortaa"/>
            </a:endParaRPr>
          </a:p>
          <a:p>
            <a:pPr indent="-342900" lvl="0" marL="457200" rtl="0" algn="l">
              <a:spcBef>
                <a:spcPts val="1000"/>
              </a:spcBef>
              <a:spcAft>
                <a:spcPts val="1000"/>
              </a:spcAft>
              <a:buClr>
                <a:srgbClr val="000000"/>
              </a:buClr>
              <a:buSzPts val="1800"/>
              <a:buFont typeface="Comfortaa"/>
              <a:buChar char="●"/>
            </a:pPr>
            <a:r>
              <a:rPr lang="en" sz="1800">
                <a:solidFill>
                  <a:srgbClr val="000000"/>
                </a:solidFill>
                <a:latin typeface="Comfortaa"/>
                <a:ea typeface="Comfortaa"/>
                <a:cs typeface="Comfortaa"/>
                <a:sym typeface="Comfortaa"/>
              </a:rPr>
              <a:t>Proximity to natural landmarks (beach/mountains/lakes)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Research Questions</a:t>
            </a:r>
            <a:endParaRPr sz="4800"/>
          </a:p>
        </p:txBody>
      </p:sp>
      <p:sp>
        <p:nvSpPr>
          <p:cNvPr id="284" name="Google Shape;284;p14"/>
          <p:cNvSpPr txBox="1"/>
          <p:nvPr>
            <p:ph idx="1" type="body"/>
          </p:nvPr>
        </p:nvSpPr>
        <p:spPr>
          <a:xfrm>
            <a:off x="996450" y="1881500"/>
            <a:ext cx="71511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How have housing prices recovered/increased in relation to the median household income in the US since the Great Recession?</a:t>
            </a:r>
            <a:endParaRPr sz="12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100">
                <a:solidFill>
                  <a:srgbClr val="000000"/>
                </a:solidFill>
                <a:latin typeface="Comfortaa"/>
                <a:ea typeface="Comfortaa"/>
                <a:cs typeface="Comfortaa"/>
                <a:sym typeface="Comfortaa"/>
              </a:rPr>
              <a:t>How affordable is the San Diego area when compared to other metros across the nation?</a:t>
            </a:r>
            <a:endParaRPr sz="12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In which San Diego County zip code areas would it be best to invest in a single-family home?</a:t>
            </a:r>
            <a:endParaRPr sz="1200">
              <a:solidFill>
                <a:srgbClr val="000000"/>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Research Questions</a:t>
            </a:r>
            <a:endParaRPr sz="4800"/>
          </a:p>
        </p:txBody>
      </p:sp>
      <p:sp>
        <p:nvSpPr>
          <p:cNvPr id="290" name="Google Shape;290;p15"/>
          <p:cNvSpPr/>
          <p:nvPr/>
        </p:nvSpPr>
        <p:spPr>
          <a:xfrm>
            <a:off x="242125" y="1786151"/>
            <a:ext cx="8659764" cy="785592"/>
          </a:xfrm>
          <a:prstGeom prst="cloud">
            <a:avLst/>
          </a:prstGeom>
          <a:solidFill>
            <a:srgbClr val="EFEFE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txBox="1"/>
          <p:nvPr>
            <p:ph idx="1" type="body"/>
          </p:nvPr>
        </p:nvSpPr>
        <p:spPr>
          <a:xfrm>
            <a:off x="996450" y="1881500"/>
            <a:ext cx="71511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How have housing prices recovered/increased in relation to the median household income in the US since the Great Recession?</a:t>
            </a:r>
            <a:endParaRPr sz="12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100">
                <a:solidFill>
                  <a:srgbClr val="000000"/>
                </a:solidFill>
                <a:latin typeface="Comfortaa"/>
                <a:ea typeface="Comfortaa"/>
                <a:cs typeface="Comfortaa"/>
                <a:sym typeface="Comfortaa"/>
              </a:rPr>
              <a:t>How affordable is the San Diego area when compared to other metros across the nation?</a:t>
            </a:r>
            <a:endParaRPr sz="12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In which San Diego County zip code areas would it be best to invest in a single-family home?</a:t>
            </a:r>
            <a:endParaRPr sz="1200">
              <a:solidFill>
                <a:srgbClr val="000000"/>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651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10-Year Home Value vs. Income Appreciation</a:t>
            </a:r>
            <a:endParaRPr sz="2400"/>
          </a:p>
        </p:txBody>
      </p:sp>
      <p:sp>
        <p:nvSpPr>
          <p:cNvPr id="297" name="Google Shape;297;p16"/>
          <p:cNvSpPr txBox="1"/>
          <p:nvPr>
            <p:ph idx="1" type="body"/>
          </p:nvPr>
        </p:nvSpPr>
        <p:spPr>
          <a:xfrm>
            <a:off x="5418525" y="683475"/>
            <a:ext cx="3593400" cy="434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percentage change in median home value is compared the percentage change in median household income over a 10-year period.</a:t>
            </a:r>
            <a:endParaRPr/>
          </a:p>
          <a:p>
            <a:pPr indent="-311150" lvl="0" marL="457200" rtl="0" algn="l">
              <a:spcBef>
                <a:spcPts val="0"/>
              </a:spcBef>
              <a:spcAft>
                <a:spcPts val="0"/>
              </a:spcAft>
              <a:buSzPts val="1300"/>
              <a:buChar char="●"/>
            </a:pPr>
            <a:r>
              <a:rPr lang="en"/>
              <a:t>The plotted metros are a sample of 369 metropolitan statistical areas (MSAs).</a:t>
            </a:r>
            <a:endParaRPr/>
          </a:p>
          <a:p>
            <a:pPr indent="-311150" lvl="0" marL="457200" rtl="0" algn="l">
              <a:spcBef>
                <a:spcPts val="0"/>
              </a:spcBef>
              <a:spcAft>
                <a:spcPts val="0"/>
              </a:spcAft>
              <a:buSzPts val="1300"/>
              <a:buChar char="●"/>
            </a:pPr>
            <a:r>
              <a:rPr lang="en"/>
              <a:t>The scale of each point is based on the metro population size.</a:t>
            </a:r>
            <a:endParaRPr/>
          </a:p>
          <a:p>
            <a:pPr indent="-311150" lvl="0" marL="457200" rtl="0" algn="l">
              <a:spcBef>
                <a:spcPts val="0"/>
              </a:spcBef>
              <a:spcAft>
                <a:spcPts val="0"/>
              </a:spcAft>
              <a:buSzPts val="1300"/>
              <a:buChar char="●"/>
            </a:pPr>
            <a:r>
              <a:rPr lang="en"/>
              <a:t>The San Diego metro is noted in red.</a:t>
            </a:r>
            <a:endParaRPr/>
          </a:p>
          <a:p>
            <a:pPr indent="-311150" lvl="0" marL="457200" rtl="0" algn="l">
              <a:spcBef>
                <a:spcPts val="0"/>
              </a:spcBef>
              <a:spcAft>
                <a:spcPts val="0"/>
              </a:spcAft>
              <a:buSzPts val="1300"/>
              <a:buChar char="●"/>
            </a:pPr>
            <a:r>
              <a:rPr lang="en"/>
              <a:t>The gray line shows where income and home value have increased at the </a:t>
            </a:r>
            <a:r>
              <a:rPr i="1" lang="en"/>
              <a:t>same</a:t>
            </a:r>
            <a:r>
              <a:rPr lang="en"/>
              <a:t> rate (i.e. x=y).</a:t>
            </a:r>
            <a:endParaRPr/>
          </a:p>
          <a:p>
            <a:pPr indent="-311150" lvl="0" marL="457200" rtl="0" algn="l">
              <a:spcBef>
                <a:spcPts val="0"/>
              </a:spcBef>
              <a:spcAft>
                <a:spcPts val="0"/>
              </a:spcAft>
              <a:buSzPts val="1300"/>
              <a:buChar char="●"/>
            </a:pPr>
            <a:r>
              <a:rPr lang="en"/>
              <a:t>The red regression line shows the fit which nearly follows a one-to-one overall trend with home appreciation slightly more than income appreciation.</a:t>
            </a:r>
            <a:endParaRPr/>
          </a:p>
        </p:txBody>
      </p:sp>
      <p:pic>
        <p:nvPicPr>
          <p:cNvPr id="298" name="Google Shape;298;p16"/>
          <p:cNvPicPr preferRelativeResize="0"/>
          <p:nvPr/>
        </p:nvPicPr>
        <p:blipFill>
          <a:blip r:embed="rId3">
            <a:alphaModFix/>
          </a:blip>
          <a:stretch>
            <a:fillRect/>
          </a:stretch>
        </p:blipFill>
        <p:spPr>
          <a:xfrm>
            <a:off x="76200" y="759675"/>
            <a:ext cx="5342328" cy="3028940"/>
          </a:xfrm>
          <a:prstGeom prst="rect">
            <a:avLst/>
          </a:prstGeom>
          <a:noFill/>
          <a:ln>
            <a:noFill/>
          </a:ln>
          <a:effectLst>
            <a:outerShdw blurRad="57150" rotWithShape="0" algn="bl" dir="5400000" dist="19050">
              <a:srgbClr val="000000">
                <a:alpha val="50000"/>
              </a:srgbClr>
            </a:outerShdw>
          </a:effectLst>
        </p:spPr>
      </p:pic>
      <p:sp>
        <p:nvSpPr>
          <p:cNvPr id="299" name="Google Shape;299;p16"/>
          <p:cNvSpPr txBox="1"/>
          <p:nvPr/>
        </p:nvSpPr>
        <p:spPr>
          <a:xfrm>
            <a:off x="76175" y="3880800"/>
            <a:ext cx="5342400" cy="5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San Diego MSA is noted above in red.  It is the nation’s 17th largest metro with a population of 3.3 million.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00" name="Google Shape;300;p16"/>
          <p:cNvSpPr txBox="1"/>
          <p:nvPr/>
        </p:nvSpPr>
        <p:spPr>
          <a:xfrm>
            <a:off x="92675" y="4353950"/>
            <a:ext cx="53424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Nunito"/>
                <a:ea typeface="Nunito"/>
                <a:cs typeface="Nunito"/>
                <a:sym typeface="Nunito"/>
              </a:rPr>
              <a:t>San Diego saw a 10-year growth in home values of 51.3% and median HH income of 25.8%.</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651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10-Year Home Value vs. Income Appreciation</a:t>
            </a:r>
            <a:endParaRPr sz="2400"/>
          </a:p>
        </p:txBody>
      </p:sp>
      <p:sp>
        <p:nvSpPr>
          <p:cNvPr id="306" name="Google Shape;306;p17"/>
          <p:cNvSpPr txBox="1"/>
          <p:nvPr>
            <p:ph idx="1" type="body"/>
          </p:nvPr>
        </p:nvSpPr>
        <p:spPr>
          <a:xfrm>
            <a:off x="5418525" y="683475"/>
            <a:ext cx="3593400" cy="434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i="1" lang="en"/>
              <a:t>Most</a:t>
            </a:r>
            <a:r>
              <a:rPr lang="en"/>
              <a:t> metros tended to have greater home vs. income appreciation.</a:t>
            </a:r>
            <a:endParaRPr/>
          </a:p>
          <a:p>
            <a:pPr indent="-311150" lvl="0" marL="457200" rtl="0" algn="l">
              <a:spcBef>
                <a:spcPts val="0"/>
              </a:spcBef>
              <a:spcAft>
                <a:spcPts val="0"/>
              </a:spcAft>
              <a:buSzPts val="1300"/>
              <a:buChar char="●"/>
            </a:pPr>
            <a:r>
              <a:rPr lang="en"/>
              <a:t>Of the 369 metros, nearly two-thirds (238) experienced home values increasing faster than median HH income.</a:t>
            </a:r>
            <a:endParaRPr/>
          </a:p>
          <a:p>
            <a:pPr indent="-311150" lvl="0" marL="457200" rtl="0" algn="l">
              <a:spcBef>
                <a:spcPts val="0"/>
              </a:spcBef>
              <a:spcAft>
                <a:spcPts val="0"/>
              </a:spcAft>
              <a:buSzPts val="1300"/>
              <a:buChar char="●"/>
            </a:pPr>
            <a:r>
              <a:rPr lang="en"/>
              <a:t>Home appreciation tended to surpass income appreciation in most of the largest metros.  </a:t>
            </a:r>
            <a:endParaRPr/>
          </a:p>
          <a:p>
            <a:pPr indent="-311150" lvl="0" marL="457200" rtl="0" algn="l">
              <a:spcBef>
                <a:spcPts val="0"/>
              </a:spcBef>
              <a:spcAft>
                <a:spcPts val="0"/>
              </a:spcAft>
              <a:buSzPts val="1300"/>
              <a:buChar char="●"/>
            </a:pPr>
            <a:r>
              <a:rPr lang="en"/>
              <a:t>19 of the largest 25 metros had greater home appreciation, 5 had greater income appreciation, and Washington DC appreciated equally.</a:t>
            </a:r>
            <a:endParaRPr/>
          </a:p>
          <a:p>
            <a:pPr indent="-311150" lvl="0" marL="457200" rtl="0" algn="l">
              <a:spcBef>
                <a:spcPts val="0"/>
              </a:spcBef>
              <a:spcAft>
                <a:spcPts val="0"/>
              </a:spcAft>
              <a:buSzPts val="1300"/>
              <a:buChar char="●"/>
            </a:pPr>
            <a:r>
              <a:rPr lang="en"/>
              <a:t>New York (10.8% v 18.3%), Chicago (1.3% v 18.4%), and Philadelphia (4.9% v 18.3%) were notable exceptions.</a:t>
            </a:r>
            <a:endParaRPr/>
          </a:p>
        </p:txBody>
      </p:sp>
      <p:pic>
        <p:nvPicPr>
          <p:cNvPr id="307" name="Google Shape;307;p17"/>
          <p:cNvPicPr preferRelativeResize="0"/>
          <p:nvPr/>
        </p:nvPicPr>
        <p:blipFill>
          <a:blip r:embed="rId3">
            <a:alphaModFix/>
          </a:blip>
          <a:stretch>
            <a:fillRect/>
          </a:stretch>
        </p:blipFill>
        <p:spPr>
          <a:xfrm>
            <a:off x="76200" y="772350"/>
            <a:ext cx="5342324" cy="380447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11" name="Shape 311"/>
        <p:cNvGrpSpPr/>
        <p:nvPr/>
      </p:nvGrpSpPr>
      <p:grpSpPr>
        <a:xfrm>
          <a:off x="0" y="0"/>
          <a:ext cx="0" cy="0"/>
          <a:chOff x="0" y="0"/>
          <a:chExt cx="0" cy="0"/>
        </a:xfrm>
      </p:grpSpPr>
      <p:sp>
        <p:nvSpPr>
          <p:cNvPr id="312" name="Google Shape;312;p18"/>
          <p:cNvSpPr txBox="1"/>
          <p:nvPr>
            <p:ph type="title"/>
          </p:nvPr>
        </p:nvSpPr>
        <p:spPr>
          <a:xfrm>
            <a:off x="575050" y="65175"/>
            <a:ext cx="78750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Home </a:t>
            </a:r>
            <a:r>
              <a:rPr lang="en" sz="2400"/>
              <a:t>Value vs. Incom</a:t>
            </a:r>
            <a:r>
              <a:rPr lang="en" sz="2400"/>
              <a:t>e Appreciation by Metro Size</a:t>
            </a:r>
            <a:endParaRPr sz="2400"/>
          </a:p>
        </p:txBody>
      </p:sp>
      <p:sp>
        <p:nvSpPr>
          <p:cNvPr id="313" name="Google Shape;313;p18"/>
          <p:cNvSpPr txBox="1"/>
          <p:nvPr>
            <p:ph idx="1" type="body"/>
          </p:nvPr>
        </p:nvSpPr>
        <p:spPr>
          <a:xfrm>
            <a:off x="5418525" y="683475"/>
            <a:ext cx="3593400" cy="434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compared the ratio of home value vs. income based on metro size.</a:t>
            </a:r>
            <a:endParaRPr/>
          </a:p>
          <a:p>
            <a:pPr indent="-311150" lvl="0" marL="457200" rtl="0" algn="l">
              <a:spcBef>
                <a:spcPts val="0"/>
              </a:spcBef>
              <a:spcAft>
                <a:spcPts val="0"/>
              </a:spcAft>
              <a:buSzPts val="1300"/>
              <a:buChar char="●"/>
            </a:pPr>
            <a:r>
              <a:rPr lang="en"/>
              <a:t>Only larger metros with a population of 500,000 or more are included - a total of 107 metros.</a:t>
            </a:r>
            <a:endParaRPr/>
          </a:p>
          <a:p>
            <a:pPr indent="-311150" lvl="0" marL="457200" rtl="0" algn="l">
              <a:spcBef>
                <a:spcPts val="0"/>
              </a:spcBef>
              <a:spcAft>
                <a:spcPts val="0"/>
              </a:spcAft>
              <a:buSzPts val="1300"/>
              <a:buChar char="●"/>
            </a:pPr>
            <a:r>
              <a:rPr lang="en"/>
              <a:t>The US average is 1.05, nearly equal appreciation nationally.  </a:t>
            </a:r>
            <a:endParaRPr/>
          </a:p>
          <a:p>
            <a:pPr indent="-311150" lvl="0" marL="457200" rtl="0" algn="l">
              <a:spcBef>
                <a:spcPts val="0"/>
              </a:spcBef>
              <a:spcAft>
                <a:spcPts val="0"/>
              </a:spcAft>
              <a:buSzPts val="1300"/>
              <a:buChar char="●"/>
            </a:pPr>
            <a:r>
              <a:rPr lang="en"/>
              <a:t>The US average his is based on the entire population of 933 metros.</a:t>
            </a:r>
            <a:endParaRPr/>
          </a:p>
          <a:p>
            <a:pPr indent="-311150" lvl="0" marL="457200" rtl="0" algn="l">
              <a:spcBef>
                <a:spcPts val="0"/>
              </a:spcBef>
              <a:spcAft>
                <a:spcPts val="0"/>
              </a:spcAft>
              <a:buSzPts val="1300"/>
              <a:buChar char="●"/>
            </a:pPr>
            <a:r>
              <a:rPr lang="en"/>
              <a:t>New York MSA is on the far right with a 20.3 million population and a 0.94 ratio.</a:t>
            </a:r>
            <a:endParaRPr/>
          </a:p>
          <a:p>
            <a:pPr indent="-311150" lvl="0" marL="457200" rtl="0" algn="l">
              <a:spcBef>
                <a:spcPts val="0"/>
              </a:spcBef>
              <a:spcAft>
                <a:spcPts val="0"/>
              </a:spcAft>
              <a:buSzPts val="1300"/>
              <a:buChar char="●"/>
            </a:pPr>
            <a:r>
              <a:rPr lang="en"/>
              <a:t>San Diego MSA - shown in red - ranked 20th across all metros with a 1.20 ratio.</a:t>
            </a:r>
            <a:endParaRPr/>
          </a:p>
          <a:p>
            <a:pPr indent="-311150" lvl="0" marL="457200" rtl="0" algn="l">
              <a:spcBef>
                <a:spcPts val="0"/>
              </a:spcBef>
              <a:spcAft>
                <a:spcPts val="0"/>
              </a:spcAft>
              <a:buSzPts val="1300"/>
              <a:buChar char="●"/>
            </a:pPr>
            <a:r>
              <a:rPr lang="en"/>
              <a:t>This put San Diego in the top quintile for larger metros.</a:t>
            </a:r>
            <a:endParaRPr/>
          </a:p>
        </p:txBody>
      </p:sp>
      <p:pic>
        <p:nvPicPr>
          <p:cNvPr id="314" name="Google Shape;314;p18"/>
          <p:cNvPicPr preferRelativeResize="0"/>
          <p:nvPr/>
        </p:nvPicPr>
        <p:blipFill>
          <a:blip r:embed="rId3">
            <a:alphaModFix/>
          </a:blip>
          <a:stretch>
            <a:fillRect/>
          </a:stretch>
        </p:blipFill>
        <p:spPr>
          <a:xfrm>
            <a:off x="76200" y="772350"/>
            <a:ext cx="5342327" cy="308629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Research Questions</a:t>
            </a:r>
            <a:endParaRPr sz="4800"/>
          </a:p>
        </p:txBody>
      </p:sp>
      <p:sp>
        <p:nvSpPr>
          <p:cNvPr id="320" name="Google Shape;320;p19"/>
          <p:cNvSpPr/>
          <p:nvPr/>
        </p:nvSpPr>
        <p:spPr>
          <a:xfrm>
            <a:off x="242113" y="2457850"/>
            <a:ext cx="8659764" cy="552096"/>
          </a:xfrm>
          <a:prstGeom prst="cloud">
            <a:avLst/>
          </a:prstGeom>
          <a:solidFill>
            <a:srgbClr val="EFEFE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txBox="1"/>
          <p:nvPr>
            <p:ph idx="1" type="body"/>
          </p:nvPr>
        </p:nvSpPr>
        <p:spPr>
          <a:xfrm>
            <a:off x="996450" y="1881500"/>
            <a:ext cx="71511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How have housing prices recovered/increased in relation to the median household income in the US since the Great Recession?</a:t>
            </a:r>
            <a:endParaRPr sz="12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100">
                <a:solidFill>
                  <a:srgbClr val="000000"/>
                </a:solidFill>
                <a:latin typeface="Comfortaa"/>
                <a:ea typeface="Comfortaa"/>
                <a:cs typeface="Comfortaa"/>
                <a:sym typeface="Comfortaa"/>
              </a:rPr>
              <a:t>How affordable is the San Diego area when compared to other metros across the nation?</a:t>
            </a:r>
            <a:endParaRPr sz="12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In which San Diego County zip code areas would it be best to invest in a single-family home?</a:t>
            </a:r>
            <a:endParaRPr sz="1200">
              <a:solidFill>
                <a:srgbClr val="000000"/>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25" name="Shape 325"/>
        <p:cNvGrpSpPr/>
        <p:nvPr/>
      </p:nvGrpSpPr>
      <p:grpSpPr>
        <a:xfrm>
          <a:off x="0" y="0"/>
          <a:ext cx="0" cy="0"/>
          <a:chOff x="0" y="0"/>
          <a:chExt cx="0" cy="0"/>
        </a:xfrm>
      </p:grpSpPr>
      <p:sp>
        <p:nvSpPr>
          <p:cNvPr id="326" name="Google Shape;326;p20"/>
          <p:cNvSpPr txBox="1"/>
          <p:nvPr>
            <p:ph type="title"/>
          </p:nvPr>
        </p:nvSpPr>
        <p:spPr>
          <a:xfrm>
            <a:off x="772025" y="65175"/>
            <a:ext cx="75624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Current Home Affordability by Metro Size</a:t>
            </a:r>
            <a:endParaRPr sz="2400"/>
          </a:p>
        </p:txBody>
      </p:sp>
      <p:pic>
        <p:nvPicPr>
          <p:cNvPr id="327" name="Google Shape;327;p20"/>
          <p:cNvPicPr preferRelativeResize="0"/>
          <p:nvPr/>
        </p:nvPicPr>
        <p:blipFill>
          <a:blip r:embed="rId3">
            <a:alphaModFix/>
          </a:blip>
          <a:stretch>
            <a:fillRect/>
          </a:stretch>
        </p:blipFill>
        <p:spPr>
          <a:xfrm>
            <a:off x="76200" y="781725"/>
            <a:ext cx="5342324" cy="3102554"/>
          </a:xfrm>
          <a:prstGeom prst="rect">
            <a:avLst/>
          </a:prstGeom>
          <a:noFill/>
          <a:ln>
            <a:noFill/>
          </a:ln>
          <a:effectLst>
            <a:outerShdw blurRad="57150" rotWithShape="0" algn="bl" dir="5400000" dist="19050">
              <a:srgbClr val="000000">
                <a:alpha val="50000"/>
              </a:srgbClr>
            </a:outerShdw>
          </a:effectLst>
        </p:spPr>
      </p:pic>
      <p:sp>
        <p:nvSpPr>
          <p:cNvPr id="328" name="Google Shape;328;p20"/>
          <p:cNvSpPr txBox="1"/>
          <p:nvPr>
            <p:ph idx="1" type="body"/>
          </p:nvPr>
        </p:nvSpPr>
        <p:spPr>
          <a:xfrm>
            <a:off x="5418525" y="683475"/>
            <a:ext cx="3593400" cy="434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compared current affordability (Q4 2018) in the largest metros.</a:t>
            </a:r>
            <a:endParaRPr/>
          </a:p>
          <a:p>
            <a:pPr indent="-311150" lvl="0" marL="457200" rtl="0" algn="l">
              <a:spcBef>
                <a:spcPts val="0"/>
              </a:spcBef>
              <a:spcAft>
                <a:spcPts val="0"/>
              </a:spcAft>
              <a:buSzPts val="1300"/>
              <a:buChar char="●"/>
            </a:pPr>
            <a:r>
              <a:rPr lang="en"/>
              <a:t>Affordability is defined as a ratio of current home value over current median HH income.</a:t>
            </a:r>
            <a:endParaRPr/>
          </a:p>
          <a:p>
            <a:pPr indent="-311150" lvl="0" marL="457200" rtl="0" algn="l">
              <a:spcBef>
                <a:spcPts val="0"/>
              </a:spcBef>
              <a:spcAft>
                <a:spcPts val="0"/>
              </a:spcAft>
              <a:buSzPts val="1300"/>
              <a:buChar char="●"/>
            </a:pPr>
            <a:r>
              <a:rPr lang="en"/>
              <a:t>The US average of 3.54 means that home values are 3.54 times greater than annual income.</a:t>
            </a:r>
            <a:endParaRPr/>
          </a:p>
          <a:p>
            <a:pPr indent="-311150" lvl="0" marL="457200" rtl="0" algn="l">
              <a:spcBef>
                <a:spcPts val="0"/>
              </a:spcBef>
              <a:spcAft>
                <a:spcPts val="0"/>
              </a:spcAft>
              <a:buSzPts val="1300"/>
              <a:buChar char="●"/>
            </a:pPr>
            <a:r>
              <a:rPr lang="en"/>
              <a:t>Of the 107 largest metros, San Diego ranked 6th with 7.36.</a:t>
            </a:r>
            <a:endParaRPr/>
          </a:p>
          <a:p>
            <a:pPr indent="-311150" lvl="0" marL="457200" rtl="0" algn="l">
              <a:spcBef>
                <a:spcPts val="0"/>
              </a:spcBef>
              <a:spcAft>
                <a:spcPts val="0"/>
              </a:spcAft>
              <a:buSzPts val="1300"/>
              <a:buChar char="●"/>
            </a:pPr>
            <a:r>
              <a:rPr lang="en"/>
              <a:t>San Jose (10.08), San Francisco (8.94), Los Angeles (8.84), and Honolulu (8.13) were the least affordable.</a:t>
            </a:r>
            <a:endParaRPr/>
          </a:p>
          <a:p>
            <a:pPr indent="-311150" lvl="0" marL="457200" rtl="0" algn="l">
              <a:spcBef>
                <a:spcPts val="0"/>
              </a:spcBef>
              <a:spcAft>
                <a:spcPts val="0"/>
              </a:spcAft>
              <a:buSzPts val="1300"/>
              <a:buChar char="●"/>
            </a:pPr>
            <a:r>
              <a:rPr lang="en"/>
              <a:t>Metro size was a significant factor with Los Angeles (2nd), San Francisco (11th), and San Diego (17th) amongst the most populous metros.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Research Questions</a:t>
            </a:r>
            <a:endParaRPr sz="4800"/>
          </a:p>
        </p:txBody>
      </p:sp>
      <p:sp>
        <p:nvSpPr>
          <p:cNvPr id="334" name="Google Shape;334;p21"/>
          <p:cNvSpPr/>
          <p:nvPr/>
        </p:nvSpPr>
        <p:spPr>
          <a:xfrm>
            <a:off x="242125" y="2825901"/>
            <a:ext cx="8659764" cy="721440"/>
          </a:xfrm>
          <a:prstGeom prst="cloud">
            <a:avLst/>
          </a:prstGeom>
          <a:solidFill>
            <a:srgbClr val="EFEFE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txBox="1"/>
          <p:nvPr>
            <p:ph idx="1" type="body"/>
          </p:nvPr>
        </p:nvSpPr>
        <p:spPr>
          <a:xfrm>
            <a:off x="996450" y="1881500"/>
            <a:ext cx="71511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How have housing prices recovered/increased in relation to the median household income in the US since the Great Recession?</a:t>
            </a:r>
            <a:endParaRPr sz="12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100">
                <a:solidFill>
                  <a:srgbClr val="000000"/>
                </a:solidFill>
                <a:latin typeface="Comfortaa"/>
                <a:ea typeface="Comfortaa"/>
                <a:cs typeface="Comfortaa"/>
                <a:sym typeface="Comfortaa"/>
              </a:rPr>
              <a:t>How affordable is the San Diego area when compared to other metros across the nation?</a:t>
            </a:r>
            <a:endParaRPr sz="12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In which San Diego County zip code areas would it be best to invest in a single-family home?</a:t>
            </a:r>
            <a:endParaRPr sz="1200">
              <a:solidFill>
                <a:srgbClr val="000000"/>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