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8" r:id="rId5"/>
    <p:sldId id="259" r:id="rId6"/>
    <p:sldId id="262" r:id="rId7"/>
    <p:sldId id="263" r:id="rId8"/>
    <p:sldId id="25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15840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54711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72412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9ABC-9055-4818-825B-0F335199BB1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65924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F9ABC-9055-4818-825B-0F335199BB1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401191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6F9ABC-9055-4818-825B-0F335199BB18}"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48916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6F9ABC-9055-4818-825B-0F335199BB18}"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251517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F9ABC-9055-4818-825B-0F335199BB18}"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46263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F9ABC-9055-4818-825B-0F335199BB18}"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74538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6F9ABC-9055-4818-825B-0F335199BB18}"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135215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6F9ABC-9055-4818-825B-0F335199BB18}"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E030A5-EC4A-4AD7-8636-414D23843E13}" type="slidenum">
              <a:rPr lang="en-IN" smtClean="0"/>
              <a:t>‹#›</a:t>
            </a:fld>
            <a:endParaRPr lang="en-IN"/>
          </a:p>
        </p:txBody>
      </p:sp>
    </p:spTree>
    <p:extLst>
      <p:ext uri="{BB962C8B-B14F-4D97-AF65-F5344CB8AC3E}">
        <p14:creationId xmlns:p14="http://schemas.microsoft.com/office/powerpoint/2010/main" val="314522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F9ABC-9055-4818-825B-0F335199BB18}" type="datetimeFigureOut">
              <a:rPr lang="en-IN" smtClean="0"/>
              <a:t>22-06-2023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30A5-EC4A-4AD7-8636-414D23843E13}" type="slidenum">
              <a:rPr lang="en-IN" smtClean="0"/>
              <a:t>‹#›</a:t>
            </a:fld>
            <a:endParaRPr lang="en-IN"/>
          </a:p>
        </p:txBody>
      </p:sp>
    </p:spTree>
    <p:extLst>
      <p:ext uri="{BB962C8B-B14F-4D97-AF65-F5344CB8AC3E}">
        <p14:creationId xmlns:p14="http://schemas.microsoft.com/office/powerpoint/2010/main" val="3920004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50D3-42EF-2DBF-E3A6-205691366001}"/>
              </a:ext>
            </a:extLst>
          </p:cNvPr>
          <p:cNvSpPr>
            <a:spLocks noGrp="1"/>
          </p:cNvSpPr>
          <p:nvPr>
            <p:ph type="ctrTitle"/>
          </p:nvPr>
        </p:nvSpPr>
        <p:spPr/>
        <p:txBody>
          <a:bodyPr/>
          <a:lstStyle/>
          <a:p>
            <a:r>
              <a:rPr lang="en-IN" b="1" dirty="0"/>
              <a:t>TDD / Junit 5</a:t>
            </a:r>
          </a:p>
        </p:txBody>
      </p:sp>
      <p:sp>
        <p:nvSpPr>
          <p:cNvPr id="3" name="Subtitle 2">
            <a:extLst>
              <a:ext uri="{FF2B5EF4-FFF2-40B4-BE49-F238E27FC236}">
                <a16:creationId xmlns:a16="http://schemas.microsoft.com/office/drawing/2014/main" id="{AE7970C0-21D6-595C-E4AB-F590C3751503}"/>
              </a:ext>
            </a:extLst>
          </p:cNvPr>
          <p:cNvSpPr>
            <a:spLocks noGrp="1"/>
          </p:cNvSpPr>
          <p:nvPr>
            <p:ph type="subTitle" idx="1"/>
          </p:nvPr>
        </p:nvSpPr>
        <p:spPr>
          <a:xfrm>
            <a:off x="8267307" y="4799242"/>
            <a:ext cx="3164264" cy="1655762"/>
          </a:xfrm>
        </p:spPr>
        <p:txBody>
          <a:bodyPr/>
          <a:lstStyle/>
          <a:p>
            <a:r>
              <a:rPr lang="en-IN" dirty="0"/>
              <a:t>-Himavanth</a:t>
            </a:r>
          </a:p>
        </p:txBody>
      </p:sp>
    </p:spTree>
    <p:extLst>
      <p:ext uri="{BB962C8B-B14F-4D97-AF65-F5344CB8AC3E}">
        <p14:creationId xmlns:p14="http://schemas.microsoft.com/office/powerpoint/2010/main" val="284817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816-8781-2E2A-A65C-F35D77586360}"/>
              </a:ext>
            </a:extLst>
          </p:cNvPr>
          <p:cNvSpPr>
            <a:spLocks noGrp="1"/>
          </p:cNvSpPr>
          <p:nvPr>
            <p:ph type="title"/>
          </p:nvPr>
        </p:nvSpPr>
        <p:spPr/>
        <p:txBody>
          <a:bodyPr/>
          <a:lstStyle/>
          <a:p>
            <a:r>
              <a:rPr lang="en-IN" dirty="0"/>
              <a:t>Testing ,what is it ? And why it is necessary?</a:t>
            </a:r>
          </a:p>
        </p:txBody>
      </p:sp>
      <p:sp>
        <p:nvSpPr>
          <p:cNvPr id="3" name="Content Placeholder 2">
            <a:extLst>
              <a:ext uri="{FF2B5EF4-FFF2-40B4-BE49-F238E27FC236}">
                <a16:creationId xmlns:a16="http://schemas.microsoft.com/office/drawing/2014/main" id="{2F6905D4-1211-49BD-27A3-7E854620E4BD}"/>
              </a:ext>
            </a:extLst>
          </p:cNvPr>
          <p:cNvSpPr>
            <a:spLocks noGrp="1"/>
          </p:cNvSpPr>
          <p:nvPr>
            <p:ph idx="1"/>
          </p:nvPr>
        </p:nvSpPr>
        <p:spPr/>
        <p:txBody>
          <a:bodyPr>
            <a:normAutofit/>
          </a:bodyPr>
          <a:lstStyle/>
          <a:p>
            <a:pPr marL="0" indent="0">
              <a:buNone/>
            </a:pPr>
            <a:r>
              <a:rPr lang="en-US" sz="2400" b="0" i="0" dirty="0">
                <a:solidFill>
                  <a:srgbClr val="D1D5DB"/>
                </a:solidFill>
                <a:effectLst/>
                <a:latin typeface="Söhne"/>
              </a:rPr>
              <a:t>	Testing, in the context of software development, refers to the process of evaluating a software system or component to determine whether it meets specified requirements and performs as expected. It involves executing the software with the intent of finding defects, errors, or issues that could impact its functionality, performance, security, or usability.</a:t>
            </a:r>
          </a:p>
          <a:p>
            <a:pPr marL="0" indent="0">
              <a:buNone/>
            </a:pPr>
            <a:endParaRPr lang="en-US" sz="2400" b="0" i="0" dirty="0">
              <a:solidFill>
                <a:srgbClr val="D1D5DB"/>
              </a:solidFill>
              <a:effectLst/>
              <a:latin typeface="Söhne"/>
            </a:endParaRPr>
          </a:p>
          <a:p>
            <a:pPr marL="0" indent="0" algn="l">
              <a:buNone/>
            </a:pPr>
            <a:r>
              <a:rPr lang="en-US" sz="2400" b="0" i="0" dirty="0">
                <a:solidFill>
                  <a:srgbClr val="D1D5DB"/>
                </a:solidFill>
                <a:effectLst/>
                <a:latin typeface="Söhne"/>
              </a:rPr>
              <a:t>	The primary goals of testing are to identify and uncover defects early in the development cycle, validate that the software meets the intended requirements, and ensure that it functions correctly in different scenarios and environments.</a:t>
            </a:r>
          </a:p>
          <a:p>
            <a:pPr marL="0" indent="0">
              <a:buNone/>
            </a:pPr>
            <a:endParaRPr lang="en-IN" sz="2400" dirty="0"/>
          </a:p>
        </p:txBody>
      </p:sp>
    </p:spTree>
    <p:extLst>
      <p:ext uri="{BB962C8B-B14F-4D97-AF65-F5344CB8AC3E}">
        <p14:creationId xmlns:p14="http://schemas.microsoft.com/office/powerpoint/2010/main" val="37331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DC65E-97EC-C94F-513E-A4E10331C776}"/>
              </a:ext>
            </a:extLst>
          </p:cNvPr>
          <p:cNvSpPr>
            <a:spLocks noGrp="1"/>
          </p:cNvSpPr>
          <p:nvPr>
            <p:ph idx="1"/>
          </p:nvPr>
        </p:nvSpPr>
        <p:spPr>
          <a:xfrm>
            <a:off x="838200" y="593888"/>
            <a:ext cx="10515600" cy="5856452"/>
          </a:xfrm>
        </p:spPr>
        <p:txBody>
          <a:bodyPr>
            <a:normAutofit fontScale="92500" lnSpcReduction="20000"/>
          </a:bodyPr>
          <a:lstStyle/>
          <a:p>
            <a:pPr marL="0" indent="0" algn="l">
              <a:buNone/>
            </a:pPr>
            <a:r>
              <a:rPr lang="en-US" sz="3500" b="0" i="0" dirty="0">
                <a:solidFill>
                  <a:srgbClr val="D1D5DB"/>
                </a:solidFill>
                <a:effectLst/>
                <a:latin typeface="Söhne"/>
              </a:rPr>
              <a:t>Testing typically involves the following activities:</a:t>
            </a:r>
          </a:p>
          <a:p>
            <a:pPr marL="0" indent="0" algn="l">
              <a:buNone/>
            </a:pPr>
            <a:endParaRPr lang="en-US" sz="3500" b="0" i="0" dirty="0">
              <a:solidFill>
                <a:srgbClr val="D1D5DB"/>
              </a:solidFill>
              <a:effectLst/>
              <a:latin typeface="Söhne"/>
            </a:endParaRPr>
          </a:p>
          <a:p>
            <a:r>
              <a:rPr lang="en-US" b="1" i="0" dirty="0">
                <a:solidFill>
                  <a:srgbClr val="D1D5DB"/>
                </a:solidFill>
                <a:effectLst/>
                <a:latin typeface="Söhne"/>
              </a:rPr>
              <a:t>Test Planning</a:t>
            </a:r>
            <a:r>
              <a:rPr lang="en-US" b="0" i="0" dirty="0">
                <a:solidFill>
                  <a:srgbClr val="D1D5DB"/>
                </a:solidFill>
                <a:effectLst/>
                <a:latin typeface="Söhne"/>
              </a:rPr>
              <a:t>: Defining the testing objectives, scope, and strategies based on project requirements and constraints.</a:t>
            </a:r>
          </a:p>
          <a:p>
            <a:r>
              <a:rPr lang="en-US" b="1" i="0" dirty="0">
                <a:solidFill>
                  <a:srgbClr val="D1D5DB"/>
                </a:solidFill>
                <a:effectLst/>
                <a:latin typeface="Söhne"/>
              </a:rPr>
              <a:t>Test Design</a:t>
            </a:r>
            <a:r>
              <a:rPr lang="en-US" b="0" i="0" dirty="0">
                <a:solidFill>
                  <a:srgbClr val="D1D5DB"/>
                </a:solidFill>
                <a:effectLst/>
                <a:latin typeface="Söhne"/>
              </a:rPr>
              <a:t>: Creating test cases, test scenarios, and test data that cover various functional and non-functional aspects of the software.</a:t>
            </a:r>
          </a:p>
          <a:p>
            <a:r>
              <a:rPr lang="en-US" b="1" i="0" dirty="0">
                <a:solidFill>
                  <a:srgbClr val="D1D5DB"/>
                </a:solidFill>
                <a:effectLst/>
                <a:latin typeface="Söhne"/>
              </a:rPr>
              <a:t>Test Execution</a:t>
            </a:r>
            <a:r>
              <a:rPr lang="en-US" b="0" i="0" dirty="0">
                <a:solidFill>
                  <a:srgbClr val="D1D5DB"/>
                </a:solidFill>
                <a:effectLst/>
                <a:latin typeface="Söhne"/>
              </a:rPr>
              <a:t>: Running the tests and observing the software's behavior, comparing the actual results against expected results.</a:t>
            </a:r>
          </a:p>
          <a:p>
            <a:r>
              <a:rPr lang="en-US" b="1" i="0" dirty="0">
                <a:solidFill>
                  <a:srgbClr val="D1D5DB"/>
                </a:solidFill>
                <a:effectLst/>
                <a:latin typeface="Söhne"/>
              </a:rPr>
              <a:t>Defect Reporting</a:t>
            </a:r>
            <a:r>
              <a:rPr lang="en-US" b="0" i="0" dirty="0">
                <a:solidFill>
                  <a:srgbClr val="D1D5DB"/>
                </a:solidFill>
                <a:effectLst/>
                <a:latin typeface="Söhne"/>
              </a:rPr>
              <a:t>: Documenting and reporting any identified defects or deviations from expected behavior.</a:t>
            </a:r>
          </a:p>
          <a:p>
            <a:r>
              <a:rPr lang="en-US" b="1" i="0" dirty="0">
                <a:solidFill>
                  <a:srgbClr val="D1D5DB"/>
                </a:solidFill>
                <a:effectLst/>
                <a:latin typeface="Söhne"/>
              </a:rPr>
              <a:t>Defect Retesting</a:t>
            </a:r>
            <a:r>
              <a:rPr lang="en-US" b="0" i="0" dirty="0">
                <a:solidFill>
                  <a:srgbClr val="D1D5DB"/>
                </a:solidFill>
                <a:effectLst/>
                <a:latin typeface="Söhne"/>
              </a:rPr>
              <a:t>: Verifying that the reported defects have been resolved and retesting the affected areas of the software.</a:t>
            </a:r>
          </a:p>
          <a:p>
            <a:r>
              <a:rPr lang="en-US" b="1" i="0" dirty="0">
                <a:solidFill>
                  <a:srgbClr val="D1D5DB"/>
                </a:solidFill>
                <a:effectLst/>
                <a:latin typeface="Söhne"/>
              </a:rPr>
              <a:t>Regression Testing</a:t>
            </a:r>
            <a:r>
              <a:rPr lang="en-US" b="0" i="0" dirty="0">
                <a:solidFill>
                  <a:srgbClr val="D1D5DB"/>
                </a:solidFill>
                <a:effectLst/>
                <a:latin typeface="Söhne"/>
              </a:rPr>
              <a:t>: Repeating previously executed tests to ensure that changes or fixes have not introduced new issues or regressions.</a:t>
            </a:r>
          </a:p>
          <a:p>
            <a:r>
              <a:rPr lang="en-US" b="1" i="0" dirty="0">
                <a:solidFill>
                  <a:srgbClr val="D1D5DB"/>
                </a:solidFill>
                <a:effectLst/>
                <a:latin typeface="Söhne"/>
              </a:rPr>
              <a:t>Test Documentation</a:t>
            </a:r>
            <a:r>
              <a:rPr lang="en-US" b="0" i="0" dirty="0">
                <a:solidFill>
                  <a:srgbClr val="D1D5DB"/>
                </a:solidFill>
                <a:effectLst/>
                <a:latin typeface="Söhne"/>
              </a:rPr>
              <a:t>: Creating test plans, test scripts, test reports, and other documentation to track testing activities and outcomes.</a:t>
            </a:r>
          </a:p>
          <a:p>
            <a:endParaRPr lang="en-IN" dirty="0"/>
          </a:p>
        </p:txBody>
      </p:sp>
    </p:spTree>
    <p:extLst>
      <p:ext uri="{BB962C8B-B14F-4D97-AF65-F5344CB8AC3E}">
        <p14:creationId xmlns:p14="http://schemas.microsoft.com/office/powerpoint/2010/main" val="6546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D33A-8374-B3DB-BB04-8F62C35C818B}"/>
              </a:ext>
            </a:extLst>
          </p:cNvPr>
          <p:cNvSpPr>
            <a:spLocks noGrp="1"/>
          </p:cNvSpPr>
          <p:nvPr>
            <p:ph type="title"/>
          </p:nvPr>
        </p:nvSpPr>
        <p:spPr/>
        <p:txBody>
          <a:bodyPr/>
          <a:lstStyle/>
          <a:p>
            <a:r>
              <a:rPr lang="en-IN" b="1" dirty="0"/>
              <a:t>Significance of Testing</a:t>
            </a:r>
          </a:p>
        </p:txBody>
      </p:sp>
      <p:sp>
        <p:nvSpPr>
          <p:cNvPr id="3" name="Content Placeholder 2">
            <a:extLst>
              <a:ext uri="{FF2B5EF4-FFF2-40B4-BE49-F238E27FC236}">
                <a16:creationId xmlns:a16="http://schemas.microsoft.com/office/drawing/2014/main" id="{7EC94924-BC99-F540-870F-F715DC497A81}"/>
              </a:ext>
            </a:extLst>
          </p:cNvPr>
          <p:cNvSpPr>
            <a:spLocks noGrp="1"/>
          </p:cNvSpPr>
          <p:nvPr>
            <p:ph idx="1"/>
          </p:nvPr>
        </p:nvSpPr>
        <p:spPr/>
        <p:txBody>
          <a:bodyPr>
            <a:normAutofit/>
          </a:bodyPr>
          <a:lstStyle/>
          <a:p>
            <a:r>
              <a:rPr lang="en-IN" sz="2400" i="0" dirty="0">
                <a:effectLst/>
                <a:latin typeface="Söhne"/>
              </a:rPr>
              <a:t>Bug Detection and Prevention</a:t>
            </a:r>
          </a:p>
          <a:p>
            <a:r>
              <a:rPr lang="en-IN" sz="2400" i="0" dirty="0">
                <a:effectLst/>
                <a:latin typeface="Söhne"/>
              </a:rPr>
              <a:t>Ensuring Correct Functionality</a:t>
            </a:r>
            <a:endParaRPr lang="en-IN" sz="2400" dirty="0">
              <a:latin typeface="Söhne"/>
            </a:endParaRPr>
          </a:p>
          <a:p>
            <a:r>
              <a:rPr lang="en-IN" sz="2400" i="0" dirty="0">
                <a:effectLst/>
                <a:latin typeface="Söhne"/>
              </a:rPr>
              <a:t>Enhancing User Experience</a:t>
            </a:r>
          </a:p>
          <a:p>
            <a:r>
              <a:rPr lang="en-IN" sz="2400" i="0" dirty="0">
                <a:effectLst/>
                <a:latin typeface="Söhne"/>
              </a:rPr>
              <a:t>Maintaining Software Integrity</a:t>
            </a:r>
          </a:p>
          <a:p>
            <a:r>
              <a:rPr lang="en-IN" sz="2400" i="0" dirty="0">
                <a:effectLst/>
                <a:latin typeface="Söhne"/>
              </a:rPr>
              <a:t>Minimizing Business Risks</a:t>
            </a:r>
          </a:p>
          <a:p>
            <a:r>
              <a:rPr lang="en-US" sz="2400" i="0" dirty="0">
                <a:effectLst/>
                <a:latin typeface="Söhne"/>
              </a:rPr>
              <a:t>Adhering to Standards and </a:t>
            </a:r>
            <a:r>
              <a:rPr lang="en-US" sz="2400" i="0" dirty="0" err="1">
                <a:effectLst/>
                <a:latin typeface="Söhne"/>
              </a:rPr>
              <a:t>Regulatio</a:t>
            </a:r>
            <a:r>
              <a:rPr lang="en-IN" sz="2400" i="0" dirty="0">
                <a:effectLst/>
                <a:latin typeface="Söhne"/>
              </a:rPr>
              <a:t>n</a:t>
            </a:r>
          </a:p>
          <a:p>
            <a:endParaRPr lang="en-US" sz="2400" i="0" dirty="0">
              <a:effectLst/>
              <a:latin typeface="Söhne"/>
            </a:endParaRPr>
          </a:p>
        </p:txBody>
      </p:sp>
    </p:spTree>
    <p:extLst>
      <p:ext uri="{BB962C8B-B14F-4D97-AF65-F5344CB8AC3E}">
        <p14:creationId xmlns:p14="http://schemas.microsoft.com/office/powerpoint/2010/main" val="176223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510F-CAFE-B6D2-9C59-B3FF1365D3A0}"/>
              </a:ext>
            </a:extLst>
          </p:cNvPr>
          <p:cNvSpPr>
            <a:spLocks noGrp="1"/>
          </p:cNvSpPr>
          <p:nvPr>
            <p:ph type="title"/>
          </p:nvPr>
        </p:nvSpPr>
        <p:spPr/>
        <p:txBody>
          <a:bodyPr/>
          <a:lstStyle/>
          <a:p>
            <a:r>
              <a:rPr lang="en-IN" b="1" dirty="0"/>
              <a:t>Challenges</a:t>
            </a:r>
          </a:p>
        </p:txBody>
      </p:sp>
      <p:sp>
        <p:nvSpPr>
          <p:cNvPr id="3" name="Content Placeholder 2">
            <a:extLst>
              <a:ext uri="{FF2B5EF4-FFF2-40B4-BE49-F238E27FC236}">
                <a16:creationId xmlns:a16="http://schemas.microsoft.com/office/drawing/2014/main" id="{BBFEFE3E-94D3-E50B-0853-07FD784D6EE5}"/>
              </a:ext>
            </a:extLst>
          </p:cNvPr>
          <p:cNvSpPr>
            <a:spLocks noGrp="1"/>
          </p:cNvSpPr>
          <p:nvPr>
            <p:ph idx="1"/>
          </p:nvPr>
        </p:nvSpPr>
        <p:spPr/>
        <p:txBody>
          <a:bodyPr>
            <a:normAutofit/>
          </a:bodyPr>
          <a:lstStyle/>
          <a:p>
            <a:r>
              <a:rPr lang="en-IN" sz="2400" i="0" dirty="0">
                <a:effectLst/>
                <a:latin typeface="Söhne"/>
              </a:rPr>
              <a:t>Time Constraints</a:t>
            </a:r>
          </a:p>
          <a:p>
            <a:r>
              <a:rPr lang="en-IN" sz="2400" i="0" dirty="0">
                <a:effectLst/>
                <a:latin typeface="Söhne"/>
              </a:rPr>
              <a:t>Complexity of Software Systems</a:t>
            </a:r>
            <a:endParaRPr lang="en-IN" sz="2400" dirty="0">
              <a:latin typeface="Söhne"/>
            </a:endParaRPr>
          </a:p>
          <a:p>
            <a:r>
              <a:rPr lang="en-IN" sz="2400" i="0" dirty="0">
                <a:effectLst/>
                <a:latin typeface="Söhne"/>
              </a:rPr>
              <a:t>Testing Environment Setup</a:t>
            </a:r>
          </a:p>
          <a:p>
            <a:r>
              <a:rPr lang="en-IN" sz="2400" i="0" dirty="0">
                <a:effectLst/>
                <a:latin typeface="Söhne"/>
              </a:rPr>
              <a:t>Test Data Management</a:t>
            </a:r>
          </a:p>
          <a:p>
            <a:r>
              <a:rPr lang="en-IN" sz="2400" i="0" dirty="0">
                <a:effectLst/>
                <a:latin typeface="Söhne"/>
              </a:rPr>
              <a:t>Regression Testing</a:t>
            </a:r>
          </a:p>
          <a:p>
            <a:r>
              <a:rPr lang="en-IN" sz="2400" i="0" dirty="0">
                <a:effectLst/>
                <a:latin typeface="Söhne"/>
              </a:rPr>
              <a:t>Limited Testing Expertise</a:t>
            </a:r>
            <a:endParaRPr lang="en-IN" sz="2400" dirty="0"/>
          </a:p>
        </p:txBody>
      </p:sp>
    </p:spTree>
    <p:extLst>
      <p:ext uri="{BB962C8B-B14F-4D97-AF65-F5344CB8AC3E}">
        <p14:creationId xmlns:p14="http://schemas.microsoft.com/office/powerpoint/2010/main" val="1525732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DA01-F0E0-5AF6-878D-64E7CEA6B3E3}"/>
              </a:ext>
            </a:extLst>
          </p:cNvPr>
          <p:cNvSpPr>
            <a:spLocks noGrp="1"/>
          </p:cNvSpPr>
          <p:nvPr>
            <p:ph type="title"/>
          </p:nvPr>
        </p:nvSpPr>
        <p:spPr/>
        <p:txBody>
          <a:bodyPr/>
          <a:lstStyle/>
          <a:p>
            <a:r>
              <a:rPr lang="en-IN" b="1" dirty="0"/>
              <a:t>Methods of Testing</a:t>
            </a:r>
          </a:p>
        </p:txBody>
      </p:sp>
      <p:sp>
        <p:nvSpPr>
          <p:cNvPr id="3" name="Content Placeholder 2">
            <a:extLst>
              <a:ext uri="{FF2B5EF4-FFF2-40B4-BE49-F238E27FC236}">
                <a16:creationId xmlns:a16="http://schemas.microsoft.com/office/drawing/2014/main" id="{76E2D66C-01C9-5689-0F09-FE162BB8D46A}"/>
              </a:ext>
            </a:extLst>
          </p:cNvPr>
          <p:cNvSpPr>
            <a:spLocks noGrp="1"/>
          </p:cNvSpPr>
          <p:nvPr>
            <p:ph idx="1"/>
          </p:nvPr>
        </p:nvSpPr>
        <p:spPr/>
        <p:txBody>
          <a:bodyPr>
            <a:normAutofit/>
          </a:bodyPr>
          <a:lstStyle/>
          <a:p>
            <a:r>
              <a:rPr lang="en-IN" sz="2400" i="0" dirty="0">
                <a:effectLst/>
                <a:latin typeface="Söhne"/>
              </a:rPr>
              <a:t>Unit Testing </a:t>
            </a:r>
            <a:r>
              <a:rPr lang="en-IN" sz="2400" b="1" i="0" dirty="0">
                <a:solidFill>
                  <a:srgbClr val="00B0F0"/>
                </a:solidFill>
                <a:effectLst/>
                <a:latin typeface="Söhne"/>
              </a:rPr>
              <a:t>(Our Focus)</a:t>
            </a:r>
          </a:p>
          <a:p>
            <a:r>
              <a:rPr lang="en-IN" sz="2400" i="0" dirty="0">
                <a:effectLst/>
                <a:latin typeface="Söhne"/>
              </a:rPr>
              <a:t>Integration Testing</a:t>
            </a:r>
            <a:endParaRPr lang="en-IN" sz="2400" dirty="0">
              <a:latin typeface="Söhne"/>
            </a:endParaRPr>
          </a:p>
          <a:p>
            <a:r>
              <a:rPr lang="en-IN" sz="2400" i="0" dirty="0">
                <a:effectLst/>
                <a:latin typeface="Söhne"/>
              </a:rPr>
              <a:t>System Testing</a:t>
            </a:r>
          </a:p>
          <a:p>
            <a:r>
              <a:rPr lang="en-IN" sz="2400" i="0" dirty="0">
                <a:effectLst/>
                <a:latin typeface="Söhne"/>
              </a:rPr>
              <a:t>Acceptance Testing</a:t>
            </a:r>
          </a:p>
          <a:p>
            <a:r>
              <a:rPr lang="en-IN" sz="2400" i="0" dirty="0">
                <a:effectLst/>
                <a:latin typeface="Söhne"/>
              </a:rPr>
              <a:t>Regression Testing</a:t>
            </a:r>
          </a:p>
          <a:p>
            <a:r>
              <a:rPr lang="en-IN" sz="2400" i="0" dirty="0">
                <a:effectLst/>
                <a:latin typeface="Söhne"/>
              </a:rPr>
              <a:t>Performance Testing</a:t>
            </a:r>
          </a:p>
          <a:p>
            <a:r>
              <a:rPr lang="en-IN" sz="2400" i="0" dirty="0">
                <a:effectLst/>
                <a:latin typeface="Söhne"/>
              </a:rPr>
              <a:t>Security Testing</a:t>
            </a:r>
            <a:endParaRPr lang="en-IN" sz="2400" dirty="0">
              <a:latin typeface="Söhne"/>
            </a:endParaRPr>
          </a:p>
          <a:p>
            <a:r>
              <a:rPr lang="en-IN" sz="2400" i="0" dirty="0">
                <a:effectLst/>
                <a:latin typeface="Söhne"/>
              </a:rPr>
              <a:t>Usability Testing</a:t>
            </a:r>
          </a:p>
          <a:p>
            <a:r>
              <a:rPr lang="en-IN" sz="2400" i="0" dirty="0">
                <a:effectLst/>
                <a:latin typeface="Söhne"/>
              </a:rPr>
              <a:t>Exploratory Testing</a:t>
            </a:r>
            <a:endParaRPr lang="en-IN" sz="2400" dirty="0"/>
          </a:p>
        </p:txBody>
      </p:sp>
    </p:spTree>
    <p:extLst>
      <p:ext uri="{BB962C8B-B14F-4D97-AF65-F5344CB8AC3E}">
        <p14:creationId xmlns:p14="http://schemas.microsoft.com/office/powerpoint/2010/main" val="235167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E3C2-A5D5-C696-63FE-A504A437870A}"/>
              </a:ext>
            </a:extLst>
          </p:cNvPr>
          <p:cNvSpPr>
            <a:spLocks noGrp="1"/>
          </p:cNvSpPr>
          <p:nvPr>
            <p:ph type="title"/>
          </p:nvPr>
        </p:nvSpPr>
        <p:spPr/>
        <p:txBody>
          <a:bodyPr/>
          <a:lstStyle/>
          <a:p>
            <a:r>
              <a:rPr lang="en-IN" b="1" dirty="0"/>
              <a:t>Approaches for Unit Testing</a:t>
            </a:r>
          </a:p>
        </p:txBody>
      </p:sp>
      <p:sp>
        <p:nvSpPr>
          <p:cNvPr id="3" name="Content Placeholder 2">
            <a:extLst>
              <a:ext uri="{FF2B5EF4-FFF2-40B4-BE49-F238E27FC236}">
                <a16:creationId xmlns:a16="http://schemas.microsoft.com/office/drawing/2014/main" id="{46B292BB-27BB-3BBA-2AB5-88414EB68972}"/>
              </a:ext>
            </a:extLst>
          </p:cNvPr>
          <p:cNvSpPr>
            <a:spLocks noGrp="1"/>
          </p:cNvSpPr>
          <p:nvPr>
            <p:ph idx="1"/>
          </p:nvPr>
        </p:nvSpPr>
        <p:spPr/>
        <p:txBody>
          <a:bodyPr>
            <a:normAutofit/>
          </a:bodyPr>
          <a:lstStyle/>
          <a:p>
            <a:r>
              <a:rPr lang="en-IN" sz="2400" i="0" dirty="0">
                <a:effectLst/>
                <a:latin typeface="Söhne"/>
              </a:rPr>
              <a:t>Test-Driven Development (TDD) </a:t>
            </a:r>
            <a:r>
              <a:rPr lang="en-IN" sz="2400" b="1" i="0" dirty="0">
                <a:solidFill>
                  <a:srgbClr val="00B0F0"/>
                </a:solidFill>
                <a:effectLst/>
                <a:latin typeface="Söhne"/>
              </a:rPr>
              <a:t>(Our Focus)</a:t>
            </a:r>
          </a:p>
          <a:p>
            <a:r>
              <a:rPr lang="en-IN" sz="2400" i="0" dirty="0">
                <a:effectLst/>
                <a:latin typeface="Söhne"/>
              </a:rPr>
              <a:t>Behaviour Driven Development (BDD)</a:t>
            </a:r>
          </a:p>
          <a:p>
            <a:r>
              <a:rPr lang="en-IN" sz="2400" i="0" dirty="0">
                <a:effectLst/>
                <a:latin typeface="Söhne"/>
              </a:rPr>
              <a:t>Classical/Traditional Approach</a:t>
            </a:r>
          </a:p>
          <a:p>
            <a:r>
              <a:rPr lang="en-IN" sz="2400" i="0" dirty="0">
                <a:effectLst/>
                <a:latin typeface="Söhne"/>
              </a:rPr>
              <a:t>Mocking and Dependency Injection</a:t>
            </a:r>
          </a:p>
          <a:p>
            <a:r>
              <a:rPr lang="en-IN" sz="2400" i="0" dirty="0">
                <a:effectLst/>
                <a:latin typeface="Söhne"/>
              </a:rPr>
              <a:t>Property-Based Testing</a:t>
            </a:r>
            <a:endParaRPr lang="en-IN" sz="2400" dirty="0">
              <a:solidFill>
                <a:srgbClr val="D1D5DB"/>
              </a:solidFill>
              <a:latin typeface="Söhne"/>
            </a:endParaRPr>
          </a:p>
          <a:p>
            <a:r>
              <a:rPr lang="en-IN" sz="2400" i="0" dirty="0">
                <a:effectLst/>
                <a:latin typeface="Söhne"/>
              </a:rPr>
              <a:t>Mutation Testing</a:t>
            </a:r>
          </a:p>
          <a:p>
            <a:r>
              <a:rPr lang="en-IN" sz="2400" i="0" dirty="0">
                <a:effectLst/>
                <a:latin typeface="Söhne"/>
              </a:rPr>
              <a:t>Coverage-Based Approaches</a:t>
            </a:r>
            <a:endParaRPr lang="en-IN" sz="2400" dirty="0"/>
          </a:p>
        </p:txBody>
      </p:sp>
    </p:spTree>
    <p:extLst>
      <p:ext uri="{BB962C8B-B14F-4D97-AF65-F5344CB8AC3E}">
        <p14:creationId xmlns:p14="http://schemas.microsoft.com/office/powerpoint/2010/main" val="12181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C5F0-4531-852F-9D4E-014232231CCB}"/>
              </a:ext>
            </a:extLst>
          </p:cNvPr>
          <p:cNvSpPr>
            <a:spLocks noGrp="1"/>
          </p:cNvSpPr>
          <p:nvPr>
            <p:ph type="title"/>
          </p:nvPr>
        </p:nvSpPr>
        <p:spPr/>
        <p:txBody>
          <a:bodyPr/>
          <a:lstStyle/>
          <a:p>
            <a:r>
              <a:rPr lang="en-IN" dirty="0"/>
              <a:t>Test Driven Development (TDD)</a:t>
            </a:r>
          </a:p>
        </p:txBody>
      </p:sp>
      <p:sp>
        <p:nvSpPr>
          <p:cNvPr id="3" name="Content Placeholder 2">
            <a:extLst>
              <a:ext uri="{FF2B5EF4-FFF2-40B4-BE49-F238E27FC236}">
                <a16:creationId xmlns:a16="http://schemas.microsoft.com/office/drawing/2014/main" id="{CE569727-9821-54D3-808E-E9F61E33AD99}"/>
              </a:ext>
            </a:extLst>
          </p:cNvPr>
          <p:cNvSpPr>
            <a:spLocks noGrp="1"/>
          </p:cNvSpPr>
          <p:nvPr>
            <p:ph idx="1"/>
          </p:nvPr>
        </p:nvSpPr>
        <p:spPr/>
        <p:txBody>
          <a:bodyPr>
            <a:normAutofit lnSpcReduction="10000"/>
          </a:bodyPr>
          <a:lstStyle/>
          <a:p>
            <a:pPr marL="0" indent="0" algn="l">
              <a:buNone/>
            </a:pPr>
            <a:r>
              <a:rPr lang="en-US" b="0" i="0" dirty="0">
                <a:solidFill>
                  <a:srgbClr val="D1D5DB"/>
                </a:solidFill>
                <a:effectLst/>
                <a:latin typeface="Söhne"/>
              </a:rPr>
              <a:t>	"Test-Driven Development is an iterative development approach where tests are written before the actual code.“</a:t>
            </a:r>
          </a:p>
          <a:p>
            <a:pPr marL="0" indent="0" algn="l">
              <a:buNone/>
            </a:pPr>
            <a:endParaRPr lang="en-US" b="0" i="0" dirty="0">
              <a:solidFill>
                <a:srgbClr val="D1D5DB"/>
              </a:solidFill>
              <a:effectLst/>
              <a:latin typeface="Söhne"/>
            </a:endParaRPr>
          </a:p>
          <a:p>
            <a:pPr marL="0" indent="0" algn="l">
              <a:buNone/>
            </a:pPr>
            <a:r>
              <a:rPr lang="en-US" sz="2400" b="0" i="0" dirty="0">
                <a:solidFill>
                  <a:srgbClr val="D1D5DB"/>
                </a:solidFill>
                <a:effectLst/>
                <a:latin typeface="Söhne"/>
              </a:rPr>
              <a:t>	In TDD, developers start by writing automated tests that define the desired behavior or functionality of a particular piece of code. These tests are written before writing the implementation code. The focus is on writing a failing test initially. Then, the developer writes the minimum amount of code required to make the test pass. Once the test passes, the code is refactored, ensuring that it remains clean, efficient, and maintainable. This cycle of writing tests, writing code, and refactoring is repeated throughout the development process, providing continuous feedback and driving the design and implementation of the software.</a:t>
            </a:r>
          </a:p>
          <a:p>
            <a:pPr marL="0" indent="0" algn="l">
              <a:buNone/>
            </a:pPr>
            <a:r>
              <a:rPr lang="en-US" sz="2400" dirty="0">
                <a:solidFill>
                  <a:srgbClr val="D1D5DB"/>
                </a:solidFill>
                <a:latin typeface="Söhne"/>
              </a:rPr>
              <a:t>	Usually for this we follow red , green and refactor method.</a:t>
            </a:r>
            <a:endParaRPr lang="en-US" sz="2400"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189495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D615B-9F32-8158-563E-EDC3BF41DF4B}"/>
              </a:ext>
            </a:extLst>
          </p:cNvPr>
          <p:cNvSpPr>
            <a:spLocks noGrp="1"/>
          </p:cNvSpPr>
          <p:nvPr>
            <p:ph idx="1"/>
          </p:nvPr>
        </p:nvSpPr>
        <p:spPr>
          <a:xfrm>
            <a:off x="838200" y="273377"/>
            <a:ext cx="10515600" cy="6476215"/>
          </a:xfrm>
        </p:spPr>
        <p:txBody>
          <a:bodyPr>
            <a:normAutofit fontScale="77500" lnSpcReduction="20000"/>
          </a:bodyPr>
          <a:lstStyle/>
          <a:p>
            <a:pPr marL="0" indent="0" algn="l">
              <a:buNone/>
            </a:pPr>
            <a:r>
              <a:rPr lang="en-US" b="0" i="0" dirty="0">
                <a:solidFill>
                  <a:srgbClr val="D1D5DB"/>
                </a:solidFill>
                <a:effectLst/>
                <a:latin typeface="Söhne"/>
              </a:rPr>
              <a:t>Red:</a:t>
            </a:r>
          </a:p>
          <a:p>
            <a:pPr algn="l">
              <a:buFont typeface="Arial" panose="020B0604020202020204" pitchFamily="34" charset="0"/>
              <a:buChar char="•"/>
            </a:pPr>
            <a:r>
              <a:rPr lang="en-US" b="0" i="0" dirty="0">
                <a:solidFill>
                  <a:srgbClr val="D1D5DB"/>
                </a:solidFill>
                <a:effectLst/>
                <a:latin typeface="Söhne"/>
              </a:rPr>
              <a:t>Write a failing test that specifies the desired behavior or functionality.</a:t>
            </a:r>
          </a:p>
          <a:p>
            <a:pPr algn="l">
              <a:buFont typeface="Arial" panose="020B0604020202020204" pitchFamily="34" charset="0"/>
              <a:buChar char="•"/>
            </a:pPr>
            <a:r>
              <a:rPr lang="en-US" b="0" i="0" dirty="0">
                <a:solidFill>
                  <a:srgbClr val="D1D5DB"/>
                </a:solidFill>
                <a:effectLst/>
                <a:latin typeface="Söhne"/>
              </a:rPr>
              <a:t>The test should focus on a specific behavior and should not pass initially.</a:t>
            </a:r>
          </a:p>
          <a:p>
            <a:pPr algn="l">
              <a:buFont typeface="Arial" panose="020B0604020202020204" pitchFamily="34" charset="0"/>
              <a:buChar char="•"/>
            </a:pPr>
            <a:r>
              <a:rPr lang="en-US" b="0" i="0" dirty="0">
                <a:solidFill>
                  <a:srgbClr val="D1D5DB"/>
                </a:solidFill>
                <a:effectLst/>
                <a:latin typeface="Söhne"/>
              </a:rPr>
              <a:t>The failing test acts as a clear indicator of what needs to be implemented.</a:t>
            </a:r>
          </a:p>
          <a:p>
            <a:pPr marL="0" indent="0" algn="l">
              <a:buNone/>
            </a:pPr>
            <a:r>
              <a:rPr lang="en-US" b="0" i="0" dirty="0">
                <a:solidFill>
                  <a:srgbClr val="D1D5DB"/>
                </a:solidFill>
                <a:effectLst/>
                <a:latin typeface="Söhne"/>
              </a:rPr>
              <a:t>Green:</a:t>
            </a:r>
          </a:p>
          <a:p>
            <a:pPr algn="l">
              <a:buFont typeface="Arial" panose="020B0604020202020204" pitchFamily="34" charset="0"/>
              <a:buChar char="•"/>
            </a:pPr>
            <a:r>
              <a:rPr lang="en-US" b="0" i="0" dirty="0">
                <a:solidFill>
                  <a:srgbClr val="D1D5DB"/>
                </a:solidFill>
                <a:effectLst/>
                <a:latin typeface="Söhne"/>
              </a:rPr>
              <a:t>Write the minimum amount of code necessary to make the failing test pass.</a:t>
            </a:r>
          </a:p>
          <a:p>
            <a:pPr algn="l">
              <a:buFont typeface="Arial" panose="020B0604020202020204" pitchFamily="34" charset="0"/>
              <a:buChar char="•"/>
            </a:pPr>
            <a:r>
              <a:rPr lang="en-US" b="0" i="0" dirty="0">
                <a:solidFill>
                  <a:srgbClr val="D1D5DB"/>
                </a:solidFill>
                <a:effectLst/>
                <a:latin typeface="Söhne"/>
              </a:rPr>
              <a:t>The code should be focused on meeting the requirements of the failing test only.</a:t>
            </a:r>
          </a:p>
          <a:p>
            <a:pPr algn="l">
              <a:buFont typeface="Arial" panose="020B0604020202020204" pitchFamily="34" charset="0"/>
              <a:buChar char="•"/>
            </a:pPr>
            <a:r>
              <a:rPr lang="en-US" b="0" i="0" dirty="0">
                <a:solidFill>
                  <a:srgbClr val="D1D5DB"/>
                </a:solidFill>
                <a:effectLst/>
                <a:latin typeface="Söhne"/>
              </a:rPr>
              <a:t>It doesn't need to be perfect or optimized at this stage, as the primary goal is to make the test pass.</a:t>
            </a:r>
          </a:p>
          <a:p>
            <a:pPr marL="0" indent="0" algn="l">
              <a:buNone/>
            </a:pPr>
            <a:r>
              <a:rPr lang="en-US" b="0" i="0" dirty="0">
                <a:solidFill>
                  <a:srgbClr val="D1D5DB"/>
                </a:solidFill>
                <a:effectLst/>
                <a:latin typeface="Söhne"/>
              </a:rPr>
              <a:t>Refactor:</a:t>
            </a:r>
          </a:p>
          <a:p>
            <a:pPr algn="l">
              <a:buFont typeface="Arial" panose="020B0604020202020204" pitchFamily="34" charset="0"/>
              <a:buChar char="•"/>
            </a:pPr>
            <a:r>
              <a:rPr lang="en-US" b="0" i="0" dirty="0">
                <a:solidFill>
                  <a:srgbClr val="D1D5DB"/>
                </a:solidFill>
                <a:effectLst/>
                <a:latin typeface="Söhne"/>
              </a:rPr>
              <a:t>Improve the code's design while keeping the tests passing.</a:t>
            </a:r>
          </a:p>
          <a:p>
            <a:pPr algn="l">
              <a:buFont typeface="Arial" panose="020B0604020202020204" pitchFamily="34" charset="0"/>
              <a:buChar char="•"/>
            </a:pPr>
            <a:r>
              <a:rPr lang="en-US" b="0" i="0" dirty="0">
                <a:solidFill>
                  <a:srgbClr val="D1D5DB"/>
                </a:solidFill>
                <a:effectLst/>
                <a:latin typeface="Söhne"/>
              </a:rPr>
              <a:t>Refactoring involves restructuring the code without changing its external behavior.</a:t>
            </a:r>
          </a:p>
          <a:p>
            <a:pPr algn="l">
              <a:buFont typeface="Arial" panose="020B0604020202020204" pitchFamily="34" charset="0"/>
              <a:buChar char="•"/>
            </a:pPr>
            <a:r>
              <a:rPr lang="en-US" b="0" i="0" dirty="0">
                <a:solidFill>
                  <a:srgbClr val="D1D5DB"/>
                </a:solidFill>
                <a:effectLst/>
                <a:latin typeface="Söhne"/>
              </a:rPr>
              <a:t>This step ensures that the code is clean, readable, and follows best practices.</a:t>
            </a:r>
          </a:p>
          <a:p>
            <a:pPr algn="l">
              <a:buFont typeface="Arial" panose="020B0604020202020204" pitchFamily="34" charset="0"/>
              <a:buChar char="•"/>
            </a:pPr>
            <a:r>
              <a:rPr lang="en-US" b="0" i="0" dirty="0">
                <a:solidFill>
                  <a:srgbClr val="D1D5DB"/>
                </a:solidFill>
                <a:effectLst/>
                <a:latin typeface="Söhne"/>
              </a:rPr>
              <a:t>Refactoring can include eliminating duplication, improving naming conventions, optimizing performance, or applying design patterns.</a:t>
            </a:r>
          </a:p>
          <a:p>
            <a:pPr marL="0" indent="0" algn="l">
              <a:buNone/>
            </a:pPr>
            <a:r>
              <a:rPr lang="en-US" dirty="0">
                <a:solidFill>
                  <a:srgbClr val="D1D5DB"/>
                </a:solidFill>
                <a:latin typeface="Söhne"/>
              </a:rPr>
              <a:t>	</a:t>
            </a:r>
            <a:r>
              <a:rPr lang="en-US" b="0" i="0" dirty="0">
                <a:solidFill>
                  <a:srgbClr val="D1D5DB"/>
                </a:solidFill>
                <a:effectLst/>
                <a:latin typeface="Söhne"/>
              </a:rPr>
              <a:t>The Red-Green-Refactor cycle is then repeated for each new behavior or functionality that needs to be implemented. By following this process, developers can incrementally build the software while maintaining a suite of automated tests that provide feedback on the code's correctness. This approach promotes better code design, reduces the risk of introducing bugs, and allows for more confident and efficient development.</a:t>
            </a:r>
          </a:p>
        </p:txBody>
      </p:sp>
    </p:spTree>
    <p:extLst>
      <p:ext uri="{BB962C8B-B14F-4D97-AF65-F5344CB8AC3E}">
        <p14:creationId xmlns:p14="http://schemas.microsoft.com/office/powerpoint/2010/main" val="1046845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741</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TDD / Junit 5</vt:lpstr>
      <vt:lpstr>Testing ,what is it ? And why it is necessary?</vt:lpstr>
      <vt:lpstr>PowerPoint Presentation</vt:lpstr>
      <vt:lpstr>Significance of Testing</vt:lpstr>
      <vt:lpstr>Challenges</vt:lpstr>
      <vt:lpstr>Methods of Testing</vt:lpstr>
      <vt:lpstr>Approaches for Unit Testing</vt:lpstr>
      <vt:lpstr>Test Driven Development (TDD)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 Junit 5</dc:title>
  <dc:creator>Palavalli Himavanth</dc:creator>
  <cp:lastModifiedBy>Palavalli Himavanth</cp:lastModifiedBy>
  <cp:revision>1</cp:revision>
  <dcterms:created xsi:type="dcterms:W3CDTF">2023-06-22T16:01:38Z</dcterms:created>
  <dcterms:modified xsi:type="dcterms:W3CDTF">2023-06-22T18:42:30Z</dcterms:modified>
</cp:coreProperties>
</file>