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029-7632-C00B-D162-8B8A14367BCB}"/>
              </a:ext>
            </a:extLst>
          </p:cNvPr>
          <p:cNvSpPr>
            <a:spLocks noGrp="1"/>
          </p:cNvSpPr>
          <p:nvPr>
            <p:ph type="ctrTitle"/>
          </p:nvPr>
        </p:nvSpPr>
        <p:spPr/>
        <p:txBody>
          <a:bodyPr/>
          <a:lstStyle/>
          <a:p>
            <a:r>
              <a:rPr lang="en-IN" sz="4000" dirty="0"/>
              <a:t>Spring Boot Starter </a:t>
            </a:r>
            <a:r>
              <a:rPr lang="en-IN" sz="4000" dirty="0" err="1"/>
              <a:t>Depenedency</a:t>
            </a:r>
            <a:br>
              <a:rPr lang="en-IN" dirty="0"/>
            </a:br>
            <a:endParaRPr lang="en-IN" dirty="0"/>
          </a:p>
        </p:txBody>
      </p:sp>
      <p:sp>
        <p:nvSpPr>
          <p:cNvPr id="3" name="Subtitle 2">
            <a:extLst>
              <a:ext uri="{FF2B5EF4-FFF2-40B4-BE49-F238E27FC236}">
                <a16:creationId xmlns:a16="http://schemas.microsoft.com/office/drawing/2014/main" id="{458F782A-055F-D1FD-74AB-8F5A0D9AAD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4690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48C1-7F88-1694-3E00-9ABEDEEB1C61}"/>
              </a:ext>
            </a:extLst>
          </p:cNvPr>
          <p:cNvSpPr>
            <a:spLocks noGrp="1"/>
          </p:cNvSpPr>
          <p:nvPr>
            <p:ph type="title"/>
          </p:nvPr>
        </p:nvSpPr>
        <p:spPr/>
        <p:txBody>
          <a:bodyPr/>
          <a:lstStyle/>
          <a:p>
            <a:pPr algn="ctr"/>
            <a:r>
              <a:rPr lang="en-IN" dirty="0"/>
              <a:t>Spring-boot-starter-parent</a:t>
            </a:r>
          </a:p>
        </p:txBody>
      </p:sp>
      <p:sp>
        <p:nvSpPr>
          <p:cNvPr id="3" name="Content Placeholder 2">
            <a:extLst>
              <a:ext uri="{FF2B5EF4-FFF2-40B4-BE49-F238E27FC236}">
                <a16:creationId xmlns:a16="http://schemas.microsoft.com/office/drawing/2014/main" id="{7BF9D333-27D9-36B5-C7DE-3A6607AF4FF4}"/>
              </a:ext>
            </a:extLst>
          </p:cNvPr>
          <p:cNvSpPr>
            <a:spLocks noGrp="1"/>
          </p:cNvSpPr>
          <p:nvPr>
            <p:ph idx="1"/>
          </p:nvPr>
        </p:nvSpPr>
        <p:spPr/>
        <p:txBody>
          <a:bodyPr>
            <a:noAutofit/>
          </a:bodyPr>
          <a:lstStyle/>
          <a:p>
            <a:pPr>
              <a:lnSpc>
                <a:spcPct val="150000"/>
              </a:lnSpc>
            </a:pPr>
            <a:r>
              <a:rPr lang="en-US" sz="2000" b="0" i="0" dirty="0">
                <a:solidFill>
                  <a:schemeClr val="tx1"/>
                </a:solidFill>
                <a:effectLst/>
                <a:latin typeface="Söhne"/>
              </a:rPr>
              <a:t>This is a special type of starter that serves as a common parent for other starters. It provides a consistent set of dependencies and configurations that can be inherited by child starters </a:t>
            </a:r>
          </a:p>
          <a:p>
            <a:pPr>
              <a:lnSpc>
                <a:spcPct val="150000"/>
              </a:lnSpc>
            </a:pPr>
            <a:r>
              <a:rPr lang="en-US" sz="2000" dirty="0">
                <a:solidFill>
                  <a:schemeClr val="tx1"/>
                </a:solidFill>
                <a:latin typeface="Söhne"/>
              </a:rPr>
              <a:t>M</a:t>
            </a:r>
            <a:r>
              <a:rPr lang="en-US" sz="2000" b="0" i="0" dirty="0">
                <a:solidFill>
                  <a:schemeClr val="tx1"/>
                </a:solidFill>
                <a:effectLst/>
                <a:latin typeface="Söhne"/>
              </a:rPr>
              <a:t>anages the versions of dependencies within the starter.</a:t>
            </a:r>
          </a:p>
          <a:p>
            <a:pPr>
              <a:lnSpc>
                <a:spcPct val="150000"/>
              </a:lnSpc>
            </a:pPr>
            <a:r>
              <a:rPr lang="en-US" sz="2000" b="0" i="0" dirty="0">
                <a:solidFill>
                  <a:schemeClr val="tx1"/>
                </a:solidFill>
                <a:effectLst/>
                <a:latin typeface="Söhne"/>
              </a:rPr>
              <a:t>The parent or BOM ensures that all dependencies within the starter are compatible and work seamlessly together. It simplifies the process of managing and resolving dependency versions, reducing the chances of version conflicts.</a:t>
            </a:r>
            <a:endParaRPr lang="en-IN" sz="2000" dirty="0">
              <a:solidFill>
                <a:schemeClr val="tx1"/>
              </a:solidFill>
              <a:latin typeface="Söhne"/>
            </a:endParaRPr>
          </a:p>
        </p:txBody>
      </p:sp>
    </p:spTree>
    <p:extLst>
      <p:ext uri="{BB962C8B-B14F-4D97-AF65-F5344CB8AC3E}">
        <p14:creationId xmlns:p14="http://schemas.microsoft.com/office/powerpoint/2010/main" val="54604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39FC-DD32-4D27-F646-FCD282BE6FCF}"/>
              </a:ext>
            </a:extLst>
          </p:cNvPr>
          <p:cNvSpPr>
            <a:spLocks noGrp="1"/>
          </p:cNvSpPr>
          <p:nvPr>
            <p:ph type="title"/>
          </p:nvPr>
        </p:nvSpPr>
        <p:spPr/>
        <p:txBody>
          <a:bodyPr/>
          <a:lstStyle/>
          <a:p>
            <a:pPr algn="ctr"/>
            <a:r>
              <a:rPr lang="en-IN" dirty="0"/>
              <a:t>Starter Dependency structure</a:t>
            </a:r>
          </a:p>
        </p:txBody>
      </p:sp>
      <p:sp>
        <p:nvSpPr>
          <p:cNvPr id="3" name="Content Placeholder 2">
            <a:extLst>
              <a:ext uri="{FF2B5EF4-FFF2-40B4-BE49-F238E27FC236}">
                <a16:creationId xmlns:a16="http://schemas.microsoft.com/office/drawing/2014/main" id="{68AA1498-0061-FADE-DB73-987DE11CE663}"/>
              </a:ext>
            </a:extLst>
          </p:cNvPr>
          <p:cNvSpPr>
            <a:spLocks noGrp="1"/>
          </p:cNvSpPr>
          <p:nvPr>
            <p:ph idx="1"/>
          </p:nvPr>
        </p:nvSpPr>
        <p:spPr/>
        <p:txBody>
          <a:bodyPr>
            <a:normAutofit/>
          </a:bodyPr>
          <a:lstStyle/>
          <a:p>
            <a:pPr>
              <a:lnSpc>
                <a:spcPct val="150000"/>
              </a:lnSpc>
            </a:pPr>
            <a:r>
              <a:rPr lang="en-US" sz="2000" b="0" i="0" dirty="0">
                <a:solidFill>
                  <a:schemeClr val="tx1"/>
                </a:solidFill>
                <a:effectLst/>
                <a:latin typeface="Söhne"/>
              </a:rPr>
              <a:t>They have a parent or a BOM (Bill of Materials) that manages the versions of dependencies.</a:t>
            </a:r>
          </a:p>
          <a:p>
            <a:pPr>
              <a:lnSpc>
                <a:spcPct val="150000"/>
              </a:lnSpc>
            </a:pPr>
            <a:r>
              <a:rPr lang="en-US" sz="2000" b="0" i="0" dirty="0">
                <a:solidFill>
                  <a:schemeClr val="tx1"/>
                </a:solidFill>
                <a:effectLst/>
                <a:latin typeface="Söhne"/>
              </a:rPr>
              <a:t>They include a set of related dependencies required for a specific feature.</a:t>
            </a:r>
            <a:endParaRPr lang="en-US" sz="2000" dirty="0">
              <a:solidFill>
                <a:schemeClr val="tx1"/>
              </a:solidFill>
              <a:latin typeface="Söhne"/>
            </a:endParaRPr>
          </a:p>
          <a:p>
            <a:pPr>
              <a:lnSpc>
                <a:spcPct val="150000"/>
              </a:lnSpc>
            </a:pPr>
            <a:r>
              <a:rPr lang="en-US" sz="2000" b="0" i="0" dirty="0">
                <a:solidFill>
                  <a:schemeClr val="tx1"/>
                </a:solidFill>
                <a:effectLst/>
                <a:latin typeface="Söhne"/>
              </a:rPr>
              <a:t>They may include auto-configuration classes to configure the feature automatically.</a:t>
            </a:r>
          </a:p>
          <a:p>
            <a:pPr>
              <a:lnSpc>
                <a:spcPct val="150000"/>
              </a:lnSpc>
            </a:pPr>
            <a:r>
              <a:rPr lang="en-US" sz="2000" dirty="0">
                <a:solidFill>
                  <a:schemeClr val="tx1"/>
                </a:solidFill>
                <a:latin typeface="Söhne"/>
              </a:rPr>
              <a:t>S</a:t>
            </a:r>
            <a:r>
              <a:rPr lang="en-US" sz="2000" b="0" i="0" dirty="0">
                <a:solidFill>
                  <a:schemeClr val="tx1"/>
                </a:solidFill>
                <a:effectLst/>
                <a:latin typeface="Söhne"/>
              </a:rPr>
              <a:t>tarters can be customized by excluding or adding additional dependencies as needed.</a:t>
            </a:r>
            <a:endParaRPr lang="en-IN" sz="2000" dirty="0">
              <a:solidFill>
                <a:schemeClr val="tx1"/>
              </a:solidFill>
              <a:latin typeface="Söhne"/>
            </a:endParaRPr>
          </a:p>
        </p:txBody>
      </p:sp>
    </p:spTree>
    <p:extLst>
      <p:ext uri="{BB962C8B-B14F-4D97-AF65-F5344CB8AC3E}">
        <p14:creationId xmlns:p14="http://schemas.microsoft.com/office/powerpoint/2010/main" val="231735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FFDC-6C3F-15C0-BF4C-7A4513B81464}"/>
              </a:ext>
            </a:extLst>
          </p:cNvPr>
          <p:cNvSpPr>
            <a:spLocks noGrp="1"/>
          </p:cNvSpPr>
          <p:nvPr>
            <p:ph type="title"/>
          </p:nvPr>
        </p:nvSpPr>
        <p:spPr>
          <a:xfrm>
            <a:off x="985447" y="2935356"/>
            <a:ext cx="8596668" cy="1320800"/>
          </a:xfrm>
        </p:spPr>
        <p:txBody>
          <a:bodyPr/>
          <a:lstStyle/>
          <a:p>
            <a:pPr algn="ctr"/>
            <a:r>
              <a:rPr lang="en-IN" dirty="0"/>
              <a:t>Adding Starters to a project</a:t>
            </a:r>
          </a:p>
        </p:txBody>
      </p:sp>
    </p:spTree>
    <p:extLst>
      <p:ext uri="{BB962C8B-B14F-4D97-AF65-F5344CB8AC3E}">
        <p14:creationId xmlns:p14="http://schemas.microsoft.com/office/powerpoint/2010/main" val="31309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82A7-DCE8-884B-34D7-B05CAEAF5F86}"/>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09DAF19E-C039-126A-5356-F5C6775974E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Söhne"/>
              </a:rPr>
              <a:t>Simplify dependency management by providing pre-configured dependencies.</a:t>
            </a:r>
          </a:p>
          <a:p>
            <a:pPr>
              <a:lnSpc>
                <a:spcPct val="150000"/>
              </a:lnSpc>
            </a:pPr>
            <a:r>
              <a:rPr lang="en-US" sz="2400" b="0" i="0" dirty="0">
                <a:solidFill>
                  <a:schemeClr val="tx1"/>
                </a:solidFill>
                <a:effectLst/>
                <a:latin typeface="Söhne"/>
              </a:rPr>
              <a:t>Reduce the amount of boilerplate code required.</a:t>
            </a:r>
          </a:p>
          <a:p>
            <a:pPr>
              <a:lnSpc>
                <a:spcPct val="150000"/>
              </a:lnSpc>
            </a:pPr>
            <a:r>
              <a:rPr lang="en-US" sz="2400" b="0" i="0" dirty="0">
                <a:solidFill>
                  <a:schemeClr val="tx1"/>
                </a:solidFill>
                <a:effectLst/>
                <a:latin typeface="Söhne"/>
              </a:rPr>
              <a:t>Enable auto-configuration, saving development time.</a:t>
            </a:r>
          </a:p>
          <a:p>
            <a:pPr>
              <a:lnSpc>
                <a:spcPct val="150000"/>
              </a:lnSpc>
            </a:pPr>
            <a:r>
              <a:rPr lang="en-US" sz="2400" b="0" i="0" dirty="0">
                <a:solidFill>
                  <a:schemeClr val="tx1"/>
                </a:solidFill>
                <a:effectLst/>
                <a:latin typeface="Söhne"/>
              </a:rPr>
              <a:t>Ensure consistent and compatible versions of dependencies.</a:t>
            </a:r>
            <a:endParaRPr lang="en-IN" sz="2400" dirty="0">
              <a:solidFill>
                <a:schemeClr val="tx1"/>
              </a:solidFill>
              <a:latin typeface="Söhne"/>
            </a:endParaRPr>
          </a:p>
        </p:txBody>
      </p:sp>
    </p:spTree>
    <p:extLst>
      <p:ext uri="{BB962C8B-B14F-4D97-AF65-F5344CB8AC3E}">
        <p14:creationId xmlns:p14="http://schemas.microsoft.com/office/powerpoint/2010/main" val="92211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065-BE37-8976-365F-F822C22AA63B}"/>
              </a:ext>
            </a:extLst>
          </p:cNvPr>
          <p:cNvSpPr>
            <a:spLocks noGrp="1"/>
          </p:cNvSpPr>
          <p:nvPr>
            <p:ph type="title"/>
          </p:nvPr>
        </p:nvSpPr>
        <p:spPr/>
        <p:txBody>
          <a:bodyPr/>
          <a:lstStyle/>
          <a:p>
            <a:pPr algn="ctr"/>
            <a:r>
              <a:rPr lang="en-IN" dirty="0"/>
              <a:t>Limitations</a:t>
            </a:r>
          </a:p>
        </p:txBody>
      </p:sp>
      <p:sp>
        <p:nvSpPr>
          <p:cNvPr id="3" name="Content Placeholder 2">
            <a:extLst>
              <a:ext uri="{FF2B5EF4-FFF2-40B4-BE49-F238E27FC236}">
                <a16:creationId xmlns:a16="http://schemas.microsoft.com/office/drawing/2014/main" id="{A2B5CFCA-E810-8B52-A552-C515FD908547}"/>
              </a:ext>
            </a:extLst>
          </p:cNvPr>
          <p:cNvSpPr>
            <a:spLocks noGrp="1"/>
          </p:cNvSpPr>
          <p:nvPr>
            <p:ph idx="1"/>
          </p:nvPr>
        </p:nvSpPr>
        <p:spPr/>
        <p:txBody>
          <a:bodyPr>
            <a:noAutofit/>
          </a:bodyPr>
          <a:lstStyle/>
          <a:p>
            <a:pPr>
              <a:lnSpc>
                <a:spcPct val="150000"/>
              </a:lnSpc>
            </a:pPr>
            <a:r>
              <a:rPr lang="en-IN" b="1" i="0" dirty="0">
                <a:solidFill>
                  <a:schemeClr val="tx1"/>
                </a:solidFill>
                <a:effectLst/>
                <a:latin typeface="Söhne"/>
              </a:rPr>
              <a:t>Limited Customization </a:t>
            </a:r>
            <a:r>
              <a:rPr lang="en-IN" b="0" i="0" dirty="0">
                <a:solidFill>
                  <a:schemeClr val="tx1"/>
                </a:solidFill>
                <a:effectLst/>
                <a:latin typeface="Söhne"/>
              </a:rPr>
              <a:t>: </a:t>
            </a:r>
            <a:r>
              <a:rPr lang="en-US" b="0" i="0" dirty="0">
                <a:solidFill>
                  <a:schemeClr val="tx1"/>
                </a:solidFill>
                <a:effectLst/>
                <a:latin typeface="Söhne"/>
              </a:rPr>
              <a:t>Spring Boot starters provide opinionated configurations and predefined sets of dependencies. While this is convenient for most common use cases, it can limit customization options. In certain scenarios, you may need to modify or override default configurations, which might require additional effort.</a:t>
            </a:r>
            <a:endParaRPr lang="en-IN" b="0" i="0" dirty="0">
              <a:solidFill>
                <a:schemeClr val="tx1"/>
              </a:solidFill>
              <a:effectLst/>
              <a:latin typeface="Söhne"/>
            </a:endParaRPr>
          </a:p>
          <a:p>
            <a:pPr>
              <a:lnSpc>
                <a:spcPct val="150000"/>
              </a:lnSpc>
            </a:pPr>
            <a:r>
              <a:rPr lang="en-IN" b="1" i="0" dirty="0">
                <a:solidFill>
                  <a:schemeClr val="tx1"/>
                </a:solidFill>
                <a:effectLst/>
                <a:latin typeface="Söhne"/>
              </a:rPr>
              <a:t>Potential Overhead</a:t>
            </a:r>
            <a:r>
              <a:rPr lang="en-IN" b="0" i="0" dirty="0">
                <a:solidFill>
                  <a:schemeClr val="tx1"/>
                </a:solidFill>
                <a:effectLst/>
                <a:latin typeface="Söhne"/>
              </a:rPr>
              <a:t> : </a:t>
            </a:r>
            <a:r>
              <a:rPr lang="en-US" b="0" i="0" dirty="0">
                <a:solidFill>
                  <a:schemeClr val="tx1"/>
                </a:solidFill>
                <a:effectLst/>
                <a:latin typeface="Söhne"/>
              </a:rPr>
              <a:t>Starters include multiple dependencies to provide a specific feature or functionality. This can result in including more dependencies than necessary, potentially leading to increased memory usage and larger distribution sizes.</a:t>
            </a:r>
            <a:endParaRPr lang="en-IN" dirty="0">
              <a:solidFill>
                <a:schemeClr val="tx1"/>
              </a:solidFill>
              <a:latin typeface="Söhne"/>
            </a:endParaRPr>
          </a:p>
        </p:txBody>
      </p:sp>
    </p:spTree>
    <p:extLst>
      <p:ext uri="{BB962C8B-B14F-4D97-AF65-F5344CB8AC3E}">
        <p14:creationId xmlns:p14="http://schemas.microsoft.com/office/powerpoint/2010/main" val="397858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A023-56DF-918C-8763-BED7CD265DC4}"/>
              </a:ext>
            </a:extLst>
          </p:cNvPr>
          <p:cNvSpPr>
            <a:spLocks noGrp="1"/>
          </p:cNvSpPr>
          <p:nvPr>
            <p:ph type="title"/>
          </p:nvPr>
        </p:nvSpPr>
        <p:spPr/>
        <p:txBody>
          <a:bodyPr/>
          <a:lstStyle/>
          <a:p>
            <a:pPr algn="ctr"/>
            <a:r>
              <a:rPr lang="en-IN" dirty="0"/>
              <a:t>Limitations</a:t>
            </a:r>
          </a:p>
        </p:txBody>
      </p:sp>
      <p:sp>
        <p:nvSpPr>
          <p:cNvPr id="3" name="Content Placeholder 2">
            <a:extLst>
              <a:ext uri="{FF2B5EF4-FFF2-40B4-BE49-F238E27FC236}">
                <a16:creationId xmlns:a16="http://schemas.microsoft.com/office/drawing/2014/main" id="{66810CAF-20B4-F6F7-2C63-CDDB82F1158E}"/>
              </a:ext>
            </a:extLst>
          </p:cNvPr>
          <p:cNvSpPr>
            <a:spLocks noGrp="1"/>
          </p:cNvSpPr>
          <p:nvPr>
            <p:ph idx="1"/>
          </p:nvPr>
        </p:nvSpPr>
        <p:spPr/>
        <p:txBody>
          <a:bodyPr>
            <a:normAutofit fontScale="62500" lnSpcReduction="20000"/>
          </a:bodyPr>
          <a:lstStyle/>
          <a:p>
            <a:pPr>
              <a:lnSpc>
                <a:spcPct val="170000"/>
              </a:lnSpc>
            </a:pPr>
            <a:r>
              <a:rPr lang="en-IN" sz="2600" b="1" i="0" dirty="0">
                <a:solidFill>
                  <a:schemeClr val="tx1"/>
                </a:solidFill>
                <a:effectLst/>
                <a:latin typeface="Söhne"/>
              </a:rPr>
              <a:t>Compatibility with Other Frameworks </a:t>
            </a:r>
            <a:r>
              <a:rPr lang="en-IN" sz="2600" b="0" i="0" dirty="0">
                <a:solidFill>
                  <a:schemeClr val="tx1"/>
                </a:solidFill>
                <a:effectLst/>
                <a:latin typeface="Söhne"/>
              </a:rPr>
              <a:t>: </a:t>
            </a:r>
            <a:r>
              <a:rPr lang="en-US" sz="2600" b="0" i="0" dirty="0">
                <a:solidFill>
                  <a:schemeClr val="tx1"/>
                </a:solidFill>
                <a:effectLst/>
                <a:latin typeface="Söhne"/>
              </a:rPr>
              <a:t>Spring Boot starters are designed to work seamlessly within the Spring ecosystem. While they integrate well with other Spring projects, compatibility with non-Spring frameworks or libraries may vary. Additional configuration or adjustments might be necessary when using starters in conjunction with external frameworks.</a:t>
            </a:r>
            <a:endParaRPr lang="en-IN" sz="2600" b="0" i="0" dirty="0">
              <a:solidFill>
                <a:schemeClr val="tx1"/>
              </a:solidFill>
              <a:effectLst/>
              <a:latin typeface="Söhne"/>
            </a:endParaRPr>
          </a:p>
          <a:p>
            <a:pPr>
              <a:lnSpc>
                <a:spcPct val="170000"/>
              </a:lnSpc>
            </a:pPr>
            <a:r>
              <a:rPr lang="en-IN" sz="2600" b="1" i="0" dirty="0">
                <a:solidFill>
                  <a:schemeClr val="tx1"/>
                </a:solidFill>
                <a:effectLst/>
                <a:latin typeface="Söhne"/>
              </a:rPr>
              <a:t>Possible Version Conflicts</a:t>
            </a:r>
            <a:r>
              <a:rPr lang="en-IN" sz="2600" b="0" i="0" dirty="0">
                <a:solidFill>
                  <a:schemeClr val="tx1"/>
                </a:solidFill>
                <a:effectLst/>
                <a:latin typeface="Söhne"/>
              </a:rPr>
              <a:t> : </a:t>
            </a:r>
            <a:r>
              <a:rPr lang="en-US" sz="2600" dirty="0">
                <a:solidFill>
                  <a:schemeClr val="tx1"/>
                </a:solidFill>
                <a:latin typeface="Söhne"/>
              </a:rPr>
              <a:t>I</a:t>
            </a:r>
            <a:r>
              <a:rPr lang="en-US" sz="2600" b="0" i="0" dirty="0">
                <a:solidFill>
                  <a:schemeClr val="tx1"/>
                </a:solidFill>
                <a:effectLst/>
                <a:latin typeface="Söhne"/>
              </a:rPr>
              <a:t>n complex projects with multiple starters or when introducing additional dependencies, there is a possibility of version conflict. Resolving these conflicts may require manual dependency management and version alignment</a:t>
            </a:r>
            <a:endParaRPr lang="en-IN" sz="2600" dirty="0">
              <a:solidFill>
                <a:schemeClr val="tx1"/>
              </a:solidFill>
              <a:latin typeface="Söhne"/>
            </a:endParaRPr>
          </a:p>
          <a:p>
            <a:pPr>
              <a:lnSpc>
                <a:spcPct val="170000"/>
              </a:lnSpc>
            </a:pPr>
            <a:r>
              <a:rPr lang="en-IN" sz="2600" b="1" i="0" dirty="0">
                <a:solidFill>
                  <a:schemeClr val="tx1"/>
                </a:solidFill>
                <a:effectLst/>
                <a:latin typeface="Söhne"/>
              </a:rPr>
              <a:t>Learning Curve</a:t>
            </a:r>
            <a:r>
              <a:rPr lang="en-IN" sz="2600" b="0" i="0" dirty="0">
                <a:solidFill>
                  <a:schemeClr val="tx1"/>
                </a:solidFill>
                <a:effectLst/>
                <a:latin typeface="Söhne"/>
              </a:rPr>
              <a:t>:</a:t>
            </a:r>
            <a:r>
              <a:rPr lang="en-US" sz="2600" b="0" i="0" dirty="0">
                <a:solidFill>
                  <a:schemeClr val="tx1"/>
                </a:solidFill>
                <a:effectLst/>
                <a:latin typeface="Söhne"/>
              </a:rPr>
              <a:t> While Spring Boot starters simplify the setup and configuration process, they still require some understanding of the underlying concepts and frameworks. </a:t>
            </a:r>
            <a:endParaRPr lang="en-IN" sz="2600" dirty="0">
              <a:solidFill>
                <a:schemeClr val="tx1"/>
              </a:solidFill>
              <a:latin typeface="Söhne"/>
            </a:endParaRPr>
          </a:p>
          <a:p>
            <a:pPr marL="0" indent="0">
              <a:buNone/>
            </a:pPr>
            <a:endParaRPr lang="en-IN" dirty="0"/>
          </a:p>
        </p:txBody>
      </p:sp>
    </p:spTree>
    <p:extLst>
      <p:ext uri="{BB962C8B-B14F-4D97-AF65-F5344CB8AC3E}">
        <p14:creationId xmlns:p14="http://schemas.microsoft.com/office/powerpoint/2010/main" val="311125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0ABB-F315-AA49-D4C8-34C7EF00C92B}"/>
              </a:ext>
            </a:extLst>
          </p:cNvPr>
          <p:cNvSpPr>
            <a:spLocks noGrp="1"/>
          </p:cNvSpPr>
          <p:nvPr>
            <p:ph type="title"/>
          </p:nvPr>
        </p:nvSpPr>
        <p:spPr/>
        <p:txBody>
          <a:bodyPr/>
          <a:lstStyle/>
          <a:p>
            <a:pPr algn="ctr"/>
            <a:r>
              <a:rPr lang="en-IN" dirty="0"/>
              <a:t>Introduction to Spring Boot</a:t>
            </a:r>
          </a:p>
        </p:txBody>
      </p:sp>
      <p:sp>
        <p:nvSpPr>
          <p:cNvPr id="3" name="Content Placeholder 2">
            <a:extLst>
              <a:ext uri="{FF2B5EF4-FFF2-40B4-BE49-F238E27FC236}">
                <a16:creationId xmlns:a16="http://schemas.microsoft.com/office/drawing/2014/main" id="{86EF3D16-A274-4740-21BD-AED92F664064}"/>
              </a:ext>
            </a:extLst>
          </p:cNvPr>
          <p:cNvSpPr>
            <a:spLocks noGrp="1"/>
          </p:cNvSpPr>
          <p:nvPr>
            <p:ph idx="1"/>
          </p:nvPr>
        </p:nvSpPr>
        <p:spPr/>
        <p:txBody>
          <a:bodyPr/>
          <a:lstStyle/>
          <a:p>
            <a:pPr>
              <a:lnSpc>
                <a:spcPct val="150000"/>
              </a:lnSpc>
            </a:pPr>
            <a:r>
              <a:rPr lang="en-US" sz="2400" b="0" i="0" dirty="0">
                <a:solidFill>
                  <a:schemeClr val="tx1"/>
                </a:solidFill>
                <a:effectLst/>
                <a:latin typeface="Söhne"/>
              </a:rPr>
              <a:t>Spring Boot is a powerful framework built on top of the popular Spring framework. It aims to simplify the development of Java applications, particularly web applications, by providing a streamlined approach and reducing the amount of boilerplate code required.</a:t>
            </a:r>
          </a:p>
          <a:p>
            <a:endParaRPr lang="en-IN" dirty="0">
              <a:solidFill>
                <a:schemeClr val="tx1"/>
              </a:solidFill>
            </a:endParaRPr>
          </a:p>
        </p:txBody>
      </p:sp>
    </p:spTree>
    <p:extLst>
      <p:ext uri="{BB962C8B-B14F-4D97-AF65-F5344CB8AC3E}">
        <p14:creationId xmlns:p14="http://schemas.microsoft.com/office/powerpoint/2010/main" val="311619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5E6A-6655-0EEA-E381-6649BE313019}"/>
              </a:ext>
            </a:extLst>
          </p:cNvPr>
          <p:cNvSpPr>
            <a:spLocks noGrp="1"/>
          </p:cNvSpPr>
          <p:nvPr>
            <p:ph type="title"/>
          </p:nvPr>
        </p:nvSpPr>
        <p:spPr/>
        <p:txBody>
          <a:bodyPr/>
          <a:lstStyle/>
          <a:p>
            <a:pPr algn="ctr"/>
            <a:r>
              <a:rPr lang="en-IN" dirty="0"/>
              <a:t>Key points:</a:t>
            </a:r>
          </a:p>
        </p:txBody>
      </p:sp>
      <p:sp>
        <p:nvSpPr>
          <p:cNvPr id="3" name="Content Placeholder 2">
            <a:extLst>
              <a:ext uri="{FF2B5EF4-FFF2-40B4-BE49-F238E27FC236}">
                <a16:creationId xmlns:a16="http://schemas.microsoft.com/office/drawing/2014/main" id="{BC2828D6-A359-3598-A480-A1D8F1F79CC8}"/>
              </a:ext>
            </a:extLst>
          </p:cNvPr>
          <p:cNvSpPr>
            <a:spLocks noGrp="1"/>
          </p:cNvSpPr>
          <p:nvPr>
            <p:ph idx="1"/>
          </p:nvPr>
        </p:nvSpPr>
        <p:spPr/>
        <p:txBody>
          <a:bodyPr>
            <a:normAutofit/>
          </a:bodyPr>
          <a:lstStyle/>
          <a:p>
            <a:pPr>
              <a:lnSpc>
                <a:spcPct val="150000"/>
              </a:lnSpc>
            </a:pPr>
            <a:r>
              <a:rPr lang="en-IN" sz="2400" dirty="0"/>
              <a:t>Simplified Configuration</a:t>
            </a:r>
          </a:p>
          <a:p>
            <a:pPr>
              <a:lnSpc>
                <a:spcPct val="150000"/>
              </a:lnSpc>
            </a:pPr>
            <a:r>
              <a:rPr lang="en-IN" sz="2400" dirty="0"/>
              <a:t>Embedded Server</a:t>
            </a:r>
          </a:p>
          <a:p>
            <a:pPr>
              <a:lnSpc>
                <a:spcPct val="150000"/>
              </a:lnSpc>
            </a:pPr>
            <a:r>
              <a:rPr lang="en-IN" sz="2400" dirty="0"/>
              <a:t>Dependency Management</a:t>
            </a:r>
          </a:p>
          <a:p>
            <a:pPr>
              <a:lnSpc>
                <a:spcPct val="150000"/>
              </a:lnSpc>
            </a:pPr>
            <a:r>
              <a:rPr lang="en-IN" sz="2400" dirty="0"/>
              <a:t>Auto Configuration</a:t>
            </a:r>
          </a:p>
          <a:p>
            <a:pPr>
              <a:lnSpc>
                <a:spcPct val="150000"/>
              </a:lnSpc>
            </a:pPr>
            <a:r>
              <a:rPr lang="en-IN" sz="2400" dirty="0"/>
              <a:t>Production-Ready Features</a:t>
            </a:r>
          </a:p>
        </p:txBody>
      </p:sp>
    </p:spTree>
    <p:extLst>
      <p:ext uri="{BB962C8B-B14F-4D97-AF65-F5344CB8AC3E}">
        <p14:creationId xmlns:p14="http://schemas.microsoft.com/office/powerpoint/2010/main" val="329736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0E06-12C8-105D-EEB5-E47A7EF39353}"/>
              </a:ext>
            </a:extLst>
          </p:cNvPr>
          <p:cNvSpPr>
            <a:spLocks noGrp="1"/>
          </p:cNvSpPr>
          <p:nvPr>
            <p:ph type="title"/>
          </p:nvPr>
        </p:nvSpPr>
        <p:spPr/>
        <p:txBody>
          <a:bodyPr/>
          <a:lstStyle/>
          <a:p>
            <a:pPr algn="ctr"/>
            <a:r>
              <a:rPr lang="en-IN" dirty="0"/>
              <a:t>Spring Boot Starters</a:t>
            </a:r>
          </a:p>
        </p:txBody>
      </p:sp>
      <p:sp>
        <p:nvSpPr>
          <p:cNvPr id="3" name="Content Placeholder 2">
            <a:extLst>
              <a:ext uri="{FF2B5EF4-FFF2-40B4-BE49-F238E27FC236}">
                <a16:creationId xmlns:a16="http://schemas.microsoft.com/office/drawing/2014/main" id="{51B13501-E8C0-516B-5053-F99BA532D384}"/>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Söhne"/>
              </a:rPr>
              <a:t>A Spring Boot starter is a convenient and efficient way to add dependencies for specific features or functionality to your Spring Boot application. It provides pre-configured set of dependencies that work together seamlessly, making it easy to incorporate specific capabilities into your project without the need for manual configuration or dependency management.</a:t>
            </a:r>
            <a:endParaRPr lang="en-IN" sz="2400" dirty="0">
              <a:solidFill>
                <a:schemeClr val="tx1"/>
              </a:solidFill>
            </a:endParaRPr>
          </a:p>
        </p:txBody>
      </p:sp>
    </p:spTree>
    <p:extLst>
      <p:ext uri="{BB962C8B-B14F-4D97-AF65-F5344CB8AC3E}">
        <p14:creationId xmlns:p14="http://schemas.microsoft.com/office/powerpoint/2010/main" val="363250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2D66-9EAF-0C56-8C76-9D2A391B532E}"/>
              </a:ext>
            </a:extLst>
          </p:cNvPr>
          <p:cNvSpPr>
            <a:spLocks noGrp="1"/>
          </p:cNvSpPr>
          <p:nvPr>
            <p:ph type="title"/>
          </p:nvPr>
        </p:nvSpPr>
        <p:spPr/>
        <p:txBody>
          <a:bodyPr/>
          <a:lstStyle/>
          <a:p>
            <a:pPr algn="ctr"/>
            <a:r>
              <a:rPr lang="en-IN" dirty="0"/>
              <a:t>Key Points</a:t>
            </a:r>
          </a:p>
        </p:txBody>
      </p:sp>
      <p:sp>
        <p:nvSpPr>
          <p:cNvPr id="3" name="Content Placeholder 2">
            <a:extLst>
              <a:ext uri="{FF2B5EF4-FFF2-40B4-BE49-F238E27FC236}">
                <a16:creationId xmlns:a16="http://schemas.microsoft.com/office/drawing/2014/main" id="{1726BF55-1B75-7C35-EAF9-7EC2D6451AFB}"/>
              </a:ext>
            </a:extLst>
          </p:cNvPr>
          <p:cNvSpPr>
            <a:spLocks noGrp="1"/>
          </p:cNvSpPr>
          <p:nvPr>
            <p:ph idx="1"/>
          </p:nvPr>
        </p:nvSpPr>
        <p:spPr/>
        <p:txBody>
          <a:bodyPr>
            <a:normAutofit/>
          </a:bodyPr>
          <a:lstStyle/>
          <a:p>
            <a:pPr>
              <a:lnSpc>
                <a:spcPct val="150000"/>
              </a:lnSpc>
            </a:pPr>
            <a:r>
              <a:rPr lang="en-IN" sz="2400" b="0" i="0" dirty="0">
                <a:solidFill>
                  <a:schemeClr val="tx1"/>
                </a:solidFill>
                <a:effectLst/>
                <a:latin typeface="Söhne"/>
              </a:rPr>
              <a:t>Simplified Dependency Management</a:t>
            </a:r>
          </a:p>
          <a:p>
            <a:pPr>
              <a:lnSpc>
                <a:spcPct val="150000"/>
              </a:lnSpc>
            </a:pPr>
            <a:r>
              <a:rPr lang="en-IN" sz="2400" b="0" i="0" dirty="0">
                <a:solidFill>
                  <a:schemeClr val="tx1"/>
                </a:solidFill>
                <a:effectLst/>
                <a:latin typeface="Söhne"/>
              </a:rPr>
              <a:t>Rapid Application Setup</a:t>
            </a:r>
          </a:p>
          <a:p>
            <a:pPr>
              <a:lnSpc>
                <a:spcPct val="150000"/>
              </a:lnSpc>
            </a:pPr>
            <a:r>
              <a:rPr lang="en-IN" sz="2400" b="0" i="0" dirty="0">
                <a:solidFill>
                  <a:schemeClr val="tx1"/>
                </a:solidFill>
                <a:effectLst/>
                <a:latin typeface="Söhne"/>
              </a:rPr>
              <a:t>Auto-Configuration</a:t>
            </a:r>
            <a:endParaRPr lang="en-IN" sz="2400" dirty="0">
              <a:solidFill>
                <a:schemeClr val="tx1"/>
              </a:solidFill>
              <a:latin typeface="Söhne"/>
            </a:endParaRPr>
          </a:p>
          <a:p>
            <a:pPr>
              <a:lnSpc>
                <a:spcPct val="150000"/>
              </a:lnSpc>
            </a:pPr>
            <a:r>
              <a:rPr lang="en-IN" sz="2400" b="0" i="0" dirty="0">
                <a:solidFill>
                  <a:schemeClr val="tx1"/>
                </a:solidFill>
                <a:effectLst/>
                <a:latin typeface="Söhne"/>
              </a:rPr>
              <a:t>Encourages Best Practices</a:t>
            </a:r>
          </a:p>
          <a:p>
            <a:pPr>
              <a:lnSpc>
                <a:spcPct val="150000"/>
              </a:lnSpc>
            </a:pPr>
            <a:r>
              <a:rPr lang="en-IN" sz="2400" b="0" i="0" dirty="0">
                <a:solidFill>
                  <a:schemeClr val="tx1"/>
                </a:solidFill>
                <a:effectLst/>
                <a:latin typeface="Söhne"/>
              </a:rPr>
              <a:t>Enhanced Productivity</a:t>
            </a:r>
            <a:endParaRPr lang="en-IN" sz="2400" dirty="0">
              <a:solidFill>
                <a:schemeClr val="tx1"/>
              </a:solidFill>
            </a:endParaRPr>
          </a:p>
        </p:txBody>
      </p:sp>
    </p:spTree>
    <p:extLst>
      <p:ext uri="{BB962C8B-B14F-4D97-AF65-F5344CB8AC3E}">
        <p14:creationId xmlns:p14="http://schemas.microsoft.com/office/powerpoint/2010/main" val="125490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0419-5842-2184-03F1-F2BB6D693F72}"/>
              </a:ext>
            </a:extLst>
          </p:cNvPr>
          <p:cNvSpPr>
            <a:spLocks noGrp="1"/>
          </p:cNvSpPr>
          <p:nvPr>
            <p:ph type="title"/>
          </p:nvPr>
        </p:nvSpPr>
        <p:spPr/>
        <p:txBody>
          <a:bodyPr/>
          <a:lstStyle/>
          <a:p>
            <a:pPr algn="ctr"/>
            <a:r>
              <a:rPr lang="en-IN" dirty="0"/>
              <a:t>spring-boot-starter-web</a:t>
            </a:r>
          </a:p>
        </p:txBody>
      </p:sp>
      <p:sp>
        <p:nvSpPr>
          <p:cNvPr id="3" name="Content Placeholder 2">
            <a:extLst>
              <a:ext uri="{FF2B5EF4-FFF2-40B4-BE49-F238E27FC236}">
                <a16:creationId xmlns:a16="http://schemas.microsoft.com/office/drawing/2014/main" id="{85ABB1A1-F463-C492-F349-2EEB661E8535}"/>
              </a:ext>
            </a:extLst>
          </p:cNvPr>
          <p:cNvSpPr>
            <a:spLocks noGrp="1"/>
          </p:cNvSpPr>
          <p:nvPr>
            <p:ph idx="1"/>
          </p:nvPr>
        </p:nvSpPr>
        <p:spPr/>
        <p:txBody>
          <a:bodyPr/>
          <a:lstStyle/>
          <a:p>
            <a:pPr>
              <a:lnSpc>
                <a:spcPct val="150000"/>
              </a:lnSpc>
            </a:pPr>
            <a:r>
              <a:rPr lang="en-IN" sz="2400" dirty="0">
                <a:solidFill>
                  <a:schemeClr val="tx1"/>
                </a:solidFill>
                <a:latin typeface="Söhne"/>
              </a:rPr>
              <a:t>Used for developing web application</a:t>
            </a:r>
            <a:r>
              <a:rPr lang="en-US" sz="2400" b="0" i="0" dirty="0">
                <a:solidFill>
                  <a:schemeClr val="tx1"/>
                </a:solidFill>
                <a:effectLst/>
                <a:latin typeface="Söhne"/>
              </a:rPr>
              <a:t> using Spring MVC (Model-View-Controller) framework.</a:t>
            </a:r>
            <a:endParaRPr lang="en-IN" sz="2400" dirty="0">
              <a:solidFill>
                <a:schemeClr val="tx1"/>
              </a:solidFill>
              <a:latin typeface="Söhne"/>
            </a:endParaRPr>
          </a:p>
          <a:p>
            <a:pPr>
              <a:lnSpc>
                <a:spcPct val="150000"/>
              </a:lnSpc>
            </a:pPr>
            <a:r>
              <a:rPr lang="en-US" sz="2400" b="0" i="0" dirty="0">
                <a:solidFill>
                  <a:schemeClr val="tx1"/>
                </a:solidFill>
                <a:effectLst/>
                <a:latin typeface="Söhne"/>
              </a:rPr>
              <a:t>If you want to create a simple web application, you can add this dependency to your project. It provides the necessary components and configurations for handling web requests and rendering views.</a:t>
            </a:r>
          </a:p>
          <a:p>
            <a:pPr marL="0" indent="0">
              <a:buNone/>
            </a:pPr>
            <a:endParaRPr lang="en-IN" dirty="0"/>
          </a:p>
        </p:txBody>
      </p:sp>
    </p:spTree>
    <p:extLst>
      <p:ext uri="{BB962C8B-B14F-4D97-AF65-F5344CB8AC3E}">
        <p14:creationId xmlns:p14="http://schemas.microsoft.com/office/powerpoint/2010/main" val="21750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D342-3D1C-BEDD-502F-4A28537E6344}"/>
              </a:ext>
            </a:extLst>
          </p:cNvPr>
          <p:cNvSpPr>
            <a:spLocks noGrp="1"/>
          </p:cNvSpPr>
          <p:nvPr>
            <p:ph type="title"/>
          </p:nvPr>
        </p:nvSpPr>
        <p:spPr/>
        <p:txBody>
          <a:bodyPr/>
          <a:lstStyle/>
          <a:p>
            <a:pPr algn="ctr"/>
            <a:r>
              <a:rPr lang="en-IN" dirty="0"/>
              <a:t>spring-boot-starter-data-</a:t>
            </a:r>
            <a:r>
              <a:rPr lang="en-IN" dirty="0" err="1"/>
              <a:t>jpa</a:t>
            </a:r>
            <a:br>
              <a:rPr lang="en-IN" dirty="0"/>
            </a:br>
            <a:endParaRPr lang="en-IN" dirty="0"/>
          </a:p>
        </p:txBody>
      </p:sp>
      <p:sp>
        <p:nvSpPr>
          <p:cNvPr id="3" name="Content Placeholder 2">
            <a:extLst>
              <a:ext uri="{FF2B5EF4-FFF2-40B4-BE49-F238E27FC236}">
                <a16:creationId xmlns:a16="http://schemas.microsoft.com/office/drawing/2014/main" id="{74051916-E8F7-FBEC-410A-2EEB8B2F3D6F}"/>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Söhne"/>
              </a:rPr>
              <a:t>This starter is used for working with relational databases using Spring Data JPA (Java Persistence API).</a:t>
            </a:r>
          </a:p>
          <a:p>
            <a:pPr>
              <a:lnSpc>
                <a:spcPct val="150000"/>
              </a:lnSpc>
            </a:pPr>
            <a:r>
              <a:rPr lang="en-US" sz="2400" b="0" i="0" dirty="0">
                <a:solidFill>
                  <a:schemeClr val="tx1"/>
                </a:solidFill>
                <a:effectLst/>
                <a:latin typeface="Söhne"/>
              </a:rPr>
              <a:t>If you want to build an application that interacts with a relational database, you can add this dependency. It provides the required dependencies to set up JPA entities, repositories, and database transactions.</a:t>
            </a:r>
            <a:endParaRPr lang="en-IN" sz="2400" dirty="0">
              <a:solidFill>
                <a:schemeClr val="tx1"/>
              </a:solidFill>
              <a:latin typeface="Söhne"/>
            </a:endParaRPr>
          </a:p>
        </p:txBody>
      </p:sp>
    </p:spTree>
    <p:extLst>
      <p:ext uri="{BB962C8B-B14F-4D97-AF65-F5344CB8AC3E}">
        <p14:creationId xmlns:p14="http://schemas.microsoft.com/office/powerpoint/2010/main" val="403915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9D1-FC23-1505-6238-C9AD1F61AEAC}"/>
              </a:ext>
            </a:extLst>
          </p:cNvPr>
          <p:cNvSpPr>
            <a:spLocks noGrp="1"/>
          </p:cNvSpPr>
          <p:nvPr>
            <p:ph type="title"/>
          </p:nvPr>
        </p:nvSpPr>
        <p:spPr/>
        <p:txBody>
          <a:bodyPr/>
          <a:lstStyle/>
          <a:p>
            <a:pPr algn="ctr"/>
            <a:r>
              <a:rPr lang="en-IN" dirty="0"/>
              <a:t>Spring-boot-starter-security</a:t>
            </a:r>
          </a:p>
        </p:txBody>
      </p:sp>
      <p:sp>
        <p:nvSpPr>
          <p:cNvPr id="3" name="Content Placeholder 2">
            <a:extLst>
              <a:ext uri="{FF2B5EF4-FFF2-40B4-BE49-F238E27FC236}">
                <a16:creationId xmlns:a16="http://schemas.microsoft.com/office/drawing/2014/main" id="{BA9AADAC-8650-B6A1-1B4F-A95ABB8B3C50}"/>
              </a:ext>
            </a:extLst>
          </p:cNvPr>
          <p:cNvSpPr>
            <a:spLocks noGrp="1"/>
          </p:cNvSpPr>
          <p:nvPr>
            <p:ph idx="1"/>
          </p:nvPr>
        </p:nvSpPr>
        <p:spPr/>
        <p:txBody>
          <a:bodyPr>
            <a:noAutofit/>
          </a:bodyPr>
          <a:lstStyle/>
          <a:p>
            <a:pPr>
              <a:lnSpc>
                <a:spcPct val="150000"/>
              </a:lnSpc>
            </a:pPr>
            <a:r>
              <a:rPr lang="en-US" sz="2400" b="0" i="0" dirty="0">
                <a:solidFill>
                  <a:schemeClr val="tx1"/>
                </a:solidFill>
                <a:effectLst/>
                <a:latin typeface="Söhne"/>
              </a:rPr>
              <a:t>This starter is used for securing applications using Spring Security framework.</a:t>
            </a:r>
          </a:p>
          <a:p>
            <a:pPr>
              <a:lnSpc>
                <a:spcPct val="150000"/>
              </a:lnSpc>
            </a:pPr>
            <a:r>
              <a:rPr lang="en-US" sz="2400" b="0" i="0" dirty="0">
                <a:solidFill>
                  <a:schemeClr val="tx1"/>
                </a:solidFill>
                <a:effectLst/>
                <a:latin typeface="Söhne"/>
              </a:rPr>
              <a:t>If you need to add security features like user authentication and authorization to your application, you can include this dependency. It provides the necessary components and configurations to secure your application endpoints and manage user authentication.</a:t>
            </a:r>
            <a:endParaRPr lang="en-IN" sz="2400" dirty="0">
              <a:solidFill>
                <a:schemeClr val="tx1"/>
              </a:solidFill>
              <a:latin typeface="Söhne"/>
            </a:endParaRPr>
          </a:p>
        </p:txBody>
      </p:sp>
    </p:spTree>
    <p:extLst>
      <p:ext uri="{BB962C8B-B14F-4D97-AF65-F5344CB8AC3E}">
        <p14:creationId xmlns:p14="http://schemas.microsoft.com/office/powerpoint/2010/main" val="136973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5D1C-BD8E-FA0D-9212-4BCA07A29983}"/>
              </a:ext>
            </a:extLst>
          </p:cNvPr>
          <p:cNvSpPr>
            <a:spLocks noGrp="1"/>
          </p:cNvSpPr>
          <p:nvPr>
            <p:ph type="title"/>
          </p:nvPr>
        </p:nvSpPr>
        <p:spPr/>
        <p:txBody>
          <a:bodyPr/>
          <a:lstStyle/>
          <a:p>
            <a:pPr algn="ctr"/>
            <a:r>
              <a:rPr lang="en-IN" dirty="0"/>
              <a:t>Spring-boot-starter-test</a:t>
            </a:r>
          </a:p>
        </p:txBody>
      </p:sp>
      <p:sp>
        <p:nvSpPr>
          <p:cNvPr id="3" name="Content Placeholder 2">
            <a:extLst>
              <a:ext uri="{FF2B5EF4-FFF2-40B4-BE49-F238E27FC236}">
                <a16:creationId xmlns:a16="http://schemas.microsoft.com/office/drawing/2014/main" id="{ADD943E0-4A2F-11A2-5B96-81675966A6ED}"/>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Söhne"/>
              </a:rPr>
              <a:t>This is commonly used starter in Spring Boot applications for testing purposes. </a:t>
            </a:r>
          </a:p>
          <a:p>
            <a:pPr>
              <a:lnSpc>
                <a:spcPct val="150000"/>
              </a:lnSpc>
            </a:pPr>
            <a:r>
              <a:rPr lang="en-US" sz="2400" b="0" i="0" dirty="0">
                <a:solidFill>
                  <a:schemeClr val="tx1"/>
                </a:solidFill>
                <a:effectLst/>
                <a:latin typeface="Söhne"/>
              </a:rPr>
              <a:t>It includes dependencies and configurations to facilitate unit testing, integration testing, and other types of testing.</a:t>
            </a:r>
            <a:endParaRPr lang="en-IN" sz="2400" dirty="0">
              <a:solidFill>
                <a:schemeClr val="tx1"/>
              </a:solidFill>
              <a:latin typeface="Söhne"/>
            </a:endParaRPr>
          </a:p>
        </p:txBody>
      </p:sp>
    </p:spTree>
    <p:extLst>
      <p:ext uri="{BB962C8B-B14F-4D97-AF65-F5344CB8AC3E}">
        <p14:creationId xmlns:p14="http://schemas.microsoft.com/office/powerpoint/2010/main" val="3414143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704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Söhne</vt:lpstr>
      <vt:lpstr>Trebuchet MS</vt:lpstr>
      <vt:lpstr>Wingdings 3</vt:lpstr>
      <vt:lpstr>Facet</vt:lpstr>
      <vt:lpstr>Spring Boot Starter Depenedency </vt:lpstr>
      <vt:lpstr>Introduction to Spring Boot</vt:lpstr>
      <vt:lpstr>Key points:</vt:lpstr>
      <vt:lpstr>Spring Boot Starters</vt:lpstr>
      <vt:lpstr>Key Points</vt:lpstr>
      <vt:lpstr>spring-boot-starter-web</vt:lpstr>
      <vt:lpstr>spring-boot-starter-data-jpa </vt:lpstr>
      <vt:lpstr>Spring-boot-starter-security</vt:lpstr>
      <vt:lpstr>Spring-boot-starter-test</vt:lpstr>
      <vt:lpstr>Spring-boot-starter-parent</vt:lpstr>
      <vt:lpstr>Starter Dependency structure</vt:lpstr>
      <vt:lpstr>Adding Starters to a project</vt:lpstr>
      <vt:lpstr>Advantages</vt:lpstr>
      <vt:lpstr>Limitations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Starter Depenedency </dc:title>
  <dc:creator>Palavalli Himavanth</dc:creator>
  <cp:lastModifiedBy>Palavalli Himavanth</cp:lastModifiedBy>
  <cp:revision>7</cp:revision>
  <dcterms:created xsi:type="dcterms:W3CDTF">2023-07-06T16:52:55Z</dcterms:created>
  <dcterms:modified xsi:type="dcterms:W3CDTF">2023-07-06T19:55:01Z</dcterms:modified>
</cp:coreProperties>
</file>