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ba629c1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ba629c1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34acf275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34acf275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34acf275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34acf275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34acf275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34acf275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34acf2750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34acf2750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34acf275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34acf275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34acf275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34acf275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34acf275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34acf275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34acf2750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34acf275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34acf2750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34acf2750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34acf275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034acf275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ba629c15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ba629c15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34acf275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34acf275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34acf2750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34acf2750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a888d96b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a888d96b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34acf27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34acf27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34acf27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34acf27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34acf27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34acf27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34acf275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34acf27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34acf27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34acf27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34acf275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34acf275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Relationship Id="rId6" Type="http://schemas.openxmlformats.org/officeDocument/2006/relationships/image" Target="../media/image31.png"/><Relationship Id="rId7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9.png"/><Relationship Id="rId5" Type="http://schemas.openxmlformats.org/officeDocument/2006/relationships/image" Target="../media/image36.png"/><Relationship Id="rId6" Type="http://schemas.openxmlformats.org/officeDocument/2006/relationships/image" Target="../media/image33.png"/><Relationship Id="rId7" Type="http://schemas.openxmlformats.org/officeDocument/2006/relationships/image" Target="../media/image38.png"/><Relationship Id="rId8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png"/><Relationship Id="rId4" Type="http://schemas.openxmlformats.org/officeDocument/2006/relationships/image" Target="../media/image44.png"/><Relationship Id="rId5" Type="http://schemas.openxmlformats.org/officeDocument/2006/relationships/image" Target="../media/image4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3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5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9.png"/><Relationship Id="rId4" Type="http://schemas.openxmlformats.org/officeDocument/2006/relationships/image" Target="../media/image51.png"/><Relationship Id="rId5" Type="http://schemas.openxmlformats.org/officeDocument/2006/relationships/image" Target="../media/image54.png"/><Relationship Id="rId6" Type="http://schemas.openxmlformats.org/officeDocument/2006/relationships/image" Target="../media/image53.png"/><Relationship Id="rId7" Type="http://schemas.openxmlformats.org/officeDocument/2006/relationships/image" Target="../media/image5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7.png"/><Relationship Id="rId4" Type="http://schemas.openxmlformats.org/officeDocument/2006/relationships/image" Target="../media/image56.png"/><Relationship Id="rId5" Type="http://schemas.openxmlformats.org/officeDocument/2006/relationships/image" Target="../media/image5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9.png"/><Relationship Id="rId4" Type="http://schemas.openxmlformats.org/officeDocument/2006/relationships/image" Target="../media/image6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5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0.png"/><Relationship Id="rId7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30.png"/><Relationship Id="rId7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590550"/>
            <a:ext cx="78105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66750" y="4617000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прервать вычисления: Esc / Session-&gt;Interrupt 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/>
        </p:nvSpPr>
        <p:spPr>
          <a:xfrm>
            <a:off x="0" y="0"/>
            <a:ext cx="239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333333"/>
                </a:solidFill>
                <a:highlight>
                  <a:srgbClr val="FFFFFF"/>
                </a:highlight>
              </a:rPr>
              <a:t>неявное приведение типов (implicit coercion)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214625" y="747475"/>
            <a:ext cx="84072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333333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NULL &lt; raw &lt; logical &lt; integer &lt; double &lt; complex &lt; character &lt; list &lt; expression</a:t>
            </a:r>
            <a:endParaRPr b="1" sz="1500">
              <a:solidFill>
                <a:srgbClr val="333333"/>
              </a:solidFill>
              <a:highlight>
                <a:srgbClr val="FCE5CD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2375"/>
            <a:ext cx="14478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8875" y="1612375"/>
            <a:ext cx="325755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214625" y="3419125"/>
            <a:ext cx="227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333333"/>
                </a:solidFill>
                <a:highlight>
                  <a:srgbClr val="FFFFFF"/>
                </a:highlight>
              </a:rPr>
              <a:t>явное приведение типов</a:t>
            </a:r>
            <a:endParaRPr b="1"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333333"/>
                </a:solidFill>
                <a:highlight>
                  <a:srgbClr val="FFFFFF"/>
                </a:highlight>
              </a:rPr>
              <a:t>(explicit coercion)</a:t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3056475" y="3496075"/>
            <a:ext cx="4262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as.нужныйтипданных(вектор)</a:t>
            </a:r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00" y="4072225"/>
            <a:ext cx="2853719" cy="10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4151" y="4178186"/>
            <a:ext cx="2853725" cy="965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29719" y="3828725"/>
            <a:ext cx="2614275" cy="1299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2"/>
          <p:cNvCxnSpPr/>
          <p:nvPr/>
        </p:nvCxnSpPr>
        <p:spPr>
          <a:xfrm flipH="1" rot="10800000">
            <a:off x="118400" y="3323025"/>
            <a:ext cx="81852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2"/>
          <p:cNvCxnSpPr/>
          <p:nvPr/>
        </p:nvCxnSpPr>
        <p:spPr>
          <a:xfrm>
            <a:off x="3182300" y="3973213"/>
            <a:ext cx="7500" cy="11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2"/>
          <p:cNvCxnSpPr/>
          <p:nvPr/>
        </p:nvCxnSpPr>
        <p:spPr>
          <a:xfrm>
            <a:off x="6375050" y="3973213"/>
            <a:ext cx="7500" cy="11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/>
        </p:nvSpPr>
        <p:spPr>
          <a:xfrm>
            <a:off x="6542225" y="74000"/>
            <a:ext cx="426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/>
              <a:t>Векторизация</a:t>
            </a:r>
            <a:endParaRPr b="1" sz="1900"/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00" y="73997"/>
            <a:ext cx="1589750" cy="12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938" y="966696"/>
            <a:ext cx="1800225" cy="116121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/>
        </p:nvSpPr>
        <p:spPr>
          <a:xfrm>
            <a:off x="4323300" y="688275"/>
            <a:ext cx="426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если бы не было векторизации:</a:t>
            </a:r>
            <a:endParaRPr sz="800"/>
          </a:p>
        </p:txBody>
      </p:sp>
      <p:sp>
        <p:nvSpPr>
          <p:cNvPr id="185" name="Google Shape;185;p23"/>
          <p:cNvSpPr txBox="1"/>
          <p:nvPr/>
        </p:nvSpPr>
        <p:spPr>
          <a:xfrm>
            <a:off x="60600" y="3774375"/>
            <a:ext cx="426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80000"/>
                </a:solidFill>
              </a:rPr>
              <a:t>*длина х и у одинаковая</a:t>
            </a:r>
            <a:endParaRPr sz="1200">
              <a:solidFill>
                <a:srgbClr val="980000"/>
              </a:solidFill>
            </a:endParaRPr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285725"/>
            <a:ext cx="4149195" cy="36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23"/>
          <p:cNvCxnSpPr/>
          <p:nvPr/>
        </p:nvCxnSpPr>
        <p:spPr>
          <a:xfrm>
            <a:off x="4129600" y="688275"/>
            <a:ext cx="14700" cy="359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8" name="Google Shape;18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00" y="2174649"/>
            <a:ext cx="2337225" cy="9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04050" y="966700"/>
            <a:ext cx="2249818" cy="13305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3"/>
          <p:cNvCxnSpPr/>
          <p:nvPr/>
        </p:nvCxnSpPr>
        <p:spPr>
          <a:xfrm flipH="1" rot="10800000">
            <a:off x="4151800" y="2337400"/>
            <a:ext cx="46773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1" name="Google Shape;191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35150" y="2428475"/>
            <a:ext cx="18002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/>
        </p:nvSpPr>
        <p:spPr>
          <a:xfrm>
            <a:off x="6248150" y="24368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80000"/>
                </a:solidFill>
              </a:rPr>
              <a:t>* длина у k и x разная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6339000" y="2848938"/>
            <a:ext cx="278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меньший вектор продолжается повторением</a:t>
            </a:r>
            <a:endParaRPr i="1"/>
          </a:p>
        </p:txBody>
      </p:sp>
      <p:sp>
        <p:nvSpPr>
          <p:cNvPr id="194" name="Google Shape;194;p23"/>
          <p:cNvSpPr txBox="1"/>
          <p:nvPr/>
        </p:nvSpPr>
        <p:spPr>
          <a:xfrm>
            <a:off x="4235150" y="3354600"/>
            <a:ext cx="201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 * k:  3  4  9  8 15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x:       1  2  3  4  5  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k:       3  2  3  2  3   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6430225" y="481825"/>
            <a:ext cx="27138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Если применить операторы на двух векторах одинаковой длины, то мы получим результат поэлементного применения оператора к двум векторам. Это называется </a:t>
            </a:r>
            <a:r>
              <a:rPr b="1" lang="ru" sz="1200">
                <a:solidFill>
                  <a:srgbClr val="333333"/>
                </a:solidFill>
                <a:highlight>
                  <a:srgbClr val="FFFFFF"/>
                </a:highlight>
              </a:rPr>
              <a:t>векторизацией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 (</a:t>
            </a:r>
            <a:r>
              <a:rPr b="1" lang="ru" sz="1200">
                <a:solidFill>
                  <a:srgbClr val="333333"/>
                </a:solidFill>
                <a:highlight>
                  <a:srgbClr val="FFFFFF"/>
                </a:highlight>
              </a:rPr>
              <a:t>vectorization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).</a:t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6334100" y="3434150"/>
            <a:ext cx="426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200">
                <a:solidFill>
                  <a:srgbClr val="980000"/>
                </a:solidFill>
                <a:highlight>
                  <a:srgbClr val="FFFFFF"/>
                </a:highlight>
              </a:rPr>
              <a:t>recycling rule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42410" y="4354175"/>
            <a:ext cx="5601616" cy="7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 txBox="1"/>
          <p:nvPr/>
        </p:nvSpPr>
        <p:spPr>
          <a:xfrm>
            <a:off x="6142150" y="4100000"/>
            <a:ext cx="426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если не кратная длина - предупреждение: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/>
        </p:nvSpPr>
        <p:spPr>
          <a:xfrm>
            <a:off x="118425" y="259025"/>
            <a:ext cx="62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скалярного произведения - оператор с % по краям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550" y="848625"/>
            <a:ext cx="141922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275" y="848625"/>
            <a:ext cx="98107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 txBox="1"/>
          <p:nvPr/>
        </p:nvSpPr>
        <p:spPr>
          <a:xfrm>
            <a:off x="325275" y="3019500"/>
            <a:ext cx="51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большинство функций тоже хорошо работают с векторами</a:t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275" y="3608925"/>
            <a:ext cx="4809774" cy="11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00" y="433625"/>
            <a:ext cx="6157850" cy="39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/>
        </p:nvSpPr>
        <p:spPr>
          <a:xfrm>
            <a:off x="2767850" y="2301625"/>
            <a:ext cx="58467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222222"/>
                </a:solidFill>
                <a:highlight>
                  <a:srgbClr val="FFFFFF"/>
                </a:highlight>
              </a:rPr>
              <a:t>lapply(arg, func) -- </a:t>
            </a:r>
            <a:r>
              <a:rPr b="1" lang="ru" sz="1350">
                <a:solidFill>
                  <a:srgbClr val="222222"/>
                </a:solidFill>
                <a:highlight>
                  <a:srgbClr val="FFFFFF"/>
                </a:highlight>
              </a:rPr>
              <a:t>позволяет применять заданную функцию func к каждому элементу списка или вектора(arg). Причем результатом будет именно список независимо от типа аргумента arg.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/>
        </p:nvSpPr>
        <p:spPr>
          <a:xfrm>
            <a:off x="5765150" y="35600"/>
            <a:ext cx="426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/>
              <a:t>Индексирование векторов</a:t>
            </a:r>
            <a:endParaRPr b="1" sz="1900"/>
          </a:p>
        </p:txBody>
      </p:sp>
      <p:sp>
        <p:nvSpPr>
          <p:cNvPr id="219" name="Google Shape;219;p26"/>
          <p:cNvSpPr txBox="1"/>
          <p:nvPr/>
        </p:nvSpPr>
        <p:spPr>
          <a:xfrm>
            <a:off x="118400" y="74000"/>
            <a:ext cx="426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/>
              <a:t>начинается с единицы и до length()</a:t>
            </a:r>
            <a:endParaRPr b="1" sz="1100"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00" y="474200"/>
            <a:ext cx="2600675" cy="24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400" y="3324225"/>
            <a:ext cx="361950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6"/>
          <p:cNvSpPr txBox="1"/>
          <p:nvPr/>
        </p:nvSpPr>
        <p:spPr>
          <a:xfrm>
            <a:off x="118400" y="3015850"/>
            <a:ext cx="426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можно присваивать значения по индексу</a:t>
            </a:r>
            <a:endParaRPr sz="1300"/>
          </a:p>
        </p:txBody>
      </p:sp>
      <p:sp>
        <p:nvSpPr>
          <p:cNvPr id="223" name="Google Shape;223;p26"/>
          <p:cNvSpPr txBox="1"/>
          <p:nvPr/>
        </p:nvSpPr>
        <p:spPr>
          <a:xfrm>
            <a:off x="2960400" y="474200"/>
            <a:ext cx="222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использовать целочисленные вектора в кач-ве индекса:</a:t>
            </a:r>
            <a:endParaRPr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3699" y="3586725"/>
            <a:ext cx="2313025" cy="90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6"/>
          <p:cNvSpPr txBox="1"/>
          <p:nvPr/>
        </p:nvSpPr>
        <p:spPr>
          <a:xfrm>
            <a:off x="4085175" y="32508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 минусом: все значения, кроме выбранных:</a:t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7900" y="512591"/>
            <a:ext cx="2600675" cy="1056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60100" y="1620675"/>
            <a:ext cx="2495714" cy="10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30244" y="1744575"/>
            <a:ext cx="2662581" cy="1381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26"/>
          <p:cNvCxnSpPr/>
          <p:nvPr/>
        </p:nvCxnSpPr>
        <p:spPr>
          <a:xfrm>
            <a:off x="2782675" y="103600"/>
            <a:ext cx="7500" cy="28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6"/>
          <p:cNvCxnSpPr/>
          <p:nvPr/>
        </p:nvCxnSpPr>
        <p:spPr>
          <a:xfrm>
            <a:off x="0" y="3015850"/>
            <a:ext cx="401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6"/>
          <p:cNvCxnSpPr/>
          <p:nvPr/>
        </p:nvCxnSpPr>
        <p:spPr>
          <a:xfrm>
            <a:off x="3996400" y="3026900"/>
            <a:ext cx="7500" cy="21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6"/>
          <p:cNvCxnSpPr/>
          <p:nvPr/>
        </p:nvCxnSpPr>
        <p:spPr>
          <a:xfrm>
            <a:off x="4003900" y="3193450"/>
            <a:ext cx="52026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6"/>
          <p:cNvCxnSpPr/>
          <p:nvPr/>
        </p:nvCxnSpPr>
        <p:spPr>
          <a:xfrm flipH="1" rot="10800000">
            <a:off x="288625" y="836175"/>
            <a:ext cx="2531100" cy="75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4" name="Google Shape;234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43153" y="3949925"/>
            <a:ext cx="2031247" cy="10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/>
        </p:nvSpPr>
        <p:spPr>
          <a:xfrm>
            <a:off x="5765150" y="35600"/>
            <a:ext cx="426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/>
              <a:t>Индексирование векторов</a:t>
            </a:r>
            <a:endParaRPr b="1" sz="1900"/>
          </a:p>
        </p:txBody>
      </p:sp>
      <p:cxnSp>
        <p:nvCxnSpPr>
          <p:cNvPr id="240" name="Google Shape;240;p27"/>
          <p:cNvCxnSpPr/>
          <p:nvPr/>
        </p:nvCxnSpPr>
        <p:spPr>
          <a:xfrm>
            <a:off x="0" y="2057575"/>
            <a:ext cx="401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7"/>
          <p:cNvCxnSpPr/>
          <p:nvPr/>
        </p:nvCxnSpPr>
        <p:spPr>
          <a:xfrm>
            <a:off x="3996400" y="2057575"/>
            <a:ext cx="7500" cy="30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7"/>
          <p:cNvCxnSpPr/>
          <p:nvPr/>
        </p:nvCxnSpPr>
        <p:spPr>
          <a:xfrm>
            <a:off x="3996400" y="2896150"/>
            <a:ext cx="52026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3" name="Google Shape;2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950" y="474200"/>
            <a:ext cx="380047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 txBox="1"/>
          <p:nvPr/>
        </p:nvSpPr>
        <p:spPr>
          <a:xfrm>
            <a:off x="122300" y="512600"/>
            <a:ext cx="426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логический вектор для индексирования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(нужен логический вектор той же длины)</a:t>
            </a:r>
            <a:endParaRPr/>
          </a:p>
        </p:txBody>
      </p:sp>
      <p:pic>
        <p:nvPicPr>
          <p:cNvPr id="245" name="Google Shape;2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6858" y="1128200"/>
            <a:ext cx="2398866" cy="176794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7"/>
          <p:cNvSpPr txBox="1"/>
          <p:nvPr/>
        </p:nvSpPr>
        <p:spPr>
          <a:xfrm>
            <a:off x="725275" y="34709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00" y="2751463"/>
            <a:ext cx="3691601" cy="58100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/>
        </p:nvSpPr>
        <p:spPr>
          <a:xfrm>
            <a:off x="41400" y="22128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recycling rule работает и тут:</a:t>
            </a:r>
            <a:endParaRPr/>
          </a:p>
        </p:txBody>
      </p:sp>
      <p:pic>
        <p:nvPicPr>
          <p:cNvPr id="249" name="Google Shape;24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450" y="1362000"/>
            <a:ext cx="560070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3475" y="3430825"/>
            <a:ext cx="276225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7"/>
          <p:cNvSpPr txBox="1"/>
          <p:nvPr/>
        </p:nvSpPr>
        <p:spPr>
          <a:xfrm>
            <a:off x="4163475" y="2998288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редко: индексирование по имени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000" y="4324350"/>
            <a:ext cx="536999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800" y="470650"/>
            <a:ext cx="833437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800" y="2089900"/>
            <a:ext cx="2171700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8"/>
          <p:cNvSpPr txBox="1"/>
          <p:nvPr/>
        </p:nvSpPr>
        <p:spPr>
          <a:xfrm>
            <a:off x="6941850" y="1561550"/>
            <a:ext cx="426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еще есть LETTERS</a:t>
            </a:r>
            <a:endParaRPr sz="1000"/>
          </a:p>
        </p:txBody>
      </p:sp>
      <p:sp>
        <p:nvSpPr>
          <p:cNvPr id="260" name="Google Shape;260;p28"/>
          <p:cNvSpPr txBox="1"/>
          <p:nvPr/>
        </p:nvSpPr>
        <p:spPr>
          <a:xfrm>
            <a:off x="159800" y="70450"/>
            <a:ext cx="52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имена можно получить или присвоить используя ф-ю names: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/>
        </p:nvSpPr>
        <p:spPr>
          <a:xfrm>
            <a:off x="340425" y="340425"/>
            <a:ext cx="86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Задача: получить все значения вектора, которые больше его арифметического среднего</a:t>
            </a:r>
            <a:endParaRPr b="1"/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00" y="807225"/>
            <a:ext cx="38004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/>
        </p:nvSpPr>
        <p:spPr>
          <a:xfrm>
            <a:off x="340425" y="340425"/>
            <a:ext cx="86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Задача: получить все значения вектора, которые больше его арифметического среднего</a:t>
            </a:r>
            <a:endParaRPr b="1"/>
          </a:p>
        </p:txBody>
      </p:sp>
      <p:sp>
        <p:nvSpPr>
          <p:cNvPr id="272" name="Google Shape;272;p30"/>
          <p:cNvSpPr txBox="1"/>
          <p:nvPr/>
        </p:nvSpPr>
        <p:spPr>
          <a:xfrm>
            <a:off x="411500" y="1332125"/>
            <a:ext cx="426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найти среднее?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есть функция, mean(n)</a:t>
            </a: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00" y="740625"/>
            <a:ext cx="38004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/>
        </p:nvSpPr>
        <p:spPr>
          <a:xfrm>
            <a:off x="340425" y="340425"/>
            <a:ext cx="86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Задача: получить все значения вектора, которые больше его арифметического среднего</a:t>
            </a:r>
            <a:endParaRPr b="1"/>
          </a:p>
        </p:txBody>
      </p:sp>
      <p:sp>
        <p:nvSpPr>
          <p:cNvPr id="279" name="Google Shape;279;p31"/>
          <p:cNvSpPr txBox="1"/>
          <p:nvPr/>
        </p:nvSpPr>
        <p:spPr>
          <a:xfrm>
            <a:off x="411500" y="1332125"/>
            <a:ext cx="426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найти среднее?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есть функция, mean(n)</a:t>
            </a:r>
            <a:endParaRPr/>
          </a:p>
        </p:txBody>
      </p:sp>
      <p:pic>
        <p:nvPicPr>
          <p:cNvPr id="280" name="Google Shape;2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00" y="740625"/>
            <a:ext cx="380047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1"/>
          <p:cNvSpPr txBox="1"/>
          <p:nvPr/>
        </p:nvSpPr>
        <p:spPr>
          <a:xfrm>
            <a:off x="503250" y="2183200"/>
            <a:ext cx="426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получить значения, которые больше него?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Получим логический вектор.</a:t>
            </a:r>
            <a:endParaRPr/>
          </a:p>
        </p:txBody>
      </p:sp>
      <p:pic>
        <p:nvPicPr>
          <p:cNvPr id="282" name="Google Shape;28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650" y="3166900"/>
            <a:ext cx="507682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1"/>
          <p:cNvSpPr/>
          <p:nvPr/>
        </p:nvSpPr>
        <p:spPr>
          <a:xfrm>
            <a:off x="1786338" y="3426525"/>
            <a:ext cx="9768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1"/>
          <p:cNvSpPr txBox="1"/>
          <p:nvPr/>
        </p:nvSpPr>
        <p:spPr>
          <a:xfrm>
            <a:off x="2967700" y="3333675"/>
            <a:ext cx="62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980000"/>
                </a:solidFill>
              </a:rPr>
              <a:t>какое тут должно быть логическое выражение?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658675" y="44478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дальше?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6850"/>
            <a:ext cx="8839199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349000" y="1721250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= ?имяфункции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/>
        </p:nvSpPr>
        <p:spPr>
          <a:xfrm>
            <a:off x="340425" y="340425"/>
            <a:ext cx="86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Задача: получить все значения вектора, которые больше его арифметического среднего</a:t>
            </a:r>
            <a:endParaRPr b="1"/>
          </a:p>
        </p:txBody>
      </p:sp>
      <p:sp>
        <p:nvSpPr>
          <p:cNvPr id="291" name="Google Shape;291;p32"/>
          <p:cNvSpPr txBox="1"/>
          <p:nvPr/>
        </p:nvSpPr>
        <p:spPr>
          <a:xfrm>
            <a:off x="411500" y="1332125"/>
            <a:ext cx="426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найти среднее?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есть функция, mean(n)</a:t>
            </a:r>
            <a:endParaRPr/>
          </a:p>
        </p:txBody>
      </p:sp>
      <p:pic>
        <p:nvPicPr>
          <p:cNvPr id="292" name="Google Shape;2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00" y="740625"/>
            <a:ext cx="380047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2"/>
          <p:cNvSpPr txBox="1"/>
          <p:nvPr/>
        </p:nvSpPr>
        <p:spPr>
          <a:xfrm>
            <a:off x="503250" y="2183200"/>
            <a:ext cx="426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получить значения, которые больше него?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Получим логический вектор.</a:t>
            </a:r>
            <a:endParaRPr/>
          </a:p>
        </p:txBody>
      </p:sp>
      <p:pic>
        <p:nvPicPr>
          <p:cNvPr id="294" name="Google Shape;29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650" y="3166900"/>
            <a:ext cx="507682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2"/>
          <p:cNvSpPr txBox="1"/>
          <p:nvPr/>
        </p:nvSpPr>
        <p:spPr>
          <a:xfrm>
            <a:off x="581650" y="4225825"/>
            <a:ext cx="61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Применим его для индексирования исходного вектора n</a:t>
            </a:r>
            <a:endParaRPr/>
          </a:p>
        </p:txBody>
      </p:sp>
      <p:sp>
        <p:nvSpPr>
          <p:cNvPr id="296" name="Google Shape;296;p32"/>
          <p:cNvSpPr txBox="1"/>
          <p:nvPr/>
        </p:nvSpPr>
        <p:spPr>
          <a:xfrm>
            <a:off x="5409925" y="4225825"/>
            <a:ext cx="62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980000"/>
                </a:solidFill>
              </a:rPr>
              <a:t>как?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297" name="Google Shape;29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250" y="4697000"/>
            <a:ext cx="1295400" cy="31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p32"/>
          <p:cNvCxnSpPr/>
          <p:nvPr/>
        </p:nvCxnSpPr>
        <p:spPr>
          <a:xfrm>
            <a:off x="6024175" y="1369125"/>
            <a:ext cx="7500" cy="37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32"/>
          <p:cNvSpPr txBox="1"/>
          <p:nvPr/>
        </p:nvSpPr>
        <p:spPr>
          <a:xfrm>
            <a:off x="6024175" y="13691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переписать способ в одну строку?</a:t>
            </a:r>
            <a:endParaRPr/>
          </a:p>
        </p:txBody>
      </p:sp>
      <p:sp>
        <p:nvSpPr>
          <p:cNvPr id="300" name="Google Shape;300;p32"/>
          <p:cNvSpPr txBox="1"/>
          <p:nvPr/>
        </p:nvSpPr>
        <p:spPr>
          <a:xfrm>
            <a:off x="6238800" y="21092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"/>
          <p:cNvSpPr/>
          <p:nvPr/>
        </p:nvSpPr>
        <p:spPr>
          <a:xfrm>
            <a:off x="629050" y="4713600"/>
            <a:ext cx="932400" cy="2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"/>
          <p:cNvSpPr txBox="1"/>
          <p:nvPr/>
        </p:nvSpPr>
        <p:spPr>
          <a:xfrm>
            <a:off x="6124775" y="1847175"/>
            <a:ext cx="62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980000"/>
                </a:solidFill>
              </a:rPr>
              <a:t>как?</a:t>
            </a: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/>
        </p:nvSpPr>
        <p:spPr>
          <a:xfrm>
            <a:off x="340425" y="340425"/>
            <a:ext cx="86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Задача: получить все значения вектора, которые больше его арифметического среднего</a:t>
            </a:r>
            <a:endParaRPr b="1"/>
          </a:p>
        </p:txBody>
      </p:sp>
      <p:sp>
        <p:nvSpPr>
          <p:cNvPr id="308" name="Google Shape;308;p33"/>
          <p:cNvSpPr txBox="1"/>
          <p:nvPr/>
        </p:nvSpPr>
        <p:spPr>
          <a:xfrm>
            <a:off x="411500" y="1332125"/>
            <a:ext cx="426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найти среднее?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есть функция, mean(n)</a:t>
            </a:r>
            <a:endParaRPr/>
          </a:p>
        </p:txBody>
      </p:sp>
      <p:pic>
        <p:nvPicPr>
          <p:cNvPr id="309" name="Google Shape;3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00" y="740625"/>
            <a:ext cx="380047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3"/>
          <p:cNvSpPr txBox="1"/>
          <p:nvPr/>
        </p:nvSpPr>
        <p:spPr>
          <a:xfrm>
            <a:off x="503250" y="2183200"/>
            <a:ext cx="426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получить значения, которые больше него?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Получим логический вектор.</a:t>
            </a:r>
            <a:endParaRPr/>
          </a:p>
        </p:txBody>
      </p:sp>
      <p:pic>
        <p:nvPicPr>
          <p:cNvPr id="311" name="Google Shape;31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650" y="3166900"/>
            <a:ext cx="507682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3"/>
          <p:cNvSpPr txBox="1"/>
          <p:nvPr/>
        </p:nvSpPr>
        <p:spPr>
          <a:xfrm>
            <a:off x="581650" y="4225825"/>
            <a:ext cx="61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Применим его для индексирования исходного вектора n</a:t>
            </a:r>
            <a:endParaRPr/>
          </a:p>
        </p:txBody>
      </p:sp>
      <p:pic>
        <p:nvPicPr>
          <p:cNvPr id="313" name="Google Shape;31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250" y="4682200"/>
            <a:ext cx="1295400" cy="31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33"/>
          <p:cNvCxnSpPr/>
          <p:nvPr/>
        </p:nvCxnSpPr>
        <p:spPr>
          <a:xfrm>
            <a:off x="6024175" y="1369125"/>
            <a:ext cx="7500" cy="37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33"/>
          <p:cNvSpPr txBox="1"/>
          <p:nvPr/>
        </p:nvSpPr>
        <p:spPr>
          <a:xfrm>
            <a:off x="6024175" y="13691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переписать в одну строку?</a:t>
            </a:r>
            <a:endParaRPr/>
          </a:p>
        </p:txBody>
      </p:sp>
      <p:sp>
        <p:nvSpPr>
          <p:cNvPr id="316" name="Google Shape;316;p33"/>
          <p:cNvSpPr txBox="1"/>
          <p:nvPr/>
        </p:nvSpPr>
        <p:spPr>
          <a:xfrm>
            <a:off x="6238800" y="21092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8800" y="1947725"/>
            <a:ext cx="179745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25" y="230001"/>
            <a:ext cx="2364825" cy="16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3925" y="317875"/>
            <a:ext cx="2673200" cy="14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952550" y="955425"/>
            <a:ext cx="55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☰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6387125" y="2171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980000"/>
                </a:solidFill>
              </a:rPr>
              <a:t>только один объект за раз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800" y="2057400"/>
            <a:ext cx="6153325" cy="79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4600" y="3521177"/>
            <a:ext cx="6930367" cy="793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5"/>
          <p:cNvCxnSpPr/>
          <p:nvPr/>
        </p:nvCxnSpPr>
        <p:spPr>
          <a:xfrm>
            <a:off x="111000" y="3086100"/>
            <a:ext cx="87624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5"/>
          <p:cNvSpPr txBox="1"/>
          <p:nvPr/>
        </p:nvSpPr>
        <p:spPr>
          <a:xfrm>
            <a:off x="444025" y="44626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выводит </a:t>
            </a:r>
            <a:r>
              <a:rPr b="1" lang="ru"/>
              <a:t>пробел между аргументами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50" y="1077500"/>
            <a:ext cx="2914650" cy="274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6"/>
          <p:cNvCxnSpPr/>
          <p:nvPr/>
        </p:nvCxnSpPr>
        <p:spPr>
          <a:xfrm>
            <a:off x="3456125" y="0"/>
            <a:ext cx="7500" cy="51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7900" y="454049"/>
            <a:ext cx="5075950" cy="7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646750" y="14727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простые векторы -- тоже ок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7900" y="2392207"/>
            <a:ext cx="5387725" cy="78716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892925" y="34931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составные структуры данных -- нет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251625" y="222025"/>
            <a:ext cx="426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Присваивание</a:t>
            </a:r>
            <a:endParaRPr sz="1900"/>
          </a:p>
        </p:txBody>
      </p:sp>
      <p:sp>
        <p:nvSpPr>
          <p:cNvPr id="89" name="Google Shape;89;p17"/>
          <p:cNvSpPr txBox="1"/>
          <p:nvPr/>
        </p:nvSpPr>
        <p:spPr>
          <a:xfrm>
            <a:off x="436650" y="23978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переменные объявлять не нужно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436650" y="12951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&lt;- оператор присваивания</a:t>
            </a:r>
            <a:endParaRPr b="1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50" y="1795950"/>
            <a:ext cx="8191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99025"/>
            <a:ext cx="357187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4572000" y="3710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менять тип данных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581650" y="3115725"/>
            <a:ext cx="14610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однако можно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 =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3 -&gt; x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215175"/>
            <a:ext cx="29146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4514325" y="2599575"/>
            <a:ext cx="426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отображает имена переменных в вашем рабочем пространстве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629000"/>
            <a:ext cx="1422488" cy="834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7"/>
          <p:cNvCxnSpPr/>
          <p:nvPr/>
        </p:nvCxnSpPr>
        <p:spPr>
          <a:xfrm>
            <a:off x="4085200" y="-11100"/>
            <a:ext cx="14700" cy="51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7"/>
          <p:cNvSpPr txBox="1"/>
          <p:nvPr/>
        </p:nvSpPr>
        <p:spPr>
          <a:xfrm>
            <a:off x="4572000" y="46402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удалить - rm(x)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347800" y="4114800"/>
            <a:ext cx="35718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80000"/>
                </a:solidFill>
              </a:rPr>
              <a:t>Переменные - это такие контейнеры, в которые можно положить разные данные (и даже функции).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25" y="211575"/>
            <a:ext cx="5581650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9800" y="1266825"/>
            <a:ext cx="4524375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4299825" y="905025"/>
            <a:ext cx="4262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C3E50"/>
                </a:solidFill>
                <a:highlight>
                  <a:srgbClr val="FFFFFF"/>
                </a:highlight>
              </a:rPr>
              <a:t>целые и дробные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4492225" y="27086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4390638" y="2571750"/>
            <a:ext cx="4262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C3E50"/>
                </a:solidFill>
                <a:highlight>
                  <a:srgbClr val="FFFFFF"/>
                </a:highlight>
              </a:rPr>
              <a:t>целые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5830875" y="2531050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C3E50"/>
                </a:solidFill>
                <a:highlight>
                  <a:srgbClr val="FFFFFF"/>
                </a:highlight>
              </a:rPr>
              <a:t>комплексные числа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170225" y="29335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встроенные константы: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225" y="3333750"/>
            <a:ext cx="43910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0" y="3974175"/>
            <a:ext cx="1391400" cy="124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150">
                <a:solidFill>
                  <a:srgbClr val="2C3E50"/>
                </a:solidFill>
                <a:highlight>
                  <a:srgbClr val="FFFFFF"/>
                </a:highlight>
              </a:rPr>
              <a:t>“not available”</a:t>
            </a:r>
            <a:r>
              <a:rPr lang="ru" sz="1150">
                <a:solidFill>
                  <a:srgbClr val="2C3E50"/>
                </a:solidFill>
                <a:highlight>
                  <a:srgbClr val="FFFFFF"/>
                </a:highlight>
              </a:rPr>
              <a:t>. Когда объект был, но его свойство не измерили или не записали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1391400" y="3974175"/>
            <a:ext cx="1132200" cy="124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150">
                <a:solidFill>
                  <a:srgbClr val="2C3E50"/>
                </a:solidFill>
                <a:highlight>
                  <a:srgbClr val="FFFFFF"/>
                </a:highlight>
              </a:rPr>
              <a:t>“infinity”</a:t>
            </a:r>
            <a:r>
              <a:rPr lang="ru" sz="1150">
                <a:solidFill>
                  <a:srgbClr val="2C3E50"/>
                </a:solidFill>
                <a:highlight>
                  <a:srgbClr val="FFFFFF"/>
                </a:highlight>
              </a:rPr>
              <a:t> — бесконечность. при делении чисел на ноль.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2523600" y="3974175"/>
            <a:ext cx="1487700" cy="124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150">
                <a:solidFill>
                  <a:srgbClr val="2C3E50"/>
                </a:solidFill>
                <a:highlight>
                  <a:srgbClr val="FFFFFF"/>
                </a:highlight>
              </a:rPr>
              <a:t>“not a number”</a:t>
            </a:r>
            <a:r>
              <a:rPr lang="ru" sz="1150">
                <a:solidFill>
                  <a:srgbClr val="2C3E50"/>
                </a:solidFill>
                <a:highlight>
                  <a:srgbClr val="FFFFFF"/>
                </a:highlight>
              </a:rPr>
              <a:t>. при делении нуля на ноль, или если взять корень из отрицательного числа.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6949275" y="81400"/>
            <a:ext cx="426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Типы данных,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операторы</a:t>
            </a:r>
            <a:endParaRPr b="1" sz="2100"/>
          </a:p>
        </p:txBody>
      </p:sp>
      <p:sp>
        <p:nvSpPr>
          <p:cNvPr id="117" name="Google Shape;117;p18"/>
          <p:cNvSpPr txBox="1"/>
          <p:nvPr/>
        </p:nvSpPr>
        <p:spPr>
          <a:xfrm>
            <a:off x="4011300" y="3974175"/>
            <a:ext cx="1391400" cy="71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C3E50"/>
                </a:solidFill>
                <a:highlight>
                  <a:srgbClr val="FFFFFF"/>
                </a:highlight>
              </a:rPr>
              <a:t>ноль, т.е. это значит “пусто,” “ничего нет.”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0875" y="2833338"/>
            <a:ext cx="218122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5784000" y="3881400"/>
            <a:ext cx="33600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+, -, *, /, ^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%/% - целочисленное деление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%% - остаток от деления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&amp; - логическое И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| - логическое ИЛИ</a:t>
            </a:r>
            <a:endParaRPr b="1"/>
          </a:p>
        </p:txBody>
      </p:sp>
      <p:sp>
        <p:nvSpPr>
          <p:cNvPr id="120" name="Google Shape;120;p18"/>
          <p:cNvSpPr txBox="1"/>
          <p:nvPr/>
        </p:nvSpPr>
        <p:spPr>
          <a:xfrm>
            <a:off x="8145000" y="2980273"/>
            <a:ext cx="99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/>
              <a:t>&gt; 5 == 5L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[1] TRUE</a:t>
            </a:r>
            <a:endParaRPr sz="10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66070" y="3262137"/>
            <a:ext cx="492100" cy="61927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4566250" y="2938075"/>
            <a:ext cx="895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/>
              <a:t>арифметические операции - тоже ф-ии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0" y="0"/>
            <a:ext cx="5380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4881300" y="74000"/>
            <a:ext cx="426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/>
              <a:t>Основные структуры данных в R</a:t>
            </a:r>
            <a:endParaRPr b="1" sz="1900"/>
          </a:p>
        </p:txBody>
      </p:sp>
      <p:sp>
        <p:nvSpPr>
          <p:cNvPr id="129" name="Google Shape;129;p19"/>
          <p:cNvSpPr txBox="1"/>
          <p:nvPr/>
        </p:nvSpPr>
        <p:spPr>
          <a:xfrm>
            <a:off x="66600" y="1087900"/>
            <a:ext cx="40851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C3E50"/>
                </a:solidFill>
                <a:highlight>
                  <a:srgbClr val="FFFFFF"/>
                </a:highlight>
              </a:rPr>
              <a:t>вектор, матрица, массив, список, датафрейм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100" y="703400"/>
            <a:ext cx="2527487" cy="428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00" y="787825"/>
            <a:ext cx="36099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275" y="2502813"/>
            <a:ext cx="347662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6327625" y="20800"/>
            <a:ext cx="426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/>
              <a:t>Вектор</a:t>
            </a:r>
            <a:endParaRPr b="1" sz="1900"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7188" y="1448713"/>
            <a:ext cx="2587675" cy="2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4676900" y="787825"/>
            <a:ext cx="270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/>
              <a:t>первое число:второе число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от первого до второго числа с шагом 1</a:t>
            </a:r>
            <a:endParaRPr sz="1200"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3416" y="4157950"/>
            <a:ext cx="2968959" cy="98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2896475" y="39788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2773425" y="36824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by = 10, шаг 10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097" y="3993683"/>
            <a:ext cx="2046525" cy="114981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167275" y="3487225"/>
            <a:ext cx="204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задается длина вектора, а не шаг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100600" y="592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980000"/>
                </a:solidFill>
              </a:rPr>
              <a:t>в одном векторе - один тип данных</a:t>
            </a:r>
            <a:endParaRPr b="1">
              <a:solidFill>
                <a:srgbClr val="980000"/>
              </a:solidFill>
            </a:endParaRPr>
          </a:p>
        </p:txBody>
      </p:sp>
      <p:cxnSp>
        <p:nvCxnSpPr>
          <p:cNvPr id="146" name="Google Shape;146;p20"/>
          <p:cNvCxnSpPr/>
          <p:nvPr/>
        </p:nvCxnSpPr>
        <p:spPr>
          <a:xfrm>
            <a:off x="4314625" y="806675"/>
            <a:ext cx="0" cy="26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0"/>
          <p:cNvCxnSpPr/>
          <p:nvPr/>
        </p:nvCxnSpPr>
        <p:spPr>
          <a:xfrm flipH="1" rot="10800000">
            <a:off x="96200" y="2412725"/>
            <a:ext cx="41814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0"/>
          <p:cNvCxnSpPr/>
          <p:nvPr/>
        </p:nvCxnSpPr>
        <p:spPr>
          <a:xfrm flipH="1" rot="10800000">
            <a:off x="37000" y="3330225"/>
            <a:ext cx="42555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/>
        </p:nvSpPr>
        <p:spPr>
          <a:xfrm>
            <a:off x="192425" y="192400"/>
            <a:ext cx="42627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rep()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 – позволяет создавать вектора с повторяющимися значениями. 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первый аргумент – </a:t>
            </a:r>
            <a:r>
              <a:rPr b="1" lang="ru" sz="1200">
                <a:solidFill>
                  <a:srgbClr val="333333"/>
                </a:solidFill>
                <a:highlight>
                  <a:srgbClr val="FFFFFF"/>
                </a:highlight>
              </a:rPr>
              <a:t>что повторяем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второй аргумент – </a:t>
            </a:r>
            <a:r>
              <a:rPr b="1" lang="ru" sz="1200">
                <a:solidFill>
                  <a:srgbClr val="333333"/>
                </a:solidFill>
                <a:highlight>
                  <a:srgbClr val="FFFFFF"/>
                </a:highlight>
              </a:rPr>
              <a:t>сколько раз повторяем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375" y="157750"/>
            <a:ext cx="1597110" cy="13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192425" y="18872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И первый, и второй аргумент могут быть векторами:</a:t>
            </a:r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 flipH="1" rot="10800000">
            <a:off x="177625" y="1731675"/>
            <a:ext cx="56691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3075" y="1809250"/>
            <a:ext cx="2001200" cy="12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3075" y="3458575"/>
            <a:ext cx="234315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273825" y="35449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объединять вектора</a:t>
            </a:r>
            <a:endParaRPr/>
          </a:p>
        </p:txBody>
      </p:sp>
      <p:cxnSp>
        <p:nvCxnSpPr>
          <p:cNvPr id="160" name="Google Shape;160;p21"/>
          <p:cNvCxnSpPr/>
          <p:nvPr/>
        </p:nvCxnSpPr>
        <p:spPr>
          <a:xfrm flipH="1" rot="10800000">
            <a:off x="177625" y="3226800"/>
            <a:ext cx="57579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