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c9bbfa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c9bbfa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c9bbfa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c9bbfa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c9bbfad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c9bbfad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9bc9577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9bc9577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c9bbfad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c9bbfad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c9bbfa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c9bbfa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c9bbfa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c9bbfa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dc6e0b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dc6e0b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c9bbfad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2c9bbfa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c9bbfad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c9bbfa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c9bbfad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2c9bbfa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9bc957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9bc957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9bc957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9bc957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9bc957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9bc957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c9bbfa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2c9bbfa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c9bbfa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c9bbfa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2c9bbfa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2c9bbfa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c9bbfa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2c9bbfa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2c9bbfa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2c9bbfa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2c9bbfad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2c9bbfad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f9bc957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f9bc957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c9bbfa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c9bbfa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dc6e0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dc6e0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dc6e0b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4dc6e0b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4dc6e0b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4dc6e0b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4dc6e0b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4dc6e0b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4dc6e0b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4dc6e0b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4dc6e0b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4dc6e0b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4dc6e0b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4dc6e0b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4dc6e0b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4dc6e0b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4dc6e0bf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4dc6e0b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4dc6e0b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4dc6e0b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c9bbfa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c9bbfa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dc6e0b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dc6e0b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4dc6e0b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4dc6e0b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4dc6e0bf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4dc6e0bf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c9bbfa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c9bbfa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c9bbfa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c9bbfa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c9bbfa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c9bbfa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c9bbfa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c9bbfa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c9bbfa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c9bbfa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hyperlink" Target="https://coderlessons.com/tutorials/mashinnoe-obuchenie/r-programmirovanie/5-chto-takoe-faktor-v-r" TargetMode="External"/><Relationship Id="rId5" Type="http://schemas.openxmlformats.org/officeDocument/2006/relationships/hyperlink" Target="https://r-analytics.blogspot.com/2011/07/r_17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Relationship Id="rId5" Type="http://schemas.openxmlformats.org/officeDocument/2006/relationships/hyperlink" Target="https://themockup.blog/posts/2021-02-13-joins-vs-casewhen-speed-and-memory-tradeoff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cran.r-project.org/doc/contrib/Short-refcard.pdf" TargetMode="External"/><Relationship Id="rId5" Type="http://schemas.openxmlformats.org/officeDocument/2006/relationships/hyperlink" Target="https://aakinshin.net/ru/posts/r-func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55650" y="2310150"/>
            <a:ext cx="183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Занятие 2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400" y="152400"/>
            <a:ext cx="487363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15125" y="2263950"/>
            <a:ext cx="21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 оператора,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 высшего к низшему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989850" y="2302350"/>
            <a:ext cx="116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Список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222750" y="283500"/>
            <a:ext cx="68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33333"/>
                </a:solidFill>
                <a:highlight>
                  <a:srgbClr val="D9EAD3"/>
                </a:highlight>
              </a:rPr>
              <a:t>Список - вектор без ограничения на одинаковые данные внутри</a:t>
            </a:r>
            <a:endParaRPr b="1" sz="1700">
              <a:highlight>
                <a:srgbClr val="D9EAD3"/>
              </a:highlight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50" y="871650"/>
            <a:ext cx="3360975" cy="1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50" y="2480625"/>
            <a:ext cx="6680225" cy="25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400" y="3291525"/>
            <a:ext cx="3390900" cy="11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0" name="Google Shape;130;p24"/>
          <p:cNvCxnSpPr/>
          <p:nvPr/>
        </p:nvCxnSpPr>
        <p:spPr>
          <a:xfrm>
            <a:off x="46050" y="2390450"/>
            <a:ext cx="90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00"/>
            <a:ext cx="4960150" cy="4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00" y="1902050"/>
            <a:ext cx="5167573" cy="2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959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5973750" y="465750"/>
            <a:ext cx="58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элементам списка тоже можно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дать имена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5875"/>
            <a:ext cx="16192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152400" y="205567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обращение по имени: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150" y="1448400"/>
            <a:ext cx="53816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807600" y="2302350"/>
            <a:ext cx="152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Матрица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141750" y="4151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Матрица (matrix)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– это  “двумерный” вектор: вектор, у которого есть не только длина, но и ширина.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Создать матрицу можно с помощью функции </a:t>
            </a:r>
            <a:r>
              <a:rPr lang="ru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matrix()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из вектора, указав при этом количество строк и столбцов.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400" y="719400"/>
            <a:ext cx="31718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595438"/>
            <a:ext cx="45529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3513900" y="2302350"/>
            <a:ext cx="211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Датафрейм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782250" y="2302350"/>
            <a:ext cx="157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дз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50625" y="7087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и самим создать что-то тестовое 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0" y="539813"/>
            <a:ext cx="7458082" cy="40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2248500" y="979350"/>
            <a:ext cx="11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</a:rPr>
              <a:t>#1000 MAX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View(df)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863" y="2093138"/>
            <a:ext cx="4124325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2"/>
          <p:cNvCxnSpPr/>
          <p:nvPr/>
        </p:nvCxnSpPr>
        <p:spPr>
          <a:xfrm>
            <a:off x="5061875" y="1114275"/>
            <a:ext cx="0" cy="3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8500" y="1697250"/>
            <a:ext cx="2705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/>
          <p:nvPr/>
        </p:nvSpPr>
        <p:spPr>
          <a:xfrm>
            <a:off x="2106000" y="953325"/>
            <a:ext cx="7038000" cy="421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650" y="4718775"/>
            <a:ext cx="1174500" cy="32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/>
          <p:nvPr/>
        </p:nvSpPr>
        <p:spPr>
          <a:xfrm>
            <a:off x="2764125" y="1741500"/>
            <a:ext cx="293700" cy="22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3270900" y="1741500"/>
            <a:ext cx="475200" cy="22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868800" y="1741500"/>
            <a:ext cx="408300" cy="22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425150" y="1741500"/>
            <a:ext cx="293700" cy="22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1542225" y="526600"/>
            <a:ext cx="230700" cy="18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2311125" y="526600"/>
            <a:ext cx="408300" cy="18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1510725" y="693975"/>
            <a:ext cx="475200" cy="18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4545300" y="693975"/>
            <a:ext cx="355200" cy="18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5" y="214500"/>
            <a:ext cx="50387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5140500" y="496125"/>
            <a:ext cx="38607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для 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более быстрого расчета основных параметров описательной статистики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5" y="2356875"/>
            <a:ext cx="4556400" cy="108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5022525" y="2356875"/>
            <a:ext cx="39381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минимальное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 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значение переменной, </a:t>
            </a:r>
            <a:endParaRPr sz="120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максимальное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 значение переменной, </a:t>
            </a:r>
            <a:endParaRPr sz="120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медиана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),</a:t>
            </a:r>
            <a:endParaRPr sz="120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арифметическая средняя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), </a:t>
            </a:r>
            <a:endParaRPr sz="120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первый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1st Qu.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 и третий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3rd Qu.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 квартиль, </a:t>
            </a:r>
            <a:endParaRPr sz="120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а также для выяснения количества отсутствующих значений (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NA's</a:t>
            </a: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478250" y="4103250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56565"/>
                </a:solidFill>
                <a:highlight>
                  <a:srgbClr val="FFFFFF"/>
                </a:highlight>
              </a:rPr>
              <a:t>подсчитает количество наблюдений для каждого уровня.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75" y="3685500"/>
            <a:ext cx="266325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73" y="976502"/>
            <a:ext cx="4860250" cy="30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0" y="774825"/>
            <a:ext cx="5072926" cy="3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0" y="444000"/>
            <a:ext cx="35742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Факторы — это переменные в R, которые принимают ограниченное количество различных значений; такие переменные часто называют категориальными переменными.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наборе данных мы можем выделить два типа переменных: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категориальные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непрерывные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" sz="1200">
                <a:solidFill>
                  <a:schemeClr val="dk1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категориальной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переменной значение ограничено и обычно основано на определенной конечной группе. Например, категориальной переменной могут быть страны, год, пол, род занятий.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Непрерывная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переменная может принимать любые значения, от целых до десятичных. Например, у нас может быть выручка, цена акции и т. Д.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5"/>
          <p:cNvCxnSpPr/>
          <p:nvPr/>
        </p:nvCxnSpPr>
        <p:spPr>
          <a:xfrm>
            <a:off x="3776625" y="911250"/>
            <a:ext cx="20400" cy="3321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5"/>
          <p:cNvSpPr txBox="1"/>
          <p:nvPr/>
        </p:nvSpPr>
        <p:spPr>
          <a:xfrm>
            <a:off x="3258663" y="4563100"/>
            <a:ext cx="5832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hlinkClick r:id="rId4"/>
              </a:rPr>
              <a:t>https://coderlessons.com/tutorials/mashinnoe-obuchenie/r-programmirovanie/5-chto-takoe-faktor-v-r</a:t>
            </a:r>
            <a:r>
              <a:rPr lang="ru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hlinkClick r:id="rId5"/>
              </a:rPr>
              <a:t>https://r-analytics.blogspot.com/2011/07/r_17.html</a:t>
            </a:r>
            <a:r>
              <a:rPr lang="ru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8" y="936813"/>
            <a:ext cx="7058350" cy="24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354375" y="53662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читаем обычно из файла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27288"/>
            <a:ext cx="2495550" cy="333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36"/>
          <p:cNvSpPr txBox="1"/>
          <p:nvPr/>
        </p:nvSpPr>
        <p:spPr>
          <a:xfrm>
            <a:off x="2647950" y="3920888"/>
            <a:ext cx="364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3F4F6"/>
                </a:highlight>
                <a:latin typeface="Roboto"/>
                <a:ea typeface="Roboto"/>
                <a:cs typeface="Roboto"/>
                <a:sym typeface="Roboto"/>
              </a:rPr>
              <a:t>где сейчас находится рабочая директория в вашей ОС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387175"/>
            <a:ext cx="2854725" cy="5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575" y="3394950"/>
            <a:ext cx="3689450" cy="2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6815150" y="3612775"/>
            <a:ext cx="42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 полный путь до файла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/>
        </p:nvSpPr>
        <p:spPr>
          <a:xfrm>
            <a:off x="668250" y="405000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969350" y="484675"/>
            <a:ext cx="569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создавать новые колонки: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existed_df$new_col &lt;- TRUE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всех наблюдений появится новая переменная со значением TRUE (recycling) 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2146475"/>
            <a:ext cx="2268500" cy="6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3446700" y="2047525"/>
            <a:ext cx="56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число строк/колонок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200250" y="1770075"/>
            <a:ext cx="37539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тобы отобрать нужные </a:t>
            </a:r>
            <a:r>
              <a:rPr b="1" lang="ru" sz="1200">
                <a:solidFill>
                  <a:srgbClr val="222222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колонки</a:t>
            </a: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(переменные) в данных вы можете: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использовать номера колонок (не забудьте обернуть индексы в вектор):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mtcars[, c(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chemeClr val="dk1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использовать имена колонок: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mtcars[, c(</a:t>
            </a:r>
            <a:r>
              <a:rPr lang="ru" sz="1100">
                <a:solidFill>
                  <a:srgbClr val="008800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"mpg"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8800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"hp"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chemeClr val="dk1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4572000" y="469725"/>
            <a:ext cx="37539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отобрать нужные </a:t>
            </a:r>
            <a:r>
              <a:rPr b="1" lang="ru" sz="1200">
                <a:solidFill>
                  <a:srgbClr val="222222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строки</a:t>
            </a: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данных: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mtcars[c(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), ]</a:t>
            </a:r>
            <a:endParaRPr sz="1100">
              <a:solidFill>
                <a:schemeClr val="dk1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ожно комбинировать: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mtcars[c(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), c(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chemeClr val="dk1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ы можем использовать отрицательную индексацию, чтобы отобрать все колонки/строки кроме указанных: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mtcars[, -c(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)] </a:t>
            </a:r>
            <a:r>
              <a:rPr lang="ru" sz="1100">
                <a:solidFill>
                  <a:srgbClr val="880000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# отберем все строчки и все колонки кроме 3 и 4. </a:t>
            </a:r>
            <a:endParaRPr sz="1100">
              <a:solidFill>
                <a:srgbClr val="880000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" name="Google Shape;239;p38"/>
          <p:cNvCxnSpPr/>
          <p:nvPr/>
        </p:nvCxnSpPr>
        <p:spPr>
          <a:xfrm>
            <a:off x="4151250" y="40500"/>
            <a:ext cx="10200" cy="50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8"/>
          <p:cNvSpPr txBox="1"/>
          <p:nvPr/>
        </p:nvSpPr>
        <p:spPr>
          <a:xfrm>
            <a:off x="108800" y="197825"/>
            <a:ext cx="56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 отображение данных:</a:t>
            </a:r>
            <a:endParaRPr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0200" y="598025"/>
            <a:ext cx="28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DF[СТРОКИ, КОЛОНКИ]</a:t>
            </a:r>
            <a:endParaRPr b="1" sz="1800"/>
          </a:p>
        </p:txBody>
      </p:sp>
      <p:cxnSp>
        <p:nvCxnSpPr>
          <p:cNvPr id="242" name="Google Shape;242;p38"/>
          <p:cNvCxnSpPr/>
          <p:nvPr/>
        </p:nvCxnSpPr>
        <p:spPr>
          <a:xfrm flipH="1" rot="10800000">
            <a:off x="0" y="1147400"/>
            <a:ext cx="415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525" y="2055913"/>
            <a:ext cx="28575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0" y="4718050"/>
            <a:ext cx="1638300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200250" y="4317850"/>
            <a:ext cx="30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- </a:t>
            </a:r>
            <a:r>
              <a:rPr lang="ru" sz="1200"/>
              <a:t>можно обращаться к колонке по имени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354625" y="605975"/>
            <a:ext cx="67275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более сложных запросов subset():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subset(mtcars, hp &gt;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 &amp; am ==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удалить переменную из данных: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mtcars$new_var &lt;- </a:t>
            </a:r>
            <a:r>
              <a:rPr lang="ru" sz="1100">
                <a:solidFill>
                  <a:srgbClr val="006666"/>
                </a:solidFill>
                <a:highlight>
                  <a:srgbClr val="F3F4F6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100">
              <a:solidFill>
                <a:srgbClr val="006666"/>
              </a:solidFill>
              <a:highlight>
                <a:srgbClr val="F3F4F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119188"/>
            <a:ext cx="63627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415425" y="514350"/>
            <a:ext cx="569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ЗАДАЧИ</a:t>
            </a:r>
            <a:endParaRPr b="1" sz="1600"/>
          </a:p>
        </p:txBody>
      </p:sp>
      <p:sp>
        <p:nvSpPr>
          <p:cNvPr id="261" name="Google Shape;261;p41"/>
          <p:cNvSpPr txBox="1"/>
          <p:nvPr/>
        </p:nvSpPr>
        <p:spPr>
          <a:xfrm>
            <a:off x="474800" y="1107825"/>
            <a:ext cx="6884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Get the last 5 values of 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mtcars$mpg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 in two ways.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How many elements does mtcars$mpg contain in total?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Print only the values of mtcars$mpg in odd positions (2, 4, 6, …).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Check how many elements of mtcars$mpg are greater or equal to 25 and less than 33.9.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6023825" y="1107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B7B7B7"/>
                </a:highlight>
              </a:rPr>
              <a:t>data(mtcars)</a:t>
            </a:r>
            <a:endParaRPr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83500" y="222750"/>
            <a:ext cx="845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уже созданных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переменных number_1, number_2 и number_3, сохранены целые числа. Проверьте, действительно ли сумма первых двух чисел строго больше, чем третье число. Результат сравнения (TRUE или FALSE) сохраните в новую переменную с именем </a:t>
            </a:r>
            <a:r>
              <a:rPr b="1" lang="ru" sz="1500">
                <a:solidFill>
                  <a:srgbClr val="A0388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975"/>
            <a:ext cx="8839201" cy="146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52400" y="122677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Решение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0" y="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2268600" y="2317800"/>
            <a:ext cx="460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Условные конструкции и циклы </a:t>
            </a: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" y="1676400"/>
            <a:ext cx="36480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150" y="1371600"/>
            <a:ext cx="28194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313875" y="364500"/>
            <a:ext cx="58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(условие) выражение 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313875" y="364500"/>
            <a:ext cx="58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(условие) выражение else выражение</a:t>
            </a:r>
            <a:endParaRPr sz="1700"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004888"/>
            <a:ext cx="37147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75" y="1123875"/>
            <a:ext cx="25527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5740875" y="1123875"/>
            <a:ext cx="2399700" cy="25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(условие) </a:t>
            </a:r>
            <a:endParaRPr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0480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выражение </a:t>
            </a:r>
            <a:endParaRPr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 if (условие) </a:t>
            </a:r>
            <a:endParaRPr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0480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выражение</a:t>
            </a:r>
            <a:r>
              <a:rPr lang="ru" sz="1700">
                <a:solidFill>
                  <a:schemeClr val="dk1"/>
                </a:solidFill>
              </a:rPr>
              <a:t> </a:t>
            </a: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0480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выражение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/>
        </p:nvSpPr>
        <p:spPr>
          <a:xfrm>
            <a:off x="384750" y="303750"/>
            <a:ext cx="583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33333"/>
                </a:solidFill>
                <a:highlight>
                  <a:srgbClr val="FFFFFF"/>
                </a:highlight>
              </a:rPr>
              <a:t>условные конструкции не векторизованы в R!</a:t>
            </a:r>
            <a:endParaRPr b="1" sz="1700"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338" y="851400"/>
            <a:ext cx="5149314" cy="41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 txBox="1"/>
          <p:nvPr/>
        </p:nvSpPr>
        <p:spPr>
          <a:xfrm>
            <a:off x="7249500" y="4485375"/>
            <a:ext cx="182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E69138"/>
                </a:solidFill>
                <a:highlight>
                  <a:srgbClr val="FFFFFF"/>
                </a:highlight>
              </a:rPr>
              <a:t>Как посчитать для всего вектора сразу?</a:t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525" y="152400"/>
            <a:ext cx="302094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243000" y="152400"/>
            <a:ext cx="36753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for(переменная in последовательность) </a:t>
            </a:r>
            <a:endParaRPr sz="11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0480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выражение</a:t>
            </a:r>
            <a:endParaRPr sz="11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50"/>
            <a:ext cx="8839199" cy="195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243000" y="40500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1131900" y="2252400"/>
            <a:ext cx="68802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>
                <a:solidFill>
                  <a:srgbClr val="666666"/>
                </a:solidFill>
              </a:rPr>
              <a:t>но часто for не нужен.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Даже там, где расчеты для одной строчки зависят от расчетов предыдущих строчек, в большинстве можно обойтись без for, исп-я векторизованные функции.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Например, cumsum() для подсчета кумулятивной суммы.</a:t>
            </a:r>
            <a:endParaRPr>
              <a:solidFill>
                <a:srgbClr val="666666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 cumsum(1:10)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##  [1]  1  3  6 10 15 21 28 36 45 55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</a:rPr>
              <a:t>Если же нет подходящей векторизованной функции, то можно воспользоваться семейством функций </a:t>
            </a:r>
            <a:r>
              <a:rPr lang="ru" sz="950">
                <a:solidFill>
                  <a:srgbClr val="666666"/>
                </a:solidFill>
                <a:highlight>
                  <a:srgbClr val="D9D2E9"/>
                </a:highlight>
                <a:latin typeface="Courier New"/>
                <a:ea typeface="Courier New"/>
                <a:cs typeface="Courier New"/>
                <a:sym typeface="Courier New"/>
              </a:rPr>
              <a:t>apply()</a:t>
            </a:r>
            <a:r>
              <a:rPr lang="ru" sz="9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200">
                <a:solidFill>
                  <a:srgbClr val="666666"/>
                </a:solidFill>
                <a:highlight>
                  <a:srgbClr val="D9D2E9"/>
                </a:highlight>
              </a:rPr>
              <a:t>(Презентация №1)</a:t>
            </a:r>
            <a:endParaRPr sz="1000">
              <a:solidFill>
                <a:srgbClr val="666666"/>
              </a:solidFill>
              <a:highlight>
                <a:srgbClr val="D9D2E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/>
        </p:nvSpPr>
        <p:spPr>
          <a:xfrm>
            <a:off x="293625" y="344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Есть и векторизованные условные конструкции</a:t>
            </a:r>
            <a:endParaRPr b="1"/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2466225"/>
            <a:ext cx="69056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9"/>
          <p:cNvSpPr txBox="1"/>
          <p:nvPr/>
        </p:nvSpPr>
        <p:spPr>
          <a:xfrm>
            <a:off x="203025" y="906825"/>
            <a:ext cx="659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1) условие (т.е. просто логический вектор, состоящий из </a:t>
            </a:r>
            <a:r>
              <a:rPr lang="ru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и </a:t>
            </a:r>
            <a:r>
              <a:rPr lang="ru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),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2) что выдавать в случае </a:t>
            </a:r>
            <a:r>
              <a:rPr lang="ru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3) что выдавать в случае </a:t>
            </a:r>
            <a:r>
              <a:rPr lang="ru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На выходе получается вектор такой же длины, как и изначальный логический вектор (условие).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256025"/>
            <a:ext cx="54578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/>
        </p:nvSpPr>
        <p:spPr>
          <a:xfrm>
            <a:off x="283500" y="293625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980000"/>
                </a:solidFill>
              </a:rPr>
              <a:t>?</a:t>
            </a:r>
            <a:r>
              <a:rPr b="1" lang="ru"/>
              <a:t> что не так в этом коде</a:t>
            </a:r>
            <a:endParaRPr b="1"/>
          </a:p>
        </p:txBody>
      </p:sp>
      <p:pic>
        <p:nvPicPr>
          <p:cNvPr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0" y="1042425"/>
            <a:ext cx="5619375" cy="6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72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0010"/>
            <a:ext cx="42672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52400" y="23716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Решение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/>
        </p:nvSpPr>
        <p:spPr>
          <a:xfrm>
            <a:off x="384750" y="455625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еще быстрее? </a:t>
            </a:r>
            <a:endParaRPr sz="1600"/>
          </a:p>
        </p:txBody>
      </p:sp>
      <p:sp>
        <p:nvSpPr>
          <p:cNvPr id="330" name="Google Shape;330;p52"/>
          <p:cNvSpPr txBox="1"/>
          <p:nvPr/>
        </p:nvSpPr>
        <p:spPr>
          <a:xfrm>
            <a:off x="283500" y="1245375"/>
            <a:ext cx="58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install.packages("dplyr")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install.packages("data.table")</a:t>
            </a:r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3375"/>
            <a:ext cx="8839199" cy="45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9726"/>
            <a:ext cx="69342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/>
        </p:nvSpPr>
        <p:spPr>
          <a:xfrm>
            <a:off x="152400" y="3593975"/>
            <a:ext cx="811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избегают скрытое приведение типов 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(выдадут ошибку при использовании разных типов данных в параметрах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yes =</a:t>
            </a:r>
            <a:r>
              <a:rPr lang="ru">
                <a:solidFill>
                  <a:srgbClr val="333333"/>
                </a:solidFill>
              </a:rPr>
              <a:t> и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no =</a:t>
            </a:r>
            <a:r>
              <a:rPr lang="ru">
                <a:solidFill>
                  <a:srgbClr val="333333"/>
                </a:solidFill>
              </a:rPr>
              <a:t>)</a:t>
            </a:r>
            <a:r>
              <a:rPr lang="ru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ru">
                <a:solidFill>
                  <a:srgbClr val="333333"/>
                </a:solidFill>
              </a:rPr>
              <a:t> по умолчанию — это логический тип данных, поэтому в этих функциях нужно использовать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ru">
                <a:solidFill>
                  <a:srgbClr val="333333"/>
                </a:solidFill>
              </a:rPr>
              <a:t> соответствующего типа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NA_character_</a:t>
            </a:r>
            <a:r>
              <a:rPr lang="ru">
                <a:solidFill>
                  <a:srgbClr val="333333"/>
                </a:solidFill>
              </a:rPr>
              <a:t>,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NA_integer_</a:t>
            </a:r>
            <a:r>
              <a:rPr lang="ru">
                <a:solidFill>
                  <a:srgbClr val="333333"/>
                </a:solidFill>
              </a:rPr>
              <a:t>,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NA_real_</a:t>
            </a:r>
            <a:r>
              <a:rPr lang="ru">
                <a:solidFill>
                  <a:srgbClr val="333333"/>
                </a:solidFill>
              </a:rPr>
              <a:t>, </a:t>
            </a:r>
            <a:r>
              <a:rPr lang="ru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NA_complex_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" y="1316775"/>
            <a:ext cx="87820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38" y="3070275"/>
            <a:ext cx="87153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3"/>
          <p:cNvSpPr txBox="1"/>
          <p:nvPr/>
        </p:nvSpPr>
        <p:spPr>
          <a:xfrm>
            <a:off x="3260250" y="4455000"/>
            <a:ext cx="58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https://themockup.blog/posts/2021-02-13-joins-vs-casewhen-speed-and-memory-tradeoffs/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400" y="1428150"/>
            <a:ext cx="17335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4"/>
          <p:cNvSpPr txBox="1"/>
          <p:nvPr/>
        </p:nvSpPr>
        <p:spPr>
          <a:xfrm>
            <a:off x="334125" y="273375"/>
            <a:ext cx="583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while(условие)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выражение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меняем условие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  <p:sp>
        <p:nvSpPr>
          <p:cNvPr id="347" name="Google Shape;347;p54"/>
          <p:cNvSpPr txBox="1"/>
          <p:nvPr/>
        </p:nvSpPr>
        <p:spPr>
          <a:xfrm>
            <a:off x="4728375" y="203512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сделает код?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1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46838" y="2693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Решение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3093450"/>
            <a:ext cx="5820874" cy="13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0" y="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3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54999"/>
            <a:ext cx="51244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52400" y="355480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Решение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72125" y="344250"/>
            <a:ext cx="8545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rgbClr val="222222"/>
                </a:solidFill>
                <a:highlight>
                  <a:srgbClr val="FFFFFF"/>
                </a:highlight>
              </a:rPr>
              <a:t>z1-1 : Дан вектор vec1. Получить вектор, который содержит все четные числа из vec1.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325" y="1857638"/>
            <a:ext cx="4351100" cy="14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212625" y="303750"/>
            <a:ext cx="81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22222"/>
                </a:solidFill>
                <a:highlight>
                  <a:srgbClr val="FFFFFF"/>
                </a:highlight>
              </a:rPr>
              <a:t>z1-2 :  Дан вектор vec1. Получить вектор, который содержит все элементы с четным индексом из vec1.</a:t>
            </a:r>
            <a:endParaRPr sz="22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52" y="1919925"/>
            <a:ext cx="5105150" cy="22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2033" l="0" r="0" t="0"/>
          <a:stretch/>
        </p:blipFill>
        <p:spPr>
          <a:xfrm>
            <a:off x="952500" y="1088700"/>
            <a:ext cx="7239000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32875" y="476887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https://cran.r-project.org/doc/contrib/Short-refcard.pdf</a:t>
            </a:r>
            <a:r>
              <a:rPr lang="ru"/>
              <a:t> 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32875" y="436867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https://aakinshin.net/ru/posts/r-functions/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