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2" r:id="rId5"/>
    <p:sldId id="264" r:id="rId6"/>
    <p:sldId id="266" r:id="rId7"/>
    <p:sldId id="261" r:id="rId8"/>
    <p:sldId id="267" r:id="rId9"/>
    <p:sldId id="260" r:id="rId10"/>
    <p:sldId id="259"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53E2B8B-21D9-44AD-98E6-726F084E793F}"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17B6-4F1F-4A1E-B7AE-66A25F3B79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73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E2B8B-21D9-44AD-98E6-726F084E793F}"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17B6-4F1F-4A1E-B7AE-66A25F3B795E}" type="slidenum">
              <a:rPr lang="en-US" smtClean="0"/>
              <a:t>‹#›</a:t>
            </a:fld>
            <a:endParaRPr lang="en-US"/>
          </a:p>
        </p:txBody>
      </p:sp>
    </p:spTree>
    <p:extLst>
      <p:ext uri="{BB962C8B-B14F-4D97-AF65-F5344CB8AC3E}">
        <p14:creationId xmlns:p14="http://schemas.microsoft.com/office/powerpoint/2010/main" val="347087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E2B8B-21D9-44AD-98E6-726F084E793F}"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17B6-4F1F-4A1E-B7AE-66A25F3B795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50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E2B8B-21D9-44AD-98E6-726F084E793F}"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17B6-4F1F-4A1E-B7AE-66A25F3B795E}" type="slidenum">
              <a:rPr lang="en-US" smtClean="0"/>
              <a:t>‹#›</a:t>
            </a:fld>
            <a:endParaRPr lang="en-US"/>
          </a:p>
        </p:txBody>
      </p:sp>
    </p:spTree>
    <p:extLst>
      <p:ext uri="{BB962C8B-B14F-4D97-AF65-F5344CB8AC3E}">
        <p14:creationId xmlns:p14="http://schemas.microsoft.com/office/powerpoint/2010/main" val="130373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E2B8B-21D9-44AD-98E6-726F084E793F}"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17B6-4F1F-4A1E-B7AE-66A25F3B79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87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3E2B8B-21D9-44AD-98E6-726F084E793F}"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617B6-4F1F-4A1E-B7AE-66A25F3B795E}" type="slidenum">
              <a:rPr lang="en-US" smtClean="0"/>
              <a:t>‹#›</a:t>
            </a:fld>
            <a:endParaRPr lang="en-US"/>
          </a:p>
        </p:txBody>
      </p:sp>
    </p:spTree>
    <p:extLst>
      <p:ext uri="{BB962C8B-B14F-4D97-AF65-F5344CB8AC3E}">
        <p14:creationId xmlns:p14="http://schemas.microsoft.com/office/powerpoint/2010/main" val="96427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3E2B8B-21D9-44AD-98E6-726F084E793F}"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D617B6-4F1F-4A1E-B7AE-66A25F3B795E}" type="slidenum">
              <a:rPr lang="en-US" smtClean="0"/>
              <a:t>‹#›</a:t>
            </a:fld>
            <a:endParaRPr lang="en-US"/>
          </a:p>
        </p:txBody>
      </p:sp>
    </p:spTree>
    <p:extLst>
      <p:ext uri="{BB962C8B-B14F-4D97-AF65-F5344CB8AC3E}">
        <p14:creationId xmlns:p14="http://schemas.microsoft.com/office/powerpoint/2010/main" val="404983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3E2B8B-21D9-44AD-98E6-726F084E793F}"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D617B6-4F1F-4A1E-B7AE-66A25F3B795E}" type="slidenum">
              <a:rPr lang="en-US" smtClean="0"/>
              <a:t>‹#›</a:t>
            </a:fld>
            <a:endParaRPr lang="en-US"/>
          </a:p>
        </p:txBody>
      </p:sp>
    </p:spTree>
    <p:extLst>
      <p:ext uri="{BB962C8B-B14F-4D97-AF65-F5344CB8AC3E}">
        <p14:creationId xmlns:p14="http://schemas.microsoft.com/office/powerpoint/2010/main" val="325439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E2B8B-21D9-44AD-98E6-726F084E793F}"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D617B6-4F1F-4A1E-B7AE-66A25F3B795E}" type="slidenum">
              <a:rPr lang="en-US" smtClean="0"/>
              <a:t>‹#›</a:t>
            </a:fld>
            <a:endParaRPr lang="en-US"/>
          </a:p>
        </p:txBody>
      </p:sp>
    </p:spTree>
    <p:extLst>
      <p:ext uri="{BB962C8B-B14F-4D97-AF65-F5344CB8AC3E}">
        <p14:creationId xmlns:p14="http://schemas.microsoft.com/office/powerpoint/2010/main" val="4159004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3E2B8B-21D9-44AD-98E6-726F084E793F}"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617B6-4F1F-4A1E-B7AE-66A25F3B795E}" type="slidenum">
              <a:rPr lang="en-US" smtClean="0"/>
              <a:t>‹#›</a:t>
            </a:fld>
            <a:endParaRPr lang="en-US"/>
          </a:p>
        </p:txBody>
      </p:sp>
    </p:spTree>
    <p:extLst>
      <p:ext uri="{BB962C8B-B14F-4D97-AF65-F5344CB8AC3E}">
        <p14:creationId xmlns:p14="http://schemas.microsoft.com/office/powerpoint/2010/main" val="2055475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3E2B8B-21D9-44AD-98E6-726F084E793F}"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617B6-4F1F-4A1E-B7AE-66A25F3B79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40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3E2B8B-21D9-44AD-98E6-726F084E793F}" type="datetimeFigureOut">
              <a:rPr lang="en-US" smtClean="0"/>
              <a:t>12/5/2019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D617B6-4F1F-4A1E-B7AE-66A25F3B795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0650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B2F63790-02BE-4D55-ABCA-10CAD6091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9FC95-F268-492A-BC46-94563FFFFCDE}"/>
              </a:ext>
            </a:extLst>
          </p:cNvPr>
          <p:cNvSpPr>
            <a:spLocks noGrp="1"/>
          </p:cNvSpPr>
          <p:nvPr>
            <p:ph type="ctrTitle"/>
          </p:nvPr>
        </p:nvSpPr>
        <p:spPr>
          <a:xfrm>
            <a:off x="613611" y="648182"/>
            <a:ext cx="5370974" cy="3581063"/>
          </a:xfrm>
        </p:spPr>
        <p:txBody>
          <a:bodyPr anchor="b">
            <a:normAutofit/>
          </a:bodyPr>
          <a:lstStyle/>
          <a:p>
            <a:r>
              <a:rPr lang="en-US" sz="4400" b="1" dirty="0"/>
              <a:t>MARKET BASKET Analysis REPORT</a:t>
            </a:r>
          </a:p>
        </p:txBody>
      </p:sp>
      <p:sp>
        <p:nvSpPr>
          <p:cNvPr id="3" name="Subtitle 2">
            <a:extLst>
              <a:ext uri="{FF2B5EF4-FFF2-40B4-BE49-F238E27FC236}">
                <a16:creationId xmlns:a16="http://schemas.microsoft.com/office/drawing/2014/main" id="{B74458E4-302D-4CE2-92C5-F50423FA781D}"/>
              </a:ext>
            </a:extLst>
          </p:cNvPr>
          <p:cNvSpPr>
            <a:spLocks noGrp="1"/>
          </p:cNvSpPr>
          <p:nvPr>
            <p:ph type="subTitle" idx="1"/>
          </p:nvPr>
        </p:nvSpPr>
        <p:spPr>
          <a:xfrm>
            <a:off x="613611" y="4433575"/>
            <a:ext cx="5370974" cy="1463040"/>
          </a:xfrm>
        </p:spPr>
        <p:txBody>
          <a:bodyPr anchor="t">
            <a:normAutofit/>
          </a:bodyPr>
          <a:lstStyle/>
          <a:p>
            <a:pPr algn="r"/>
            <a:r>
              <a:rPr lang="en-US" sz="1600" i="1" dirty="0"/>
              <a:t>9/5/2019</a:t>
            </a:r>
          </a:p>
        </p:txBody>
      </p:sp>
      <p:cxnSp>
        <p:nvCxnSpPr>
          <p:cNvPr id="14" name="Straight Connector 10">
            <a:extLst>
              <a:ext uri="{FF2B5EF4-FFF2-40B4-BE49-F238E27FC236}">
                <a16:creationId xmlns:a16="http://schemas.microsoft.com/office/drawing/2014/main" id="{B25F28BA-1F8F-4067-9CFA-0DBF0C7AF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9085" y="4343196"/>
            <a:ext cx="5029200" cy="0"/>
          </a:xfrm>
          <a:prstGeom prst="line">
            <a:avLst/>
          </a:prstGeom>
          <a:ln w="19050">
            <a:solidFill>
              <a:srgbClr val="4C81B4"/>
            </a:solidFill>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C414E4C4-C518-4798-B1A9-6701CB841DF6}"/>
              </a:ext>
            </a:extLst>
          </p:cNvPr>
          <p:cNvPicPr>
            <a:picLocks noChangeAspect="1"/>
          </p:cNvPicPr>
          <p:nvPr/>
        </p:nvPicPr>
        <p:blipFill rotWithShape="1">
          <a:blip r:embed="rId2"/>
          <a:srcRect l="29721" r="15998" b="-2"/>
          <a:stretch/>
        </p:blipFill>
        <p:spPr>
          <a:xfrm>
            <a:off x="6615118" y="975"/>
            <a:ext cx="5576882" cy="6858000"/>
          </a:xfrm>
          <a:prstGeom prst="rect">
            <a:avLst/>
          </a:prstGeom>
        </p:spPr>
      </p:pic>
    </p:spTree>
    <p:extLst>
      <p:ext uri="{BB962C8B-B14F-4D97-AF65-F5344CB8AC3E}">
        <p14:creationId xmlns:p14="http://schemas.microsoft.com/office/powerpoint/2010/main" val="2209840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5DFB-0821-48A4-B54C-D36D2B556786}"/>
              </a:ext>
            </a:extLst>
          </p:cNvPr>
          <p:cNvSpPr>
            <a:spLocks noGrp="1"/>
          </p:cNvSpPr>
          <p:nvPr>
            <p:ph type="title"/>
          </p:nvPr>
        </p:nvSpPr>
        <p:spPr/>
        <p:txBody>
          <a:bodyPr/>
          <a:lstStyle/>
          <a:p>
            <a:r>
              <a:rPr lang="en-US" b="1" dirty="0">
                <a:solidFill>
                  <a:schemeClr val="accent1"/>
                </a:solidFill>
              </a:rPr>
              <a:t>Questions 1/2</a:t>
            </a:r>
          </a:p>
        </p:txBody>
      </p:sp>
      <p:sp>
        <p:nvSpPr>
          <p:cNvPr id="3" name="Content Placeholder 2">
            <a:extLst>
              <a:ext uri="{FF2B5EF4-FFF2-40B4-BE49-F238E27FC236}">
                <a16:creationId xmlns:a16="http://schemas.microsoft.com/office/drawing/2014/main" id="{50800FFD-3F3A-46BE-8E2D-697E9B997DC0}"/>
              </a:ext>
            </a:extLst>
          </p:cNvPr>
          <p:cNvSpPr>
            <a:spLocks noGrp="1"/>
          </p:cNvSpPr>
          <p:nvPr>
            <p:ph idx="1"/>
          </p:nvPr>
        </p:nvSpPr>
        <p:spPr>
          <a:xfrm>
            <a:off x="745434" y="2084832"/>
            <a:ext cx="10701132" cy="4773168"/>
          </a:xfrm>
        </p:spPr>
        <p:txBody>
          <a:bodyPr>
            <a:normAutofit/>
          </a:bodyPr>
          <a:lstStyle/>
          <a:p>
            <a:pPr marL="514350" indent="-514350">
              <a:buFont typeface="+mj-lt"/>
              <a:buAutoNum type="arabicPeriod"/>
            </a:pPr>
            <a:r>
              <a:rPr lang="en-US" sz="2400" dirty="0"/>
              <a:t>Are there any interesting patterns or item relationships within Electronidex's transactions?</a:t>
            </a:r>
          </a:p>
          <a:p>
            <a:pPr marL="0" indent="0">
              <a:buNone/>
            </a:pPr>
            <a:r>
              <a:rPr lang="en-US" sz="2000" dirty="0"/>
              <a:t>	Yes, it looks like Electronidex’s customers buy a lot of there PCs and Laptops and associate them 	to different types of accessories.</a:t>
            </a:r>
            <a:endParaRPr lang="en-US" sz="2400" dirty="0"/>
          </a:p>
          <a:p>
            <a:pPr marL="514350" indent="-514350">
              <a:buFont typeface="+mj-lt"/>
              <a:buAutoNum type="arabicPeriod" startAt="2"/>
            </a:pPr>
            <a:r>
              <a:rPr lang="en-US" sz="2400" dirty="0"/>
              <a:t>Would Blackwell benefit from selling any of Electronidex's items?</a:t>
            </a:r>
          </a:p>
          <a:p>
            <a:pPr marL="0" indent="0">
              <a:buNone/>
            </a:pPr>
            <a:r>
              <a:rPr lang="en-US" sz="2400" dirty="0"/>
              <a:t>	</a:t>
            </a:r>
            <a:r>
              <a:rPr lang="en-US" sz="2000" dirty="0"/>
              <a:t>Yes, it could be a great partnership for both parties, Blackwell will benefit from </a:t>
            </a:r>
            <a:r>
              <a:rPr lang="en-US" sz="2000" dirty="0" err="1"/>
              <a:t>Electronidex</a:t>
            </a:r>
            <a:r>
              <a:rPr lang="en-US" sz="2000" dirty="0"/>
              <a:t> 	traffic and quality on their Laptops and PC’s offers and Electronidex will extend their products 	categories to Smartphones, Software, Netbook…</a:t>
            </a:r>
          </a:p>
          <a:p>
            <a:pPr marL="457200" indent="-457200">
              <a:buFont typeface="+mj-lt"/>
              <a:buAutoNum type="arabicPeriod" startAt="3"/>
            </a:pPr>
            <a:r>
              <a:rPr lang="en-US" sz="2400" dirty="0"/>
              <a:t> In your opinion, should Blackwell acquire Electronidex?</a:t>
            </a:r>
          </a:p>
          <a:p>
            <a:pPr marL="0" indent="0">
              <a:buNone/>
            </a:pPr>
            <a:r>
              <a:rPr lang="en-US" sz="2000" dirty="0"/>
              <a:t>	Yes !</a:t>
            </a:r>
          </a:p>
          <a:p>
            <a:pPr marL="0" indent="0">
              <a:buNone/>
            </a:pPr>
            <a:endParaRPr lang="en-US" sz="1800" dirty="0"/>
          </a:p>
          <a:p>
            <a:pPr lvl="2"/>
            <a:endParaRPr lang="en-US" sz="1200" dirty="0"/>
          </a:p>
        </p:txBody>
      </p:sp>
    </p:spTree>
    <p:extLst>
      <p:ext uri="{BB962C8B-B14F-4D97-AF65-F5344CB8AC3E}">
        <p14:creationId xmlns:p14="http://schemas.microsoft.com/office/powerpoint/2010/main" val="335549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FC5F-A1B1-4856-AEC7-2C910734DFF5}"/>
              </a:ext>
            </a:extLst>
          </p:cNvPr>
          <p:cNvSpPr>
            <a:spLocks noGrp="1"/>
          </p:cNvSpPr>
          <p:nvPr>
            <p:ph type="title"/>
          </p:nvPr>
        </p:nvSpPr>
        <p:spPr/>
        <p:txBody>
          <a:bodyPr/>
          <a:lstStyle/>
          <a:p>
            <a:r>
              <a:rPr lang="en-US" b="1" dirty="0">
                <a:solidFill>
                  <a:schemeClr val="accent1"/>
                </a:solidFill>
              </a:rPr>
              <a:t>Questions 2/2</a:t>
            </a:r>
            <a:endParaRPr lang="en-US" dirty="0"/>
          </a:p>
        </p:txBody>
      </p:sp>
      <p:sp>
        <p:nvSpPr>
          <p:cNvPr id="3" name="Content Placeholder 2">
            <a:extLst>
              <a:ext uri="{FF2B5EF4-FFF2-40B4-BE49-F238E27FC236}">
                <a16:creationId xmlns:a16="http://schemas.microsoft.com/office/drawing/2014/main" id="{11E84EEB-EBF2-48C1-A172-E42C0CE4B9BC}"/>
              </a:ext>
            </a:extLst>
          </p:cNvPr>
          <p:cNvSpPr>
            <a:spLocks noGrp="1"/>
          </p:cNvSpPr>
          <p:nvPr>
            <p:ph idx="1"/>
          </p:nvPr>
        </p:nvSpPr>
        <p:spPr>
          <a:xfrm>
            <a:off x="1024128" y="2136100"/>
            <a:ext cx="9720073" cy="4023360"/>
          </a:xfrm>
        </p:spPr>
        <p:txBody>
          <a:bodyPr/>
          <a:lstStyle/>
          <a:p>
            <a:pPr marL="514350" indent="-514350">
              <a:buFont typeface="+mj-lt"/>
              <a:buAutoNum type="arabicPeriod" startAt="4"/>
            </a:pPr>
            <a:r>
              <a:rPr lang="en-US" dirty="0"/>
              <a:t>If Blackwell does acquire </a:t>
            </a:r>
            <a:r>
              <a:rPr lang="en-US" dirty="0" err="1"/>
              <a:t>Electronidex</a:t>
            </a:r>
            <a:r>
              <a:rPr lang="en-US" dirty="0"/>
              <a:t>, do you have any recommendations for Blackwell? (Ex: cross-selling items, sale promotions, should they remove items, etc.)</a:t>
            </a:r>
          </a:p>
          <a:p>
            <a:endParaRPr lang="en-US" dirty="0"/>
          </a:p>
          <a:p>
            <a:pPr algn="just"/>
            <a:r>
              <a:rPr lang="en-US" sz="1800" dirty="0"/>
              <a:t>They surely must work on their Image as one Online Store Business, work on merging their products categories by removing any redundant, Both sides being able to deliver qualified visitors to their site. Visitors that will actually buy.</a:t>
            </a:r>
          </a:p>
          <a:p>
            <a:pPr algn="just"/>
            <a:r>
              <a:rPr lang="en-US" sz="1800" dirty="0"/>
              <a:t>Building up a strong marketing channel that consistently drives people into the top selling products, cross-selling items and promote their sale through their Marketing Platforms, …</a:t>
            </a:r>
          </a:p>
          <a:p>
            <a:endParaRPr lang="en-US" dirty="0"/>
          </a:p>
        </p:txBody>
      </p:sp>
    </p:spTree>
    <p:extLst>
      <p:ext uri="{BB962C8B-B14F-4D97-AF65-F5344CB8AC3E}">
        <p14:creationId xmlns:p14="http://schemas.microsoft.com/office/powerpoint/2010/main" val="2011884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CB37-F18E-4A16-9DF5-95ADFA0B2516}"/>
              </a:ext>
            </a:extLst>
          </p:cNvPr>
          <p:cNvSpPr>
            <a:spLocks noGrp="1"/>
          </p:cNvSpPr>
          <p:nvPr>
            <p:ph type="title"/>
          </p:nvPr>
        </p:nvSpPr>
        <p:spPr>
          <a:xfrm>
            <a:off x="4038600" y="4960138"/>
            <a:ext cx="7772400" cy="1463040"/>
          </a:xfrm>
          <a:solidFill>
            <a:schemeClr val="bg1"/>
          </a:solidFill>
        </p:spPr>
        <p:txBody>
          <a:bodyPr>
            <a:normAutofit/>
          </a:bodyPr>
          <a:lstStyle/>
          <a:p>
            <a:r>
              <a:rPr lang="en-US" sz="8800" b="1" dirty="0">
                <a:solidFill>
                  <a:schemeClr val="accent1"/>
                </a:solidFill>
              </a:rPr>
              <a:t>THANK you</a:t>
            </a:r>
          </a:p>
        </p:txBody>
      </p:sp>
      <p:sp>
        <p:nvSpPr>
          <p:cNvPr id="3" name="Picture Placeholder 2">
            <a:extLst>
              <a:ext uri="{FF2B5EF4-FFF2-40B4-BE49-F238E27FC236}">
                <a16:creationId xmlns:a16="http://schemas.microsoft.com/office/drawing/2014/main" id="{8B9FE710-4716-4A2E-A515-FB487FC691A8}"/>
              </a:ext>
            </a:extLst>
          </p:cNvPr>
          <p:cNvSpPr>
            <a:spLocks noGrp="1"/>
          </p:cNvSpPr>
          <p:nvPr>
            <p:ph type="pic" idx="1"/>
          </p:nvPr>
        </p:nvSpPr>
        <p:spPr/>
      </p:sp>
    </p:spTree>
    <p:extLst>
      <p:ext uri="{BB962C8B-B14F-4D97-AF65-F5344CB8AC3E}">
        <p14:creationId xmlns:p14="http://schemas.microsoft.com/office/powerpoint/2010/main" val="297251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FD26-6E05-4149-811F-A05DA8F5A300}"/>
              </a:ext>
            </a:extLst>
          </p:cNvPr>
          <p:cNvSpPr>
            <a:spLocks noGrp="1"/>
          </p:cNvSpPr>
          <p:nvPr>
            <p:ph type="title"/>
          </p:nvPr>
        </p:nvSpPr>
        <p:spPr/>
        <p:txBody>
          <a:bodyPr>
            <a:normAutofit/>
          </a:bodyPr>
          <a:lstStyle/>
          <a:p>
            <a:r>
              <a:rPr lang="en-US" sz="4800" b="1" dirty="0">
                <a:solidFill>
                  <a:schemeClr val="accent1"/>
                </a:solidFill>
              </a:rPr>
              <a:t>Summary</a:t>
            </a:r>
          </a:p>
        </p:txBody>
      </p:sp>
      <p:sp>
        <p:nvSpPr>
          <p:cNvPr id="3" name="Content Placeholder 2">
            <a:extLst>
              <a:ext uri="{FF2B5EF4-FFF2-40B4-BE49-F238E27FC236}">
                <a16:creationId xmlns:a16="http://schemas.microsoft.com/office/drawing/2014/main" id="{006FF6D4-DEE7-460F-B811-BB232C14E7BA}"/>
              </a:ext>
            </a:extLst>
          </p:cNvPr>
          <p:cNvSpPr>
            <a:spLocks noGrp="1"/>
          </p:cNvSpPr>
          <p:nvPr>
            <p:ph idx="1"/>
          </p:nvPr>
        </p:nvSpPr>
        <p:spPr/>
        <p:txBody>
          <a:bodyPr/>
          <a:lstStyle/>
          <a:p>
            <a:pPr marL="457200" indent="-457200">
              <a:buFont typeface="+mj-lt"/>
              <a:buAutoNum type="arabicPeriod"/>
            </a:pPr>
            <a:r>
              <a:rPr lang="en-US" sz="3200" dirty="0"/>
              <a:t>UNDERSTAND THE DATABASE</a:t>
            </a:r>
          </a:p>
          <a:p>
            <a:pPr marL="457200" indent="-457200">
              <a:buFont typeface="+mj-lt"/>
              <a:buAutoNum type="arabicPeriod"/>
            </a:pPr>
            <a:r>
              <a:rPr lang="en-US" sz="3200" dirty="0"/>
              <a:t>ASSOCIATIONS DISCOVERED</a:t>
            </a:r>
          </a:p>
          <a:p>
            <a:pPr marL="457200" indent="-457200">
              <a:buFont typeface="+mj-lt"/>
              <a:buAutoNum type="arabicPeriod"/>
            </a:pPr>
            <a:r>
              <a:rPr lang="en-US" sz="3200" dirty="0"/>
              <a:t>VISUALIZATION OF ASSOCIATIONS</a:t>
            </a:r>
          </a:p>
          <a:p>
            <a:pPr marL="457200" indent="-457200">
              <a:buFont typeface="+mj-lt"/>
              <a:buAutoNum type="arabicPeriod"/>
            </a:pPr>
            <a:r>
              <a:rPr lang="en-US" sz="3200" dirty="0"/>
              <a:t>TOP 10 ASSOCIATIONS</a:t>
            </a:r>
          </a:p>
          <a:p>
            <a:pPr marL="457200" indent="-457200">
              <a:buFont typeface="+mj-lt"/>
              <a:buAutoNum type="arabicPeriod"/>
            </a:pPr>
            <a:r>
              <a:rPr lang="en-US" sz="3200" dirty="0"/>
              <a:t>ITEMS FREQUENCY</a:t>
            </a:r>
          </a:p>
          <a:p>
            <a:pPr marL="457200" indent="-457200">
              <a:buFont typeface="+mj-lt"/>
              <a:buAutoNum type="arabicPeriod"/>
            </a:pPr>
            <a:r>
              <a:rPr lang="en-US" sz="3200" dirty="0"/>
              <a:t>QUESTIONS &amp; RECOMMENDATIONS</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08441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18D7-7071-4EFB-913D-DD8209DBDF93}"/>
              </a:ext>
            </a:extLst>
          </p:cNvPr>
          <p:cNvSpPr>
            <a:spLocks noGrp="1"/>
          </p:cNvSpPr>
          <p:nvPr>
            <p:ph type="title"/>
          </p:nvPr>
        </p:nvSpPr>
        <p:spPr/>
        <p:txBody>
          <a:bodyPr>
            <a:normAutofit/>
          </a:bodyPr>
          <a:lstStyle/>
          <a:p>
            <a:r>
              <a:rPr lang="en-US" sz="4800" b="1" dirty="0">
                <a:solidFill>
                  <a:schemeClr val="accent1"/>
                </a:solidFill>
              </a:rPr>
              <a:t>Understand THE Database</a:t>
            </a:r>
          </a:p>
        </p:txBody>
      </p:sp>
      <p:sp>
        <p:nvSpPr>
          <p:cNvPr id="3" name="Content Placeholder 2">
            <a:extLst>
              <a:ext uri="{FF2B5EF4-FFF2-40B4-BE49-F238E27FC236}">
                <a16:creationId xmlns:a16="http://schemas.microsoft.com/office/drawing/2014/main" id="{9BD7D401-5A08-4F8F-848A-EC2CF3A7AE1A}"/>
              </a:ext>
            </a:extLst>
          </p:cNvPr>
          <p:cNvSpPr>
            <a:spLocks noGrp="1"/>
          </p:cNvSpPr>
          <p:nvPr>
            <p:ph idx="1"/>
          </p:nvPr>
        </p:nvSpPr>
        <p:spPr/>
        <p:txBody>
          <a:bodyPr>
            <a:normAutofit/>
          </a:bodyPr>
          <a:lstStyle/>
          <a:p>
            <a:pPr marL="0" indent="0" algn="ctr">
              <a:buNone/>
            </a:pPr>
            <a:r>
              <a:rPr lang="en-US" sz="4800" b="1" dirty="0"/>
              <a:t>9835</a:t>
            </a:r>
            <a:r>
              <a:rPr lang="en-US" sz="4800" dirty="0"/>
              <a:t> Transactions</a:t>
            </a:r>
          </a:p>
          <a:p>
            <a:pPr marL="0" indent="0" algn="ctr">
              <a:buNone/>
            </a:pPr>
            <a:r>
              <a:rPr lang="en-US" sz="4800" b="1" dirty="0"/>
              <a:t>125</a:t>
            </a:r>
            <a:r>
              <a:rPr lang="en-US" sz="4800" dirty="0"/>
              <a:t> Items </a:t>
            </a:r>
          </a:p>
          <a:p>
            <a:pPr algn="ctr"/>
            <a:r>
              <a:rPr lang="en-US" sz="4800" dirty="0"/>
              <a:t>Itemset/Transaction:</a:t>
            </a:r>
          </a:p>
          <a:p>
            <a:pPr algn="ctr"/>
            <a:r>
              <a:rPr lang="en-US" b="1" dirty="0"/>
              <a:t>   Min.    1st Qu.      Median    Mean   3rd Qu.    Max. </a:t>
            </a:r>
          </a:p>
          <a:p>
            <a:pPr marL="0" indent="0" algn="ctr">
              <a:buNone/>
            </a:pPr>
            <a:r>
              <a:rPr lang="en-US" sz="2400" b="1" dirty="0"/>
              <a:t>    0           2              3            4            6         30</a:t>
            </a:r>
          </a:p>
          <a:p>
            <a:endParaRPr lang="en-US" dirty="0"/>
          </a:p>
        </p:txBody>
      </p:sp>
    </p:spTree>
    <p:extLst>
      <p:ext uri="{BB962C8B-B14F-4D97-AF65-F5344CB8AC3E}">
        <p14:creationId xmlns:p14="http://schemas.microsoft.com/office/powerpoint/2010/main" val="507788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D4B5-CE49-40F0-B623-F3113E22E2F9}"/>
              </a:ext>
            </a:extLst>
          </p:cNvPr>
          <p:cNvSpPr>
            <a:spLocks noGrp="1"/>
          </p:cNvSpPr>
          <p:nvPr>
            <p:ph type="title"/>
          </p:nvPr>
        </p:nvSpPr>
        <p:spPr/>
        <p:txBody>
          <a:bodyPr>
            <a:normAutofit/>
          </a:bodyPr>
          <a:lstStyle/>
          <a:p>
            <a:r>
              <a:rPr lang="en-US" sz="4800" b="1" dirty="0">
                <a:solidFill>
                  <a:schemeClr val="accent1"/>
                </a:solidFill>
              </a:rPr>
              <a:t>Associations Discovered</a:t>
            </a:r>
          </a:p>
        </p:txBody>
      </p:sp>
      <p:sp>
        <p:nvSpPr>
          <p:cNvPr id="3" name="Content Placeholder 2">
            <a:extLst>
              <a:ext uri="{FF2B5EF4-FFF2-40B4-BE49-F238E27FC236}">
                <a16:creationId xmlns:a16="http://schemas.microsoft.com/office/drawing/2014/main" id="{3AC6D6E1-35B8-4613-91FA-6E4B735ACB69}"/>
              </a:ext>
            </a:extLst>
          </p:cNvPr>
          <p:cNvSpPr>
            <a:spLocks noGrp="1"/>
          </p:cNvSpPr>
          <p:nvPr>
            <p:ph idx="1"/>
          </p:nvPr>
        </p:nvSpPr>
        <p:spPr/>
        <p:txBody>
          <a:bodyPr/>
          <a:lstStyle/>
          <a:p>
            <a:pPr algn="ctr"/>
            <a:r>
              <a:rPr lang="en-US" sz="3600" b="1" dirty="0"/>
              <a:t>Set of 527 Rules</a:t>
            </a:r>
          </a:p>
          <a:p>
            <a:pPr algn="ctr"/>
            <a:endParaRPr lang="en-US" dirty="0"/>
          </a:p>
          <a:p>
            <a:pPr algn="ctr"/>
            <a:endParaRPr lang="en-US" dirty="0"/>
          </a:p>
          <a:p>
            <a:pPr algn="ctr"/>
            <a:r>
              <a:rPr lang="en-US" sz="2400" dirty="0"/>
              <a:t>Rule Length Distribution (</a:t>
            </a:r>
            <a:r>
              <a:rPr lang="en-US" sz="2400" dirty="0" err="1"/>
              <a:t>lhs</a:t>
            </a:r>
            <a:r>
              <a:rPr lang="en-US" sz="2400" dirty="0"/>
              <a:t> + </a:t>
            </a:r>
            <a:r>
              <a:rPr lang="en-US" sz="2400" dirty="0" err="1"/>
              <a:t>rhs</a:t>
            </a:r>
            <a:r>
              <a:rPr lang="en-US" sz="2400" dirty="0"/>
              <a:t>):</a:t>
            </a:r>
          </a:p>
        </p:txBody>
      </p:sp>
      <p:graphicFrame>
        <p:nvGraphicFramePr>
          <p:cNvPr id="5" name="Table 5">
            <a:extLst>
              <a:ext uri="{FF2B5EF4-FFF2-40B4-BE49-F238E27FC236}">
                <a16:creationId xmlns:a16="http://schemas.microsoft.com/office/drawing/2014/main" id="{BB636AA8-20B3-48CF-8E47-4D953324F1B6}"/>
              </a:ext>
            </a:extLst>
          </p:cNvPr>
          <p:cNvGraphicFramePr>
            <a:graphicFrameLocks noGrp="1"/>
          </p:cNvGraphicFramePr>
          <p:nvPr>
            <p:extLst>
              <p:ext uri="{D42A27DB-BD31-4B8C-83A1-F6EECF244321}">
                <p14:modId xmlns:p14="http://schemas.microsoft.com/office/powerpoint/2010/main" val="2237389231"/>
              </p:ext>
            </p:extLst>
          </p:nvPr>
        </p:nvGraphicFramePr>
        <p:xfrm>
          <a:off x="3598965" y="4644552"/>
          <a:ext cx="4994070" cy="940322"/>
        </p:xfrm>
        <a:graphic>
          <a:graphicData uri="http://schemas.openxmlformats.org/drawingml/2006/table">
            <a:tbl>
              <a:tblPr firstRow="1" bandRow="1">
                <a:tableStyleId>{5940675A-B579-460E-94D1-54222C63F5DA}</a:tableStyleId>
              </a:tblPr>
              <a:tblGrid>
                <a:gridCol w="1664690">
                  <a:extLst>
                    <a:ext uri="{9D8B030D-6E8A-4147-A177-3AD203B41FA5}">
                      <a16:colId xmlns:a16="http://schemas.microsoft.com/office/drawing/2014/main" val="3319594427"/>
                    </a:ext>
                  </a:extLst>
                </a:gridCol>
                <a:gridCol w="1664690">
                  <a:extLst>
                    <a:ext uri="{9D8B030D-6E8A-4147-A177-3AD203B41FA5}">
                      <a16:colId xmlns:a16="http://schemas.microsoft.com/office/drawing/2014/main" val="1807320695"/>
                    </a:ext>
                  </a:extLst>
                </a:gridCol>
                <a:gridCol w="1664690">
                  <a:extLst>
                    <a:ext uri="{9D8B030D-6E8A-4147-A177-3AD203B41FA5}">
                      <a16:colId xmlns:a16="http://schemas.microsoft.com/office/drawing/2014/main" val="3713892114"/>
                    </a:ext>
                  </a:extLst>
                </a:gridCol>
              </a:tblGrid>
              <a:tr h="470161">
                <a:tc>
                  <a:txBody>
                    <a:bodyPr/>
                    <a:lstStyle/>
                    <a:p>
                      <a:pPr algn="ctr"/>
                      <a:r>
                        <a:rPr lang="en-US" sz="2400" b="1" dirty="0"/>
                        <a:t>1</a:t>
                      </a:r>
                    </a:p>
                  </a:txBody>
                  <a:tcPr/>
                </a:tc>
                <a:tc>
                  <a:txBody>
                    <a:bodyPr/>
                    <a:lstStyle/>
                    <a:p>
                      <a:pPr algn="ctr"/>
                      <a:r>
                        <a:rPr lang="en-US" sz="2400" b="1" dirty="0"/>
                        <a:t>2</a:t>
                      </a:r>
                    </a:p>
                  </a:txBody>
                  <a:tcPr/>
                </a:tc>
                <a:tc>
                  <a:txBody>
                    <a:bodyPr/>
                    <a:lstStyle/>
                    <a:p>
                      <a:pPr algn="ctr"/>
                      <a:r>
                        <a:rPr lang="en-US" sz="2400" b="1" dirty="0"/>
                        <a:t>3</a:t>
                      </a:r>
                    </a:p>
                  </a:txBody>
                  <a:tcPr/>
                </a:tc>
                <a:extLst>
                  <a:ext uri="{0D108BD9-81ED-4DB2-BD59-A6C34878D82A}">
                    <a16:rowId xmlns:a16="http://schemas.microsoft.com/office/drawing/2014/main" val="1956707954"/>
                  </a:ext>
                </a:extLst>
              </a:tr>
              <a:tr h="470161">
                <a:tc>
                  <a:txBody>
                    <a:bodyPr/>
                    <a:lstStyle/>
                    <a:p>
                      <a:pPr algn="ctr"/>
                      <a:r>
                        <a:rPr lang="en-US" sz="2400" b="1" dirty="0"/>
                        <a:t>10</a:t>
                      </a:r>
                    </a:p>
                  </a:txBody>
                  <a:tcPr/>
                </a:tc>
                <a:tc>
                  <a:txBody>
                    <a:bodyPr/>
                    <a:lstStyle/>
                    <a:p>
                      <a:pPr algn="ctr"/>
                      <a:r>
                        <a:rPr lang="en-US" sz="2400" b="1" dirty="0"/>
                        <a:t>385</a:t>
                      </a:r>
                    </a:p>
                  </a:txBody>
                  <a:tcPr/>
                </a:tc>
                <a:tc>
                  <a:txBody>
                    <a:bodyPr/>
                    <a:lstStyle/>
                    <a:p>
                      <a:pPr algn="ctr"/>
                      <a:r>
                        <a:rPr lang="en-US" sz="2400" b="1" dirty="0"/>
                        <a:t>132</a:t>
                      </a:r>
                    </a:p>
                  </a:txBody>
                  <a:tcPr/>
                </a:tc>
                <a:extLst>
                  <a:ext uri="{0D108BD9-81ED-4DB2-BD59-A6C34878D82A}">
                    <a16:rowId xmlns:a16="http://schemas.microsoft.com/office/drawing/2014/main" val="2886469145"/>
                  </a:ext>
                </a:extLst>
              </a:tr>
            </a:tbl>
          </a:graphicData>
        </a:graphic>
      </p:graphicFrame>
      <p:sp>
        <p:nvSpPr>
          <p:cNvPr id="7" name="Arrow: Down 6">
            <a:extLst>
              <a:ext uri="{FF2B5EF4-FFF2-40B4-BE49-F238E27FC236}">
                <a16:creationId xmlns:a16="http://schemas.microsoft.com/office/drawing/2014/main" id="{26620DFE-8C65-4B60-AE86-8D2A462078B2}"/>
              </a:ext>
            </a:extLst>
          </p:cNvPr>
          <p:cNvSpPr/>
          <p:nvPr/>
        </p:nvSpPr>
        <p:spPr>
          <a:xfrm>
            <a:off x="5669280" y="3026065"/>
            <a:ext cx="604911" cy="745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1F01B87-77AD-466F-9749-33B1A026B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240" y="1335024"/>
            <a:ext cx="9315716" cy="5507501"/>
          </a:xfrm>
          <a:prstGeom prst="rect">
            <a:avLst/>
          </a:prstGeom>
        </p:spPr>
      </p:pic>
      <p:sp>
        <p:nvSpPr>
          <p:cNvPr id="2" name="Title 1">
            <a:extLst>
              <a:ext uri="{FF2B5EF4-FFF2-40B4-BE49-F238E27FC236}">
                <a16:creationId xmlns:a16="http://schemas.microsoft.com/office/drawing/2014/main" id="{9C226979-C426-411F-8F67-42FB87B8E597}"/>
              </a:ext>
            </a:extLst>
          </p:cNvPr>
          <p:cNvSpPr>
            <a:spLocks noGrp="1"/>
          </p:cNvSpPr>
          <p:nvPr>
            <p:ph type="title"/>
          </p:nvPr>
        </p:nvSpPr>
        <p:spPr/>
        <p:txBody>
          <a:bodyPr/>
          <a:lstStyle/>
          <a:p>
            <a:r>
              <a:rPr lang="en-US" b="1" dirty="0">
                <a:solidFill>
                  <a:schemeClr val="accent1"/>
                </a:solidFill>
              </a:rPr>
              <a:t>Visualize our Associations</a:t>
            </a:r>
          </a:p>
        </p:txBody>
      </p:sp>
    </p:spTree>
    <p:extLst>
      <p:ext uri="{BB962C8B-B14F-4D97-AF65-F5344CB8AC3E}">
        <p14:creationId xmlns:p14="http://schemas.microsoft.com/office/powerpoint/2010/main" val="249852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CBE7-FD7D-4EE5-9219-70F374F24945}"/>
              </a:ext>
            </a:extLst>
          </p:cNvPr>
          <p:cNvSpPr>
            <a:spLocks noGrp="1"/>
          </p:cNvSpPr>
          <p:nvPr>
            <p:ph type="title"/>
          </p:nvPr>
        </p:nvSpPr>
        <p:spPr/>
        <p:txBody>
          <a:bodyPr/>
          <a:lstStyle/>
          <a:p>
            <a:endParaRPr lang="en-US"/>
          </a:p>
        </p:txBody>
      </p:sp>
      <p:pic>
        <p:nvPicPr>
          <p:cNvPr id="9" name="Content Placeholder 8" descr="A screenshot of a cell phone&#10;&#10;Description automatically generated">
            <a:extLst>
              <a:ext uri="{FF2B5EF4-FFF2-40B4-BE49-F238E27FC236}">
                <a16:creationId xmlns:a16="http://schemas.microsoft.com/office/drawing/2014/main" id="{09DB0388-42BC-4C61-97F2-7A992D0879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452" y="249173"/>
            <a:ext cx="10682442" cy="6315517"/>
          </a:xfrm>
        </p:spPr>
      </p:pic>
    </p:spTree>
    <p:extLst>
      <p:ext uri="{BB962C8B-B14F-4D97-AF65-F5344CB8AC3E}">
        <p14:creationId xmlns:p14="http://schemas.microsoft.com/office/powerpoint/2010/main" val="370932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3FBE-9D06-4AA0-B3B3-76379A1DD78F}"/>
              </a:ext>
            </a:extLst>
          </p:cNvPr>
          <p:cNvSpPr>
            <a:spLocks noGrp="1"/>
          </p:cNvSpPr>
          <p:nvPr>
            <p:ph type="title"/>
          </p:nvPr>
        </p:nvSpPr>
        <p:spPr/>
        <p:txBody>
          <a:bodyPr>
            <a:normAutofit/>
          </a:bodyPr>
          <a:lstStyle/>
          <a:p>
            <a:r>
              <a:rPr lang="en-US" sz="4800" b="1" dirty="0">
                <a:solidFill>
                  <a:schemeClr val="accent1"/>
                </a:solidFill>
              </a:rPr>
              <a:t>TOP 10 Associations</a:t>
            </a:r>
          </a:p>
        </p:txBody>
      </p:sp>
      <p:sp>
        <p:nvSpPr>
          <p:cNvPr id="5" name="Rectangle 4">
            <a:extLst>
              <a:ext uri="{FF2B5EF4-FFF2-40B4-BE49-F238E27FC236}">
                <a16:creationId xmlns:a16="http://schemas.microsoft.com/office/drawing/2014/main" id="{321C0BE1-2994-4E33-9A40-0157B1139980}"/>
              </a:ext>
            </a:extLst>
          </p:cNvPr>
          <p:cNvSpPr/>
          <p:nvPr/>
        </p:nvSpPr>
        <p:spPr>
          <a:xfrm>
            <a:off x="934387" y="2325488"/>
            <a:ext cx="10323226" cy="3170099"/>
          </a:xfrm>
          <a:prstGeom prst="rect">
            <a:avLst/>
          </a:prstGeom>
        </p:spPr>
        <p:txBody>
          <a:bodyPr wrap="square">
            <a:spAutoFit/>
          </a:bodyPr>
          <a:lstStyle/>
          <a:p>
            <a:r>
              <a:rPr lang="en-US" sz="2000" dirty="0"/>
              <a:t>{Acer </a:t>
            </a:r>
            <a:r>
              <a:rPr lang="en-US" sz="2000" dirty="0" err="1"/>
              <a:t>Aspire,ViewSonic</a:t>
            </a:r>
            <a:r>
              <a:rPr lang="en-US" sz="2000" dirty="0"/>
              <a:t> Monitor}                                                           {HP Laptop} </a:t>
            </a:r>
          </a:p>
          <a:p>
            <a:r>
              <a:rPr lang="en-US" sz="2000" dirty="0"/>
              <a:t>{ASUS 2 </a:t>
            </a:r>
            <a:r>
              <a:rPr lang="en-US" sz="2000" dirty="0" err="1"/>
              <a:t>Monitor,Lenovo</a:t>
            </a:r>
            <a:r>
              <a:rPr lang="en-US" sz="2000" dirty="0"/>
              <a:t> Desktop Computer                                               {iMac}</a:t>
            </a:r>
          </a:p>
          <a:p>
            <a:r>
              <a:rPr lang="en-US" sz="2000" dirty="0"/>
              <a:t>{Apple Magic Keyboard, Dell Desktop}                                                     {iMac}</a:t>
            </a:r>
          </a:p>
          <a:p>
            <a:r>
              <a:rPr lang="en-US" sz="2000" dirty="0"/>
              <a:t>{ASUS </a:t>
            </a:r>
            <a:r>
              <a:rPr lang="en-US" sz="2000" dirty="0" err="1"/>
              <a:t>Monitor,HP</a:t>
            </a:r>
            <a:r>
              <a:rPr lang="en-US" sz="2000" dirty="0"/>
              <a:t> Laptop}                                                                       {iMac}</a:t>
            </a:r>
          </a:p>
          <a:p>
            <a:r>
              <a:rPr lang="en-US" sz="2000" dirty="0"/>
              <a:t>{ASUS 2 </a:t>
            </a:r>
            <a:r>
              <a:rPr lang="en-US" sz="2000" dirty="0" err="1"/>
              <a:t>Monitor,HP</a:t>
            </a:r>
            <a:r>
              <a:rPr lang="en-US" sz="2000" dirty="0"/>
              <a:t> Laptop}                                                                    {iMac} </a:t>
            </a:r>
          </a:p>
          <a:p>
            <a:r>
              <a:rPr lang="en-US" sz="2000" dirty="0"/>
              <a:t>{Dell </a:t>
            </a:r>
            <a:r>
              <a:rPr lang="en-US" sz="2000" dirty="0" err="1"/>
              <a:t>Desktop,ViewSonic</a:t>
            </a:r>
            <a:r>
              <a:rPr lang="en-US" sz="2000" dirty="0"/>
              <a:t> Monitor}                                                         {HP Laptop} </a:t>
            </a:r>
          </a:p>
          <a:p>
            <a:r>
              <a:rPr lang="en-US" sz="2000" dirty="0"/>
              <a:t>{Dell Desktop, ViewSonic Monitor}                                                            {iMac} </a:t>
            </a:r>
          </a:p>
          <a:p>
            <a:r>
              <a:rPr lang="en-US" sz="2000" dirty="0"/>
              <a:t>{Lenovo Desktop </a:t>
            </a:r>
            <a:r>
              <a:rPr lang="en-US" sz="2000" dirty="0" err="1"/>
              <a:t>Computer,ViewSonic</a:t>
            </a:r>
            <a:r>
              <a:rPr lang="en-US" sz="2000" dirty="0"/>
              <a:t> Monitor}                                          {iMac} </a:t>
            </a:r>
          </a:p>
          <a:p>
            <a:r>
              <a:rPr lang="en-US" sz="2000" dirty="0"/>
              <a:t>{HP </a:t>
            </a:r>
            <a:r>
              <a:rPr lang="en-US" sz="2000" dirty="0" err="1"/>
              <a:t>Laptop,Microsoft</a:t>
            </a:r>
            <a:r>
              <a:rPr lang="en-US" sz="2000" dirty="0"/>
              <a:t> Office Home and Student 2016}                               {iMac} </a:t>
            </a:r>
          </a:p>
          <a:p>
            <a:r>
              <a:rPr lang="en-US" sz="2000" dirty="0"/>
              <a:t>{Acer </a:t>
            </a:r>
            <a:r>
              <a:rPr lang="en-US" sz="2000" dirty="0" err="1"/>
              <a:t>Desktop,ViewSonic</a:t>
            </a:r>
            <a:r>
              <a:rPr lang="en-US" sz="2000" dirty="0"/>
              <a:t> Monitor}                                                            {iMac}</a:t>
            </a:r>
          </a:p>
        </p:txBody>
      </p:sp>
      <p:graphicFrame>
        <p:nvGraphicFramePr>
          <p:cNvPr id="8" name="Table 8">
            <a:extLst>
              <a:ext uri="{FF2B5EF4-FFF2-40B4-BE49-F238E27FC236}">
                <a16:creationId xmlns:a16="http://schemas.microsoft.com/office/drawing/2014/main" id="{137D24F4-406D-40AB-AE4D-A1561B343467}"/>
              </a:ext>
            </a:extLst>
          </p:cNvPr>
          <p:cNvGraphicFramePr>
            <a:graphicFrameLocks noGrp="1"/>
          </p:cNvGraphicFramePr>
          <p:nvPr>
            <p:extLst>
              <p:ext uri="{D42A27DB-BD31-4B8C-83A1-F6EECF244321}">
                <p14:modId xmlns:p14="http://schemas.microsoft.com/office/powerpoint/2010/main" val="3593355467"/>
              </p:ext>
            </p:extLst>
          </p:nvPr>
        </p:nvGraphicFramePr>
        <p:xfrm>
          <a:off x="722551" y="1896317"/>
          <a:ext cx="10323226" cy="4053840"/>
        </p:xfrm>
        <a:graphic>
          <a:graphicData uri="http://schemas.openxmlformats.org/drawingml/2006/table">
            <a:tbl>
              <a:tblPr firstRow="1" bandRow="1">
                <a:tableStyleId>{5C22544A-7EE6-4342-B048-85BDC9FD1C3A}</a:tableStyleId>
              </a:tblPr>
              <a:tblGrid>
                <a:gridCol w="5161613">
                  <a:extLst>
                    <a:ext uri="{9D8B030D-6E8A-4147-A177-3AD203B41FA5}">
                      <a16:colId xmlns:a16="http://schemas.microsoft.com/office/drawing/2014/main" val="1101513610"/>
                    </a:ext>
                  </a:extLst>
                </a:gridCol>
                <a:gridCol w="5161613">
                  <a:extLst>
                    <a:ext uri="{9D8B030D-6E8A-4147-A177-3AD203B41FA5}">
                      <a16:colId xmlns:a16="http://schemas.microsoft.com/office/drawing/2014/main" val="1099768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The People Who Bought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          Likely Bought</a:t>
                      </a:r>
                    </a:p>
                  </a:txBody>
                  <a:tcPr/>
                </a:tc>
                <a:extLst>
                  <a:ext uri="{0D108BD9-81ED-4DB2-BD59-A6C34878D82A}">
                    <a16:rowId xmlns:a16="http://schemas.microsoft.com/office/drawing/2014/main" val="870092106"/>
                  </a:ext>
                </a:extLst>
              </a:tr>
              <a:tr h="370840">
                <a:tc>
                  <a:txBody>
                    <a:bodyPr/>
                    <a:lstStyle/>
                    <a:p>
                      <a:endParaRPr lang="en-US" dirty="0"/>
                    </a:p>
                  </a:txBody>
                  <a:tcPr>
                    <a:noFill/>
                  </a:tcPr>
                </a:tc>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noFill/>
                  </a:tcPr>
                </a:tc>
                <a:extLst>
                  <a:ext uri="{0D108BD9-81ED-4DB2-BD59-A6C34878D82A}">
                    <a16:rowId xmlns:a16="http://schemas.microsoft.com/office/drawing/2014/main" val="813209542"/>
                  </a:ext>
                </a:extLst>
              </a:tr>
            </a:tbl>
          </a:graphicData>
        </a:graphic>
      </p:graphicFrame>
    </p:spTree>
    <p:extLst>
      <p:ext uri="{BB962C8B-B14F-4D97-AF65-F5344CB8AC3E}">
        <p14:creationId xmlns:p14="http://schemas.microsoft.com/office/powerpoint/2010/main" val="383976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3E97-B46D-4ECB-9259-D211CFCCC17E}"/>
              </a:ext>
            </a:extLst>
          </p:cNvPr>
          <p:cNvSpPr>
            <a:spLocks noGrp="1"/>
          </p:cNvSpPr>
          <p:nvPr>
            <p:ph type="title"/>
          </p:nvPr>
        </p:nvSpPr>
        <p:spPr>
          <a:xfrm>
            <a:off x="1024128" y="585216"/>
            <a:ext cx="9720072" cy="1499616"/>
          </a:xfrm>
        </p:spPr>
        <p:txBody>
          <a:bodyPr/>
          <a:lstStyle/>
          <a:p>
            <a:endParaRPr lang="en-US" dirty="0"/>
          </a:p>
        </p:txBody>
      </p:sp>
      <p:pic>
        <p:nvPicPr>
          <p:cNvPr id="6" name="Picture 5" descr="A close up of a device&#10;&#10;Description automatically generated">
            <a:extLst>
              <a:ext uri="{FF2B5EF4-FFF2-40B4-BE49-F238E27FC236}">
                <a16:creationId xmlns:a16="http://schemas.microsoft.com/office/drawing/2014/main" id="{E0258492-F444-4938-908E-94A45096B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10" y="335838"/>
            <a:ext cx="10966179" cy="5936946"/>
          </a:xfrm>
          <a:prstGeom prst="rect">
            <a:avLst/>
          </a:prstGeom>
        </p:spPr>
      </p:pic>
    </p:spTree>
    <p:extLst>
      <p:ext uri="{BB962C8B-B14F-4D97-AF65-F5344CB8AC3E}">
        <p14:creationId xmlns:p14="http://schemas.microsoft.com/office/powerpoint/2010/main" val="76345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621A280-3055-4DF1-86A1-D31E6CF9C6BD}"/>
              </a:ext>
            </a:extLst>
          </p:cNvPr>
          <p:cNvPicPr/>
          <p:nvPr/>
        </p:nvPicPr>
        <p:blipFill>
          <a:blip r:embed="rId2">
            <a:extLst>
              <a:ext uri="{28A0092B-C50C-407E-A947-70E740481C1C}">
                <a14:useLocalDpi xmlns:a14="http://schemas.microsoft.com/office/drawing/2010/main" val="0"/>
              </a:ext>
            </a:extLst>
          </a:blip>
          <a:stretch>
            <a:fillRect/>
          </a:stretch>
        </p:blipFill>
        <p:spPr>
          <a:xfrm>
            <a:off x="2670518" y="1507949"/>
            <a:ext cx="7019778" cy="4378084"/>
          </a:xfrm>
          <a:prstGeom prst="rect">
            <a:avLst/>
          </a:prstGeom>
        </p:spPr>
      </p:pic>
      <p:sp>
        <p:nvSpPr>
          <p:cNvPr id="2" name="Title 1">
            <a:extLst>
              <a:ext uri="{FF2B5EF4-FFF2-40B4-BE49-F238E27FC236}">
                <a16:creationId xmlns:a16="http://schemas.microsoft.com/office/drawing/2014/main" id="{1100912A-2103-4CF8-B635-227F525A2A81}"/>
              </a:ext>
            </a:extLst>
          </p:cNvPr>
          <p:cNvSpPr>
            <a:spLocks noGrp="1"/>
          </p:cNvSpPr>
          <p:nvPr>
            <p:ph type="title"/>
          </p:nvPr>
        </p:nvSpPr>
        <p:spPr/>
        <p:txBody>
          <a:bodyPr>
            <a:normAutofit/>
          </a:bodyPr>
          <a:lstStyle/>
          <a:p>
            <a:r>
              <a:rPr lang="en-US" sz="5400" dirty="0">
                <a:solidFill>
                  <a:schemeClr val="accent1"/>
                </a:solidFill>
              </a:rPr>
              <a:t>ITEMS FREQUENCY</a:t>
            </a:r>
          </a:p>
        </p:txBody>
      </p:sp>
      <p:sp>
        <p:nvSpPr>
          <p:cNvPr id="3" name="Content Placeholder 2">
            <a:extLst>
              <a:ext uri="{FF2B5EF4-FFF2-40B4-BE49-F238E27FC236}">
                <a16:creationId xmlns:a16="http://schemas.microsoft.com/office/drawing/2014/main" id="{63580E3F-BB11-4B89-B761-FF876F8D23D9}"/>
              </a:ext>
            </a:extLst>
          </p:cNvPr>
          <p:cNvSpPr>
            <a:spLocks noGrp="1"/>
          </p:cNvSpPr>
          <p:nvPr>
            <p:ph idx="1"/>
          </p:nvPr>
        </p:nvSpPr>
        <p:spPr>
          <a:xfrm>
            <a:off x="314765" y="5601756"/>
            <a:ext cx="11731284" cy="1207010"/>
          </a:xfrm>
        </p:spPr>
        <p:txBody>
          <a:bodyPr>
            <a:normAutofit/>
          </a:bodyPr>
          <a:lstStyle/>
          <a:p>
            <a:r>
              <a:rPr lang="en-US" sz="2000" dirty="0"/>
              <a:t>Most Frequent Items:</a:t>
            </a:r>
          </a:p>
          <a:p>
            <a:pPr>
              <a:spcAft>
                <a:spcPts val="0"/>
              </a:spcAft>
            </a:pPr>
            <a:r>
              <a:rPr lang="en-US" sz="1600" b="1" dirty="0"/>
              <a:t>iMac                   HP Laptop               CYBERPOWER Gamer     Apple EarPods Desktop                     </a:t>
            </a:r>
            <a:r>
              <a:rPr lang="en-US" sz="1600" dirty="0"/>
              <a:t> </a:t>
            </a:r>
            <a:r>
              <a:rPr lang="en-US" sz="1600" b="1" dirty="0"/>
              <a:t>Apple MacBook Air            (Other) </a:t>
            </a:r>
            <a:endParaRPr lang="en-US" sz="1600" dirty="0"/>
          </a:p>
          <a:p>
            <a:r>
              <a:rPr lang="en-US" sz="1600" dirty="0"/>
              <a:t>2519                       1909                          1809                                        1715                                        1530                      33622</a:t>
            </a:r>
          </a:p>
        </p:txBody>
      </p:sp>
    </p:spTree>
    <p:extLst>
      <p:ext uri="{BB962C8B-B14F-4D97-AF65-F5344CB8AC3E}">
        <p14:creationId xmlns:p14="http://schemas.microsoft.com/office/powerpoint/2010/main" val="4252223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194</TotalTime>
  <Words>432</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Tw Cen MT</vt:lpstr>
      <vt:lpstr>Tw Cen MT Condensed</vt:lpstr>
      <vt:lpstr>Wingdings 3</vt:lpstr>
      <vt:lpstr>Integral</vt:lpstr>
      <vt:lpstr>MARKET BASKET Analysis REPORT</vt:lpstr>
      <vt:lpstr>Summary</vt:lpstr>
      <vt:lpstr>Understand THE Database</vt:lpstr>
      <vt:lpstr>Associations Discovered</vt:lpstr>
      <vt:lpstr>Visualize our Associations</vt:lpstr>
      <vt:lpstr>PowerPoint Presentation</vt:lpstr>
      <vt:lpstr>TOP 10 Associations</vt:lpstr>
      <vt:lpstr>PowerPoint Presentation</vt:lpstr>
      <vt:lpstr>ITEMS FREQUENCY</vt:lpstr>
      <vt:lpstr>Questions 1/2</vt:lpstr>
      <vt:lpstr>Questions 2/2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 REPORT</dc:title>
  <dc:creator>chaimaa Driouech</dc:creator>
  <cp:lastModifiedBy>chaimaa Driouech</cp:lastModifiedBy>
  <cp:revision>94</cp:revision>
  <dcterms:created xsi:type="dcterms:W3CDTF">2019-09-05T18:02:41Z</dcterms:created>
  <dcterms:modified xsi:type="dcterms:W3CDTF">2019-12-05T15:14:21Z</dcterms:modified>
</cp:coreProperties>
</file>