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7"/>
  </p:notesMasterIdLst>
  <p:sldIdLst>
    <p:sldId id="256" r:id="rId2"/>
    <p:sldId id="257" r:id="rId3"/>
    <p:sldId id="263" r:id="rId4"/>
    <p:sldId id="258" r:id="rId5"/>
    <p:sldId id="259" r:id="rId6"/>
    <p:sldId id="264" r:id="rId7"/>
    <p:sldId id="260" r:id="rId8"/>
    <p:sldId id="265" r:id="rId9"/>
    <p:sldId id="261" r:id="rId10"/>
    <p:sldId id="266" r:id="rId11"/>
    <p:sldId id="262" r:id="rId12"/>
    <p:sldId id="267" r:id="rId13"/>
    <p:sldId id="269" r:id="rId14"/>
    <p:sldId id="270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126" autoAdjust="0"/>
  </p:normalViewPr>
  <p:slideViewPr>
    <p:cSldViewPr snapToGrid="0">
      <p:cViewPr varScale="1">
        <p:scale>
          <a:sx n="64" d="100"/>
          <a:sy n="64" d="100"/>
        </p:scale>
        <p:origin x="95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aimaa\Documents\UT%20Data%20Analytics%20Course\Course%202\Task%203%20Customer%20Preferences\Sales%20Predictions%20New%20Products%202017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aimaa\Documents\UT%20Data%20Analytics%20Course\Course%202\Task%203%20Customer%20Preferences\Sales%20Predictions%20New%20Products%202017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dirty="0" err="1"/>
              <a:t>BestSellersRankType</a:t>
            </a:r>
            <a:endParaRPr lang="en-US" sz="1800" b="1" dirty="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Sheet1!$E$1</c:f>
              <c:strCache>
                <c:ptCount val="1"/>
                <c:pt idx="0">
                  <c:v>BestSellersRankType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CC6-4940-9637-97E8737CA17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CC6-4940-9637-97E8737CA17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CC6-4940-9637-97E8737CA17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CC6-4940-9637-97E8737CA17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CC6-4940-9637-97E8737CA17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DCC6-4940-9637-97E8737CA172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DCC6-4940-9637-97E8737CA172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DCC6-4940-9637-97E8737CA172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DCC6-4940-9637-97E8737CA172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DCC6-4940-9637-97E8737CA172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DCC6-4940-9637-97E8737CA172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DCC6-4940-9637-97E8737CA172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DCC6-4940-9637-97E8737CA172}"/>
              </c:ext>
            </c:extLst>
          </c:dPt>
          <c:cat>
            <c:strRef>
              <c:f>Sheet1!$A$2:$A$14</c:f>
              <c:strCache>
                <c:ptCount val="10"/>
                <c:pt idx="0">
                  <c:v>PC</c:v>
                </c:pt>
                <c:pt idx="2">
                  <c:v>Laptop</c:v>
                </c:pt>
                <c:pt idx="5">
                  <c:v>Netbook</c:v>
                </c:pt>
                <c:pt idx="9">
                  <c:v>Smartphone</c:v>
                </c:pt>
              </c:strCache>
            </c:strRef>
          </c:cat>
          <c:val>
            <c:numRef>
              <c:f>Sheet1!$E$2:$E$14</c:f>
              <c:numCache>
                <c:formatCode>General</c:formatCode>
                <c:ptCount val="13"/>
                <c:pt idx="0">
                  <c:v>2988</c:v>
                </c:pt>
                <c:pt idx="2">
                  <c:v>7377</c:v>
                </c:pt>
                <c:pt idx="5">
                  <c:v>13671</c:v>
                </c:pt>
                <c:pt idx="9">
                  <c:v>69024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DCC6-4940-9637-97E8737CA1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egendEntry>
        <c:idx val="3"/>
        <c:delete val="1"/>
      </c:legendEntry>
      <c:legendEntry>
        <c:idx val="4"/>
        <c:delete val="1"/>
      </c:legendEntry>
      <c:legendEntry>
        <c:idx val="6"/>
        <c:delete val="1"/>
      </c:legendEntry>
      <c:legendEntry>
        <c:idx val="7"/>
        <c:delete val="1"/>
      </c:legendEntry>
      <c:legendEntry>
        <c:idx val="8"/>
        <c:delete val="1"/>
      </c:legendEntry>
      <c:legendEntry>
        <c:idx val="10"/>
        <c:delete val="1"/>
      </c:legendEntry>
      <c:legendEntry>
        <c:idx val="11"/>
        <c:delete val="1"/>
      </c:legendEntry>
      <c:legendEntry>
        <c:idx val="12"/>
        <c:delete val="1"/>
      </c:legendEntry>
      <c:layout>
        <c:manualLayout>
          <c:xMode val="edge"/>
          <c:yMode val="edge"/>
          <c:x val="9.5642514023190586E-2"/>
          <c:y val="0.90287804762356538"/>
          <c:w val="0.82833363231193369"/>
          <c:h val="7.453159093065177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 err="1"/>
              <a:t>predictionType</a:t>
            </a:r>
            <a:endParaRPr lang="en-US" b="1" dirty="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Sheet1!$D$1</c:f>
              <c:strCache>
                <c:ptCount val="1"/>
                <c:pt idx="0">
                  <c:v>predictionType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370-4D13-AE7B-3D6160E8896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370-4D13-AE7B-3D6160E8896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370-4D13-AE7B-3D6160E8896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370-4D13-AE7B-3D6160E8896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370-4D13-AE7B-3D6160E88965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2370-4D13-AE7B-3D6160E88965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2370-4D13-AE7B-3D6160E88965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2370-4D13-AE7B-3D6160E88965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2370-4D13-AE7B-3D6160E88965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2370-4D13-AE7B-3D6160E88965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2370-4D13-AE7B-3D6160E88965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2370-4D13-AE7B-3D6160E88965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2370-4D13-AE7B-3D6160E88965}"/>
              </c:ext>
            </c:extLst>
          </c:dPt>
          <c:cat>
            <c:strRef>
              <c:f>Sheet1!$A$2:$A$14</c:f>
              <c:strCache>
                <c:ptCount val="10"/>
                <c:pt idx="0">
                  <c:v>PC</c:v>
                </c:pt>
                <c:pt idx="2">
                  <c:v>Laptop</c:v>
                </c:pt>
                <c:pt idx="5">
                  <c:v>Netbook</c:v>
                </c:pt>
                <c:pt idx="9">
                  <c:v>Smartphone</c:v>
                </c:pt>
              </c:strCache>
            </c:strRef>
          </c:cat>
          <c:val>
            <c:numRef>
              <c:f>Sheet1!$D$2:$D$14</c:f>
              <c:numCache>
                <c:formatCode>General</c:formatCode>
                <c:ptCount val="13"/>
                <c:pt idx="0">
                  <c:v>638</c:v>
                </c:pt>
                <c:pt idx="2">
                  <c:v>341</c:v>
                </c:pt>
                <c:pt idx="5">
                  <c:v>1407</c:v>
                </c:pt>
                <c:pt idx="9">
                  <c:v>2167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2370-4D13-AE7B-3D6160E889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delete val="1"/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3"/>
        <c:delete val="1"/>
      </c:legendEntry>
      <c:legendEntry>
        <c:idx val="4"/>
        <c:delete val="1"/>
      </c:legendEntry>
      <c:legendEntry>
        <c:idx val="5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6"/>
        <c:delete val="1"/>
      </c:legendEntry>
      <c:legendEntry>
        <c:idx val="7"/>
        <c:delete val="1"/>
      </c:legendEntry>
      <c:legendEntry>
        <c:idx val="8"/>
        <c:delete val="1"/>
      </c:legendEntry>
      <c:legendEntry>
        <c:idx val="9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0"/>
        <c:delete val="1"/>
      </c:legendEntry>
      <c:legendEntry>
        <c:idx val="11"/>
        <c:delete val="1"/>
      </c:legendEntry>
      <c:legendEntry>
        <c:idx val="12"/>
        <c:delete val="1"/>
      </c:legendEntry>
      <c:layout>
        <c:manualLayout>
          <c:xMode val="edge"/>
          <c:yMode val="edge"/>
          <c:x val="0.12399139165776024"/>
          <c:y val="0.90287804762356538"/>
          <c:w val="0.78202626853083812"/>
          <c:h val="7.453159093065177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F2D7B1-03B9-4217-9B72-151619F4B0CA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79B212-1D67-4E22-95CD-DA4FADDB3A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72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model_svm</a:t>
            </a:r>
            <a:r>
              <a:rPr lang="en-US" dirty="0"/>
              <a:t> &lt;- </a:t>
            </a:r>
            <a:r>
              <a:rPr lang="en-US" dirty="0" err="1"/>
              <a:t>svm</a:t>
            </a:r>
            <a:r>
              <a:rPr lang="en-US" dirty="0"/>
              <a:t>(Volume ~ . , </a:t>
            </a:r>
            <a:r>
              <a:rPr lang="en-US" dirty="0" err="1"/>
              <a:t>trainSet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svmodel</a:t>
            </a:r>
            <a:r>
              <a:rPr lang="en-US" dirty="0"/>
              <a:t> &lt;- train(Volume ~., data = </a:t>
            </a:r>
            <a:r>
              <a:rPr lang="en-US" dirty="0" err="1"/>
              <a:t>trainSet</a:t>
            </a:r>
            <a:r>
              <a:rPr lang="en-US" dirty="0"/>
              <a:t>, method = "</a:t>
            </a:r>
            <a:r>
              <a:rPr lang="en-US" dirty="0" err="1"/>
              <a:t>svmLinear</a:t>
            </a:r>
            <a:r>
              <a:rPr lang="en-US" dirty="0"/>
              <a:t>", </a:t>
            </a:r>
            <a:r>
              <a:rPr lang="en-US" dirty="0" err="1"/>
              <a:t>trControl</a:t>
            </a:r>
            <a:r>
              <a:rPr lang="en-US" dirty="0"/>
              <a:t>=</a:t>
            </a:r>
            <a:r>
              <a:rPr lang="en-US" dirty="0" err="1"/>
              <a:t>trctrl</a:t>
            </a:r>
            <a:r>
              <a:rPr lang="en-US" dirty="0"/>
              <a:t>, </a:t>
            </a:r>
            <a:r>
              <a:rPr lang="en-US" dirty="0" err="1"/>
              <a:t>preProcess</a:t>
            </a:r>
            <a:r>
              <a:rPr lang="en-US" dirty="0"/>
              <a:t> = c("center", "scale"), </a:t>
            </a:r>
            <a:r>
              <a:rPr lang="en-US" dirty="0" err="1"/>
              <a:t>tuneLength</a:t>
            </a:r>
            <a:r>
              <a:rPr lang="en-US" dirty="0"/>
              <a:t> = 10)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79B212-1D67-4E22-95CD-DA4FADDB3A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76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model_svm</a:t>
            </a:r>
            <a:r>
              <a:rPr lang="en-US" dirty="0"/>
              <a:t> &lt;- </a:t>
            </a:r>
            <a:r>
              <a:rPr lang="en-US" dirty="0" err="1"/>
              <a:t>svm</a:t>
            </a:r>
            <a:r>
              <a:rPr lang="en-US" dirty="0"/>
              <a:t>(Volume ~ . , </a:t>
            </a:r>
            <a:r>
              <a:rPr lang="en-US" dirty="0" err="1"/>
              <a:t>trainSet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79B212-1D67-4E22-95CD-DA4FADDB3A4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236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rfmodel</a:t>
            </a:r>
            <a:r>
              <a:rPr lang="en-US" dirty="0"/>
              <a:t> &lt;- train(Volume~., data = </a:t>
            </a:r>
            <a:r>
              <a:rPr lang="en-US" dirty="0" err="1"/>
              <a:t>trainSet</a:t>
            </a:r>
            <a:r>
              <a:rPr lang="en-US" dirty="0"/>
              <a:t>, method = "rf", </a:t>
            </a:r>
            <a:r>
              <a:rPr lang="en-US" dirty="0" err="1"/>
              <a:t>trControl</a:t>
            </a:r>
            <a:r>
              <a:rPr lang="en-US" dirty="0"/>
              <a:t>=</a:t>
            </a:r>
            <a:r>
              <a:rPr lang="en-US" dirty="0" err="1"/>
              <a:t>fitControl</a:t>
            </a:r>
            <a:r>
              <a:rPr lang="en-US" dirty="0"/>
              <a:t>, </a:t>
            </a:r>
            <a:r>
              <a:rPr lang="en-US" dirty="0" err="1"/>
              <a:t>tuneLength</a:t>
            </a:r>
            <a:r>
              <a:rPr lang="en-US" dirty="0"/>
              <a:t> = 1)</a:t>
            </a:r>
          </a:p>
          <a:p>
            <a:r>
              <a:rPr lang="en-US" dirty="0"/>
              <a:t>And </a:t>
            </a:r>
          </a:p>
          <a:p>
            <a:r>
              <a:rPr lang="en-US" dirty="0" err="1"/>
              <a:t>rfmodel</a:t>
            </a:r>
            <a:r>
              <a:rPr lang="en-US" dirty="0"/>
              <a:t> &lt;- train(Volume~., data = </a:t>
            </a:r>
            <a:r>
              <a:rPr lang="en-US" dirty="0" err="1"/>
              <a:t>trainSet</a:t>
            </a:r>
            <a:r>
              <a:rPr lang="en-US" dirty="0"/>
              <a:t>, method = "rf", </a:t>
            </a:r>
            <a:r>
              <a:rPr lang="en-US" dirty="0" err="1"/>
              <a:t>trControl</a:t>
            </a:r>
            <a:r>
              <a:rPr lang="en-US" dirty="0"/>
              <a:t>=</a:t>
            </a:r>
            <a:r>
              <a:rPr lang="en-US" dirty="0" err="1"/>
              <a:t>fitControl</a:t>
            </a:r>
            <a:r>
              <a:rPr lang="en-US" dirty="0"/>
              <a:t>, </a:t>
            </a:r>
            <a:r>
              <a:rPr lang="en-US" dirty="0" err="1"/>
              <a:t>tuneLength</a:t>
            </a:r>
            <a:r>
              <a:rPr lang="en-US" dirty="0"/>
              <a:t> = 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79B212-1D67-4E22-95CD-DA4FADDB3A4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420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rfmodel</a:t>
            </a:r>
            <a:r>
              <a:rPr lang="en-US" dirty="0"/>
              <a:t> &lt;- train(Volume~., data = </a:t>
            </a:r>
            <a:r>
              <a:rPr lang="en-US" dirty="0" err="1"/>
              <a:t>trainSet</a:t>
            </a:r>
            <a:r>
              <a:rPr lang="en-US" dirty="0"/>
              <a:t>, method = "rf", </a:t>
            </a:r>
            <a:r>
              <a:rPr lang="en-US" dirty="0" err="1"/>
              <a:t>trControl</a:t>
            </a:r>
            <a:r>
              <a:rPr lang="en-US" dirty="0"/>
              <a:t>=</a:t>
            </a:r>
            <a:r>
              <a:rPr lang="en-US" dirty="0" err="1"/>
              <a:t>fitControl</a:t>
            </a:r>
            <a:r>
              <a:rPr lang="en-US" dirty="0"/>
              <a:t>, </a:t>
            </a:r>
            <a:r>
              <a:rPr lang="en-US" dirty="0" err="1"/>
              <a:t>tuneLength</a:t>
            </a:r>
            <a:r>
              <a:rPr lang="en-US" dirty="0"/>
              <a:t> = 1)</a:t>
            </a:r>
          </a:p>
          <a:p>
            <a:r>
              <a:rPr lang="en-US" dirty="0"/>
              <a:t>And </a:t>
            </a:r>
          </a:p>
          <a:p>
            <a:r>
              <a:rPr lang="en-US" dirty="0" err="1"/>
              <a:t>rfmodel</a:t>
            </a:r>
            <a:r>
              <a:rPr lang="en-US" dirty="0"/>
              <a:t> &lt;- train(Volume~., data = </a:t>
            </a:r>
            <a:r>
              <a:rPr lang="en-US" dirty="0" err="1"/>
              <a:t>trainSet</a:t>
            </a:r>
            <a:r>
              <a:rPr lang="en-US" dirty="0"/>
              <a:t>, method = "rf", </a:t>
            </a:r>
            <a:r>
              <a:rPr lang="en-US" dirty="0" err="1"/>
              <a:t>trControl</a:t>
            </a:r>
            <a:r>
              <a:rPr lang="en-US" dirty="0"/>
              <a:t>=</a:t>
            </a:r>
            <a:r>
              <a:rPr lang="en-US" dirty="0" err="1"/>
              <a:t>fitControl</a:t>
            </a:r>
            <a:r>
              <a:rPr lang="en-US" dirty="0"/>
              <a:t>, </a:t>
            </a:r>
            <a:r>
              <a:rPr lang="en-US" dirty="0" err="1"/>
              <a:t>tuneLength</a:t>
            </a:r>
            <a:r>
              <a:rPr lang="en-US" dirty="0"/>
              <a:t> = 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79B212-1D67-4E22-95CD-DA4FADDB3A4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49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gbmodel</a:t>
            </a:r>
            <a:r>
              <a:rPr lang="en-US" dirty="0"/>
              <a:t> &lt;- </a:t>
            </a:r>
            <a:r>
              <a:rPr lang="en-US" dirty="0" err="1"/>
              <a:t>gbm</a:t>
            </a:r>
            <a:r>
              <a:rPr lang="en-US" dirty="0"/>
              <a:t>( formula = Volume ~ ., data=</a:t>
            </a:r>
            <a:r>
              <a:rPr lang="en-US" dirty="0" err="1"/>
              <a:t>trainSet</a:t>
            </a:r>
            <a:r>
              <a:rPr lang="en-US" dirty="0"/>
              <a:t> , distribution = "gaussian",</a:t>
            </a:r>
            <a:r>
              <a:rPr lang="en-US" dirty="0" err="1"/>
              <a:t>n.trees</a:t>
            </a:r>
            <a:r>
              <a:rPr lang="en-US" dirty="0"/>
              <a:t> = 1000, shrinkage = 0.01, </a:t>
            </a:r>
            <a:r>
              <a:rPr lang="en-US" dirty="0" err="1"/>
              <a:t>interaction.depth</a:t>
            </a:r>
            <a:r>
              <a:rPr lang="en-US" dirty="0"/>
              <a:t> = 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79B212-1D67-4E22-95CD-DA4FADDB3A4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54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gbmodel</a:t>
            </a:r>
            <a:r>
              <a:rPr lang="en-US" dirty="0"/>
              <a:t> &lt;- </a:t>
            </a:r>
            <a:r>
              <a:rPr lang="en-US" dirty="0" err="1"/>
              <a:t>gbm</a:t>
            </a:r>
            <a:r>
              <a:rPr lang="en-US" dirty="0"/>
              <a:t>( formula = Volume ~ ., data=</a:t>
            </a:r>
            <a:r>
              <a:rPr lang="en-US" dirty="0" err="1"/>
              <a:t>trainSet</a:t>
            </a:r>
            <a:r>
              <a:rPr lang="en-US" dirty="0"/>
              <a:t> , distribution = "gaussian",</a:t>
            </a:r>
            <a:r>
              <a:rPr lang="en-US" dirty="0" err="1"/>
              <a:t>n.trees</a:t>
            </a:r>
            <a:r>
              <a:rPr lang="en-US" dirty="0"/>
              <a:t> = 10000, shrinkage = 0.01, </a:t>
            </a:r>
            <a:r>
              <a:rPr lang="en-US" dirty="0" err="1"/>
              <a:t>interaction.depth</a:t>
            </a:r>
            <a:r>
              <a:rPr lang="en-US" dirty="0"/>
              <a:t> = 4)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olidFill>
                  <a:srgbClr val="0070C0"/>
                </a:solidFill>
              </a:rPr>
              <a:t>gbpred</a:t>
            </a:r>
            <a:r>
              <a:rPr lang="en-US" dirty="0">
                <a:solidFill>
                  <a:srgbClr val="0070C0"/>
                </a:solidFill>
              </a:rPr>
              <a:t> &lt;- predict(</a:t>
            </a:r>
            <a:r>
              <a:rPr lang="en-US" dirty="0" err="1">
                <a:solidFill>
                  <a:srgbClr val="0070C0"/>
                </a:solidFill>
              </a:rPr>
              <a:t>gbmodel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newdata</a:t>
            </a:r>
            <a:r>
              <a:rPr lang="en-US" dirty="0">
                <a:solidFill>
                  <a:srgbClr val="0070C0"/>
                </a:solidFill>
              </a:rPr>
              <a:t> = </a:t>
            </a:r>
            <a:r>
              <a:rPr lang="en-US" dirty="0" err="1">
                <a:solidFill>
                  <a:srgbClr val="0070C0"/>
                </a:solidFill>
              </a:rPr>
              <a:t>testSet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n.trees</a:t>
            </a:r>
            <a:r>
              <a:rPr lang="en-US" dirty="0">
                <a:solidFill>
                  <a:srgbClr val="0070C0"/>
                </a:solidFill>
              </a:rPr>
              <a:t> = </a:t>
            </a:r>
            <a:r>
              <a:rPr lang="en-US" dirty="0" err="1">
                <a:solidFill>
                  <a:srgbClr val="0070C0"/>
                </a:solidFill>
              </a:rPr>
              <a:t>gbmodel$n.trees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79B212-1D67-4E22-95CD-DA4FADDB3A4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83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C93A-67D2-4ECC-A782-9EBC99A56C06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83C26-841B-4E05-9FC6-67F41BA5D3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317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C93A-67D2-4ECC-A782-9EBC99A56C06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83C26-841B-4E05-9FC6-67F41BA5D3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285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C93A-67D2-4ECC-A782-9EBC99A56C06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83C26-841B-4E05-9FC6-67F41BA5D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1391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C93A-67D2-4ECC-A782-9EBC99A56C06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83C26-841B-4E05-9FC6-67F41BA5D3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886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C93A-67D2-4ECC-A782-9EBC99A56C06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83C26-841B-4E05-9FC6-67F41BA5D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27225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C93A-67D2-4ECC-A782-9EBC99A56C06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83C26-841B-4E05-9FC6-67F41BA5D3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35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C93A-67D2-4ECC-A782-9EBC99A56C06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83C26-841B-4E05-9FC6-67F41BA5D3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180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C93A-67D2-4ECC-A782-9EBC99A56C06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83C26-841B-4E05-9FC6-67F41BA5D3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650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C93A-67D2-4ECC-A782-9EBC99A56C06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83C26-841B-4E05-9FC6-67F41BA5D3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727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C93A-67D2-4ECC-A782-9EBC99A56C06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83C26-841B-4E05-9FC6-67F41BA5D3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45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C93A-67D2-4ECC-A782-9EBC99A56C06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83C26-841B-4E05-9FC6-67F41BA5D3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56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C93A-67D2-4ECC-A782-9EBC99A56C06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83C26-841B-4E05-9FC6-67F41BA5D3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61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C93A-67D2-4ECC-A782-9EBC99A56C06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83C26-841B-4E05-9FC6-67F41BA5D3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71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C93A-67D2-4ECC-A782-9EBC99A56C06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83C26-841B-4E05-9FC6-67F41BA5D3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960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C93A-67D2-4ECC-A782-9EBC99A56C06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83C26-841B-4E05-9FC6-67F41BA5D3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46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C93A-67D2-4ECC-A782-9EBC99A56C06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83C26-841B-4E05-9FC6-67F41BA5D3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7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DC93A-67D2-4ECC-A782-9EBC99A56C06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BF83C26-841B-4E05-9FC6-67F41BA5D3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6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AF95-F5F6-41D4-91BF-F3F4F4CAD4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SALES PREDICTION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403475-5022-4CAB-9CB4-238ED0ACE4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9/1/2019</a:t>
            </a:r>
          </a:p>
        </p:txBody>
      </p:sp>
    </p:spTree>
    <p:extLst>
      <p:ext uri="{BB962C8B-B14F-4D97-AF65-F5344CB8AC3E}">
        <p14:creationId xmlns:p14="http://schemas.microsoft.com/office/powerpoint/2010/main" val="257033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C26A-4AFC-4FF9-8B4A-D57DB4652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B2C549-083C-47E3-9F7B-4AB9FC5DA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[1]</a:t>
            </a:r>
            <a:r>
              <a:rPr lang="en-US" i="1" dirty="0"/>
              <a:t> </a:t>
            </a:r>
            <a:r>
              <a:rPr lang="en-US" i="1" dirty="0">
                <a:highlight>
                  <a:srgbClr val="FFFF00"/>
                </a:highlight>
              </a:rPr>
              <a:t>-196.60042  </a:t>
            </a:r>
            <a:r>
              <a:rPr lang="en-US" dirty="0"/>
              <a:t>635.06233 </a:t>
            </a:r>
            <a:r>
              <a:rPr lang="en-US" i="1" dirty="0">
                <a:highlight>
                  <a:srgbClr val="FFFF00"/>
                </a:highlight>
              </a:rPr>
              <a:t>-716.85660  </a:t>
            </a:r>
            <a:r>
              <a:rPr lang="en-US" dirty="0"/>
              <a:t>339.02571   97.37241  968.78705 </a:t>
            </a:r>
            <a:r>
              <a:rPr lang="en-US" i="1" dirty="0">
                <a:highlight>
                  <a:srgbClr val="FFFF00"/>
                </a:highlight>
              </a:rPr>
              <a:t>-548.15535</a:t>
            </a:r>
          </a:p>
          <a:p>
            <a:pPr marL="0" indent="0">
              <a:buNone/>
            </a:pPr>
            <a:r>
              <a:rPr lang="en-US" dirty="0"/>
              <a:t> [8] </a:t>
            </a:r>
            <a:r>
              <a:rPr lang="en-US" i="1" dirty="0">
                <a:highlight>
                  <a:srgbClr val="FFFF00"/>
                </a:highlight>
              </a:rPr>
              <a:t>-257.08361  -94.81231 </a:t>
            </a:r>
            <a:r>
              <a:rPr lang="en-US" dirty="0"/>
              <a:t>1531.60048 1531.28587 1529.85190 1541.94894 1003.76540</a:t>
            </a:r>
          </a:p>
          <a:p>
            <a:pPr marL="0" indent="0">
              <a:buNone/>
            </a:pPr>
            <a:r>
              <a:rPr lang="en-US" dirty="0"/>
              <a:t>[15]  224.55984  197.96326  365.82491  352.51917 2267.90463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A16BE1-CF1F-4AB9-B36F-0F587641FD0B}"/>
              </a:ext>
            </a:extLst>
          </p:cNvPr>
          <p:cNvSpPr txBox="1"/>
          <p:nvPr/>
        </p:nvSpPr>
        <p:spPr>
          <a:xfrm>
            <a:off x="877031" y="1492540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959216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E60F0-840F-4A18-9300-B2B17455A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MODEL IS :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859D3-44ED-42CA-8161-BAC743503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000066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After reviewing my models results, the one that I have selected and has performed best without overfitting was the </a:t>
            </a:r>
            <a:r>
              <a:rPr lang="en-US" b="1" dirty="0"/>
              <a:t>random Forest </a:t>
            </a:r>
            <a:r>
              <a:rPr lang="en-US" dirty="0"/>
              <a:t>because: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Predicted values were not negative</a:t>
            </a:r>
          </a:p>
          <a:p>
            <a:r>
              <a:rPr lang="en-US" dirty="0"/>
              <a:t>RMSE = 664.2574</a:t>
            </a:r>
          </a:p>
          <a:p>
            <a:r>
              <a:rPr lang="en-US" dirty="0"/>
              <a:t>R-Squared = 0.9638893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728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A2A86A-ACEE-499E-B800-101C0EDA1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926" y="327801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New Product Predictions</a:t>
            </a:r>
            <a:endParaRPr lang="en-US" sz="48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A0467C5-0A99-4B6D-B2CC-65636E99EA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920552"/>
              </p:ext>
            </p:extLst>
          </p:nvPr>
        </p:nvGraphicFramePr>
        <p:xfrm>
          <a:off x="1147942" y="2386824"/>
          <a:ext cx="8030360" cy="240608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18486">
                  <a:extLst>
                    <a:ext uri="{9D8B030D-6E8A-4147-A177-3AD203B41FA5}">
                      <a16:colId xmlns:a16="http://schemas.microsoft.com/office/drawing/2014/main" val="651095797"/>
                    </a:ext>
                  </a:extLst>
                </a:gridCol>
                <a:gridCol w="1812881">
                  <a:extLst>
                    <a:ext uri="{9D8B030D-6E8A-4147-A177-3AD203B41FA5}">
                      <a16:colId xmlns:a16="http://schemas.microsoft.com/office/drawing/2014/main" val="2425479559"/>
                    </a:ext>
                  </a:extLst>
                </a:gridCol>
                <a:gridCol w="1883284">
                  <a:extLst>
                    <a:ext uri="{9D8B030D-6E8A-4147-A177-3AD203B41FA5}">
                      <a16:colId xmlns:a16="http://schemas.microsoft.com/office/drawing/2014/main" val="3792560149"/>
                    </a:ext>
                  </a:extLst>
                </a:gridCol>
                <a:gridCol w="2415709">
                  <a:extLst>
                    <a:ext uri="{9D8B030D-6E8A-4147-A177-3AD203B41FA5}">
                      <a16:colId xmlns:a16="http://schemas.microsoft.com/office/drawing/2014/main" val="2701912396"/>
                    </a:ext>
                  </a:extLst>
                </a:gridCol>
              </a:tblGrid>
              <a:tr h="4773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ProductType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predictionType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ProfitabilityType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BestSellersRankType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961007"/>
                  </a:ext>
                </a:extLst>
              </a:tr>
              <a:tr h="4821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PC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638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473974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2988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46678608"/>
                  </a:ext>
                </a:extLst>
              </a:tr>
              <a:tr h="4821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Laptop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341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411973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7377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6474415"/>
                  </a:ext>
                </a:extLst>
              </a:tr>
              <a:tr h="4821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Netbook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1407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482734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13671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25497140"/>
                  </a:ext>
                </a:extLst>
              </a:tr>
              <a:tr h="4821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Smartphone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2167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364450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69024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34721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8484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B805D-3330-432A-AECA-5B2AECF9B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Customer and Service Reviews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5179EA-38D8-43AE-BCEE-F067A92413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8918816"/>
              </p:ext>
            </p:extLst>
          </p:nvPr>
        </p:nvGraphicFramePr>
        <p:xfrm>
          <a:off x="322897" y="1554481"/>
          <a:ext cx="5178743" cy="3373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A78747E-AD36-4473-A9B5-3EF16CDB48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7475679"/>
              </p:ext>
            </p:extLst>
          </p:nvPr>
        </p:nvGraphicFramePr>
        <p:xfrm>
          <a:off x="5303520" y="1554481"/>
          <a:ext cx="5501640" cy="3373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6966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1F234-290B-4A7D-AC4E-529408A9B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3E438-CE2E-4708-95A5-3E5C2A8E8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4961"/>
            <a:ext cx="9640146" cy="4456402"/>
          </a:xfrm>
        </p:spPr>
        <p:txBody>
          <a:bodyPr/>
          <a:lstStyle/>
          <a:p>
            <a:r>
              <a:rPr lang="en-US" b="1" dirty="0"/>
              <a:t>Did you learn anything of potential business value from this analysis?</a:t>
            </a:r>
          </a:p>
          <a:p>
            <a:pPr marL="0" indent="0">
              <a:buNone/>
            </a:pPr>
            <a:r>
              <a:rPr lang="en-US" dirty="0"/>
              <a:t>	Yes, Customers and service reviews have an immense impact on the sales.</a:t>
            </a:r>
          </a:p>
          <a:p>
            <a:r>
              <a:rPr lang="en-US" b="1" dirty="0"/>
              <a:t>Was it straightforward to rerun your projections of sales volume using both models?</a:t>
            </a:r>
          </a:p>
          <a:p>
            <a:pPr marL="0" indent="0">
              <a:buNone/>
            </a:pPr>
            <a:r>
              <a:rPr lang="en-US" dirty="0"/>
              <a:t>	Yes.</a:t>
            </a:r>
          </a:p>
          <a:p>
            <a:r>
              <a:rPr lang="en-US" b="1" dirty="0"/>
              <a:t>What are the main lessons you've learned from this experience?</a:t>
            </a:r>
          </a:p>
          <a:p>
            <a:pPr marL="0" indent="0">
              <a:buNone/>
            </a:pPr>
            <a:r>
              <a:rPr lang="en-US" dirty="0"/>
              <a:t>	How to Apply a regression model on a data frame with nominal variable.</a:t>
            </a:r>
          </a:p>
          <a:p>
            <a:r>
              <a:rPr lang="en-US" b="1" dirty="0"/>
              <a:t>What recommendations would you give to the sales department regarding your findings relating to the different types of reviews? </a:t>
            </a:r>
          </a:p>
          <a:p>
            <a:pPr marL="0" indent="0">
              <a:buNone/>
            </a:pPr>
            <a:r>
              <a:rPr lang="en-US" dirty="0"/>
              <a:t>	Work more on the offers related to both types' PC and Laptops.</a:t>
            </a:r>
          </a:p>
        </p:txBody>
      </p:sp>
    </p:spTree>
    <p:extLst>
      <p:ext uri="{BB962C8B-B14F-4D97-AF65-F5344CB8AC3E}">
        <p14:creationId xmlns:p14="http://schemas.microsoft.com/office/powerpoint/2010/main" val="1255373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C3730-0155-4D6E-85FF-1641F9D11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THANK YOU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3F6CE-16AD-46CB-AA44-960E5F82F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077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90A6A-307C-45E5-9076-84918BB26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83D5E-9870-45E6-8300-8A0D9F0AD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014" y="1718629"/>
            <a:ext cx="9106746" cy="4529771"/>
          </a:xfrm>
        </p:spPr>
        <p:txBody>
          <a:bodyPr>
            <a:normAutofit lnSpcReduction="10000"/>
          </a:bodyPr>
          <a:lstStyle/>
          <a:p>
            <a:pPr marL="400050">
              <a:buFont typeface="+mj-lt"/>
              <a:buAutoNum type="arabicPeriod"/>
            </a:pPr>
            <a:r>
              <a:rPr lang="en-US" sz="2400" dirty="0"/>
              <a:t>Correlation between features</a:t>
            </a:r>
          </a:p>
          <a:p>
            <a:pPr marL="400050">
              <a:buFont typeface="+mj-lt"/>
              <a:buAutoNum type="arabicPeriod"/>
            </a:pPr>
            <a:r>
              <a:rPr lang="en-US" sz="2400" dirty="0"/>
              <a:t>Linear Regression Model</a:t>
            </a:r>
          </a:p>
          <a:p>
            <a:pPr marL="400050">
              <a:buFont typeface="+mj-lt"/>
              <a:buAutoNum type="arabicPeriod"/>
            </a:pPr>
            <a:r>
              <a:rPr lang="en-US" sz="2400" dirty="0"/>
              <a:t>Classifiers Modeling + Results:</a:t>
            </a:r>
          </a:p>
          <a:p>
            <a:pPr marL="800100" lvl="1"/>
            <a:r>
              <a:rPr lang="en-US" sz="1800" dirty="0"/>
              <a:t>SVM</a:t>
            </a:r>
          </a:p>
          <a:p>
            <a:pPr marL="800100" lvl="1"/>
            <a:r>
              <a:rPr lang="en-US" sz="1800" dirty="0"/>
              <a:t>Random Forest</a:t>
            </a:r>
          </a:p>
          <a:p>
            <a:pPr marL="800100" lvl="1"/>
            <a:r>
              <a:rPr lang="en-US" sz="1800" dirty="0"/>
              <a:t>Gradient Boosting</a:t>
            </a:r>
          </a:p>
          <a:p>
            <a:pPr marL="400050">
              <a:buFont typeface="+mj-lt"/>
              <a:buAutoNum type="arabicPeriod"/>
            </a:pPr>
            <a:r>
              <a:rPr lang="en-US" sz="2400" dirty="0"/>
              <a:t>Selected Classifier</a:t>
            </a:r>
          </a:p>
          <a:p>
            <a:pPr marL="400050">
              <a:buFont typeface="+mj-lt"/>
              <a:buAutoNum type="arabicPeriod"/>
            </a:pPr>
            <a:r>
              <a:rPr lang="en-US" sz="2400" dirty="0"/>
              <a:t>New Product Predictions</a:t>
            </a:r>
          </a:p>
          <a:p>
            <a:pPr marL="400050">
              <a:buFont typeface="+mj-lt"/>
              <a:buAutoNum type="arabicPeriod"/>
            </a:pPr>
            <a:r>
              <a:rPr lang="en-US" sz="2400" dirty="0"/>
              <a:t>Chart: Impact of Customer and Service Reviews</a:t>
            </a:r>
          </a:p>
          <a:p>
            <a:pPr marL="400050">
              <a:buFont typeface="+mj-lt"/>
              <a:buAutoNum type="arabicPeriod"/>
            </a:pPr>
            <a:r>
              <a:rPr lang="en-US" sz="24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767624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09A3069C-40DB-40DD-B4E4-4CE323171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265" y="266603"/>
            <a:ext cx="11149085" cy="659139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C0F0DA6-2229-43B1-8DDE-AB3F92D1A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CORRELATION</a:t>
            </a:r>
          </a:p>
        </p:txBody>
      </p:sp>
    </p:spTree>
    <p:extLst>
      <p:ext uri="{BB962C8B-B14F-4D97-AF65-F5344CB8AC3E}">
        <p14:creationId xmlns:p14="http://schemas.microsoft.com/office/powerpoint/2010/main" val="2661867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14E0E-C34E-4A7B-96DF-323749FA5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4DCC8-949E-4DFE-BB0F-0C25D4135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422" y="1561513"/>
            <a:ext cx="5800578" cy="4923693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Call: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/>
              <a:t>lm</a:t>
            </a:r>
            <a:r>
              <a:rPr lang="en-US" sz="1400" dirty="0"/>
              <a:t>(formula = Volume ~ ., data = </a:t>
            </a:r>
            <a:r>
              <a:rPr lang="en-US" sz="1400" dirty="0" err="1"/>
              <a:t>trainSet</a:t>
            </a:r>
            <a:r>
              <a:rPr lang="en-US" sz="14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Residuals: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/>
              <a:t>       </a:t>
            </a:r>
            <a:r>
              <a:rPr lang="en-US" sz="1900" b="1" dirty="0"/>
              <a:t>Min         1Q     Median         3Q        Max </a:t>
            </a:r>
            <a:endParaRPr lang="en-US" sz="14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FF0000"/>
                </a:solidFill>
              </a:rPr>
              <a:t>-8.214e-13 -1.075e-13  9.540e-15  8.796e-14  8.214e-13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Coefficients: (1 not defined because of singularities)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                          Estimate Std. Error    t value </a:t>
            </a:r>
            <a:r>
              <a:rPr lang="en-US" sz="1400" dirty="0" err="1"/>
              <a:t>Pr</a:t>
            </a:r>
            <a:r>
              <a:rPr lang="en-US" sz="1400" dirty="0"/>
              <a:t>(&gt;|t|)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(Intercept)                 -2.875e-13  9.988e-13 -2.880e-01   0.7755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/>
              <a:t>ProductTypeAccessories</a:t>
            </a:r>
            <a:r>
              <a:rPr lang="en-US" sz="1400" dirty="0"/>
              <a:t>       1.616e-13  4.233e-13  3.820e-01   0.7054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/>
              <a:t>ProductTypeDisplay</a:t>
            </a:r>
            <a:r>
              <a:rPr lang="en-US" sz="1400" dirty="0"/>
              <a:t>          -9.237e-14  3.667e-13 -2.520e-01   0.8029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/>
              <a:t>ProductTypeExtendedWarranty</a:t>
            </a:r>
            <a:r>
              <a:rPr lang="en-US" sz="1400" dirty="0"/>
              <a:t> -9.723e-13  9.137e-13 -1.064e+00   0.2960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/>
              <a:t>ProductTypeGameConsole</a:t>
            </a:r>
            <a:r>
              <a:rPr lang="en-US" sz="1400" dirty="0"/>
              <a:t>      -4.794e-13  4.793e-13 -1.000e+00   0.3255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/>
              <a:t>ProductTypeLaptop</a:t>
            </a:r>
            <a:r>
              <a:rPr lang="en-US" sz="1400" dirty="0"/>
              <a:t>            1.105e-13  4.509e-13  2.450e-01   0.8081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/>
              <a:t>ProductTypeNetbook</a:t>
            </a:r>
            <a:r>
              <a:rPr lang="en-US" sz="1400" dirty="0"/>
              <a:t>          -4.510e-13  4.198e-13 -1.074e+00   0.2916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/>
              <a:t>ProductTypePC</a:t>
            </a:r>
            <a:r>
              <a:rPr lang="en-US" sz="1400" dirty="0"/>
              <a:t>                1.806e-13  4.925e-13  3.670e-01   0.7165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/>
              <a:t>ProductTypePrinter</a:t>
            </a:r>
            <a:r>
              <a:rPr lang="en-US" sz="1400" dirty="0"/>
              <a:t>          -3.266e-13  4.820e-13 -6.780e-01   0.5035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/>
              <a:t>ProductTypePrinterSupplies</a:t>
            </a:r>
            <a:r>
              <a:rPr lang="en-US" sz="1400" dirty="0"/>
              <a:t>  -6.518e-13  7.122e-13 -9.150e-01   0.3676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/>
              <a:t>ProductTypeSmartphone</a:t>
            </a:r>
            <a:r>
              <a:rPr lang="en-US" sz="1400" dirty="0"/>
              <a:t>       -1.620e-13  3.207e-13 -5.050e-01   0.6172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/>
              <a:t>ProductTypeSoftware</a:t>
            </a:r>
            <a:r>
              <a:rPr lang="en-US" sz="1400" dirty="0"/>
              <a:t>         -8.286e-13  7.266e-13 -1.140e+00   0.2635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/>
              <a:t>ProductTypeTablet</a:t>
            </a:r>
            <a:r>
              <a:rPr lang="en-US" sz="1400" dirty="0"/>
              <a:t>                   NA         </a:t>
            </a:r>
            <a:r>
              <a:rPr lang="en-US" sz="1400" dirty="0" err="1"/>
              <a:t>NA</a:t>
            </a:r>
            <a:r>
              <a:rPr lang="en-US" sz="1400" dirty="0"/>
              <a:t>         </a:t>
            </a:r>
            <a:r>
              <a:rPr lang="en-US" sz="1400" dirty="0" err="1"/>
              <a:t>NA</a:t>
            </a:r>
            <a:r>
              <a:rPr lang="en-US" sz="1400" dirty="0"/>
              <a:t>       </a:t>
            </a:r>
            <a:r>
              <a:rPr lang="en-US" sz="1400" dirty="0" err="1"/>
              <a:t>NA</a:t>
            </a:r>
            <a:r>
              <a:rPr lang="en-US" sz="1400" dirty="0"/>
              <a:t>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/>
              <a:t>ProductNum</a:t>
            </a:r>
            <a:r>
              <a:rPr lang="en-US" sz="1400" dirty="0"/>
              <a:t>                   4.617e-15  4.587e-15  1.006e+00   0.3225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Price                       -1.944e-16  3.791e-16 -5.130e-01   0.6119 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A39283-2A84-4163-9540-515027DB3E02}"/>
              </a:ext>
            </a:extLst>
          </p:cNvPr>
          <p:cNvSpPr/>
          <p:nvPr/>
        </p:nvSpPr>
        <p:spPr>
          <a:xfrm>
            <a:off x="6477912" y="1583395"/>
            <a:ext cx="5564034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x5StarReviews                4.000e+00  5.377e-16  7.439e+15   &lt;2e-16 ***</a:t>
            </a:r>
          </a:p>
          <a:p>
            <a:r>
              <a:rPr lang="en-US" sz="1400" dirty="0"/>
              <a:t>x4StarReviews               -6.718e-16  5.658e-15 -1.190e-01   0.9063    </a:t>
            </a:r>
          </a:p>
          <a:p>
            <a:r>
              <a:rPr lang="en-US" sz="1400" dirty="0"/>
              <a:t>x3StarReviews               -4.549e-16  1.694e-14 -2.700e-02   0.9788    </a:t>
            </a:r>
          </a:p>
          <a:p>
            <a:r>
              <a:rPr lang="en-US" sz="1400" dirty="0"/>
              <a:t>x2StarReviews               -8.031e-15  1.410e-14 -5.690e-01   0.5734    </a:t>
            </a:r>
          </a:p>
          <a:p>
            <a:r>
              <a:rPr lang="en-US" sz="1400" dirty="0"/>
              <a:t>x1StarReviews                1.233e-15  3.311e-15  3.720e-01   0.7124    </a:t>
            </a:r>
          </a:p>
          <a:p>
            <a:r>
              <a:rPr lang="en-US" sz="1400" dirty="0" err="1"/>
              <a:t>PositiveServiceReview</a:t>
            </a:r>
            <a:r>
              <a:rPr lang="en-US" sz="1400" dirty="0"/>
              <a:t>        1.100e-15  1.096e-15  1.004e+00   0.3238    </a:t>
            </a:r>
          </a:p>
          <a:p>
            <a:r>
              <a:rPr lang="en-US" sz="1400" dirty="0" err="1"/>
              <a:t>NegativeServiceReview</a:t>
            </a:r>
            <a:r>
              <a:rPr lang="en-US" sz="1400" dirty="0"/>
              <a:t>        1.756e-14  2.797e-14  6.280e-01   0.5350    </a:t>
            </a:r>
          </a:p>
          <a:p>
            <a:r>
              <a:rPr lang="en-US" sz="1400" dirty="0" err="1"/>
              <a:t>Recommendproduct</a:t>
            </a:r>
            <a:r>
              <a:rPr lang="en-US" sz="1400" dirty="0"/>
              <a:t>            -8.507e-13  3.754e-13 -2.266e+00   0.0311 *  </a:t>
            </a:r>
          </a:p>
          <a:p>
            <a:r>
              <a:rPr lang="en-US" sz="1400" dirty="0" err="1"/>
              <a:t>ShippingWeight</a:t>
            </a:r>
            <a:r>
              <a:rPr lang="en-US" sz="1400" dirty="0"/>
              <a:t>               8.436e-15  1.533e-14  5.500e-01   0.5864    </a:t>
            </a:r>
          </a:p>
          <a:p>
            <a:r>
              <a:rPr lang="en-US" sz="1400" dirty="0" err="1"/>
              <a:t>ProductDepth</a:t>
            </a:r>
            <a:r>
              <a:rPr lang="en-US" sz="1400" dirty="0"/>
              <a:t>                 5.511e-16  3.997e-15  1.380e-01   0.8913    </a:t>
            </a:r>
          </a:p>
          <a:p>
            <a:r>
              <a:rPr lang="en-US" sz="1400" dirty="0" err="1"/>
              <a:t>ProductWidth</a:t>
            </a:r>
            <a:r>
              <a:rPr lang="en-US" sz="1400" dirty="0"/>
              <a:t>                -1.903e-14  1.778e-14 -1.070e+00   0.2934    </a:t>
            </a:r>
          </a:p>
          <a:p>
            <a:r>
              <a:rPr lang="en-US" sz="1400" dirty="0" err="1"/>
              <a:t>ProductHeight</a:t>
            </a:r>
            <a:r>
              <a:rPr lang="en-US" sz="1400" dirty="0"/>
              <a:t>                7.600e-15  1.273e-14  5.970e-01   0.5551    </a:t>
            </a:r>
          </a:p>
          <a:p>
            <a:r>
              <a:rPr lang="en-US" sz="1400" dirty="0" err="1"/>
              <a:t>ProfitMargin</a:t>
            </a:r>
            <a:r>
              <a:rPr lang="en-US" sz="1400" dirty="0"/>
              <a:t>                 2.179e-12  2.779e-12  7.840e-01   0.4393    </a:t>
            </a:r>
          </a:p>
          <a:p>
            <a:r>
              <a:rPr lang="en-US" sz="1400" dirty="0"/>
              <a:t>---</a:t>
            </a:r>
          </a:p>
          <a:p>
            <a:r>
              <a:rPr lang="en-US" sz="1400" dirty="0" err="1"/>
              <a:t>Signif</a:t>
            </a:r>
            <a:r>
              <a:rPr lang="en-US" sz="1400" dirty="0"/>
              <a:t>. codes:  0 ‘***’ 0.001 ‘**’ 0.01 ‘*’ 0.05 ‘.’ 0.1 ‘ ’ 1</a:t>
            </a:r>
          </a:p>
          <a:p>
            <a:endParaRPr lang="en-US" sz="1400" dirty="0"/>
          </a:p>
          <a:p>
            <a:r>
              <a:rPr lang="en-US" sz="1400" dirty="0"/>
              <a:t>Residual standard error: 3.241e-13 on 29 degrees of freedom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Multiple R-squared:      1,	Adjusted R-squared:      1 </a:t>
            </a:r>
          </a:p>
          <a:p>
            <a:r>
              <a:rPr lang="en-US" sz="1400" dirty="0"/>
              <a:t>F-statistic: 6.213e+31 on 26 and 29 DF,  p-value: &lt; 2.2e-16</a:t>
            </a:r>
          </a:p>
        </p:txBody>
      </p:sp>
    </p:spTree>
    <p:extLst>
      <p:ext uri="{BB962C8B-B14F-4D97-AF65-F5344CB8AC3E}">
        <p14:creationId xmlns:p14="http://schemas.microsoft.com/office/powerpoint/2010/main" val="100598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B6CC2-488C-4B86-ACA2-7ECD0C853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 (SVM)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1B286-2921-45C1-B19B-18056269D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214" y="1592775"/>
            <a:ext cx="9453226" cy="46556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700" dirty="0"/>
              <a:t>Support Vector Machines with Linear Kernel 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dirty="0"/>
              <a:t>61 samples</a:t>
            </a:r>
          </a:p>
          <a:p>
            <a:pPr marL="0" indent="0">
              <a:buNone/>
            </a:pPr>
            <a:r>
              <a:rPr lang="en-US" sz="1700" dirty="0"/>
              <a:t>27 predictors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dirty="0"/>
              <a:t>Pre-processing: centered (27), scaled (27) </a:t>
            </a:r>
          </a:p>
          <a:p>
            <a:pPr marL="0" indent="0">
              <a:buNone/>
            </a:pPr>
            <a:r>
              <a:rPr lang="en-US" sz="1700" dirty="0"/>
              <a:t>Resampling: Cross-Validated (10 fold, repeated 1 times) </a:t>
            </a:r>
          </a:p>
          <a:p>
            <a:pPr marL="0" indent="0">
              <a:buNone/>
            </a:pPr>
            <a:r>
              <a:rPr lang="en-US" sz="1700" dirty="0"/>
              <a:t>Summary of sample sizes: 55, 56, 56, 54, 54, 54, ... </a:t>
            </a:r>
          </a:p>
          <a:p>
            <a:pPr marL="0" indent="0">
              <a:buNone/>
            </a:pPr>
            <a:r>
              <a:rPr lang="en-US" sz="1700" dirty="0"/>
              <a:t>Resampling results: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600" dirty="0"/>
              <a:t>  RMSE      </a:t>
            </a:r>
            <a:r>
              <a:rPr lang="en-US" sz="1600" dirty="0" err="1"/>
              <a:t>Rsquared</a:t>
            </a:r>
            <a:r>
              <a:rPr lang="en-US" sz="1600" dirty="0"/>
              <a:t>   MAE     </a:t>
            </a:r>
          </a:p>
          <a:p>
            <a:pPr marL="0" indent="0">
              <a:buNone/>
            </a:pPr>
            <a:r>
              <a:rPr lang="en-US" sz="1600" dirty="0"/>
              <a:t>  </a:t>
            </a:r>
            <a:r>
              <a:rPr lang="en-US" dirty="0">
                <a:solidFill>
                  <a:srgbClr val="FF0000"/>
                </a:solidFill>
              </a:rPr>
              <a:t>658.8332  0.9063066  371.8078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700" dirty="0"/>
              <a:t>Tuning parameter 'C' was held constant at a value of 1</a:t>
            </a:r>
          </a:p>
        </p:txBody>
      </p:sp>
    </p:spTree>
    <p:extLst>
      <p:ext uri="{BB962C8B-B14F-4D97-AF65-F5344CB8AC3E}">
        <p14:creationId xmlns:p14="http://schemas.microsoft.com/office/powerpoint/2010/main" val="3980231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B6CC2-488C-4B86-ACA2-7ECD0C853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 (SVM)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414376EF-6840-4613-8997-902D27BBD616}"/>
              </a:ext>
            </a:extLst>
          </p:cNvPr>
          <p:cNvSpPr txBox="1">
            <a:spLocks/>
          </p:cNvSpPr>
          <p:nvPr/>
        </p:nvSpPr>
        <p:spPr>
          <a:xfrm>
            <a:off x="877031" y="2162675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 1          5          9         10         11         18         20 </a:t>
            </a:r>
          </a:p>
          <a:p>
            <a:pPr marL="0" indent="0">
              <a:buNone/>
            </a:pPr>
            <a:r>
              <a:rPr lang="en-US" dirty="0"/>
              <a:t> 338.70637  689.92408  </a:t>
            </a:r>
            <a:r>
              <a:rPr lang="en-US" i="1" dirty="0">
                <a:highlight>
                  <a:srgbClr val="FFFF00"/>
                </a:highlight>
              </a:rPr>
              <a:t>-73.13796</a:t>
            </a:r>
            <a:r>
              <a:rPr lang="en-US" i="1" dirty="0"/>
              <a:t> </a:t>
            </a:r>
            <a:r>
              <a:rPr lang="en-US" i="1" dirty="0">
                <a:highlight>
                  <a:srgbClr val="FFFF00"/>
                </a:highlight>
              </a:rPr>
              <a:t>-246.75975</a:t>
            </a:r>
            <a:r>
              <a:rPr lang="en-US" i="1" dirty="0"/>
              <a:t>   </a:t>
            </a:r>
            <a:r>
              <a:rPr lang="en-US" dirty="0"/>
              <a:t>28.95906 1587.56638  140.83610 </a:t>
            </a:r>
          </a:p>
          <a:p>
            <a:pPr marL="0" indent="0">
              <a:buNone/>
            </a:pPr>
            <a:r>
              <a:rPr lang="en-US" dirty="0"/>
              <a:t>        27         33         35         37         38         41         55 </a:t>
            </a:r>
          </a:p>
          <a:p>
            <a:pPr marL="0" indent="0">
              <a:buNone/>
            </a:pPr>
            <a:r>
              <a:rPr lang="en-US" dirty="0"/>
              <a:t> 459.53661 </a:t>
            </a:r>
            <a:r>
              <a:rPr lang="en-US" i="1" dirty="0">
                <a:highlight>
                  <a:srgbClr val="FFFF00"/>
                </a:highlight>
              </a:rPr>
              <a:t>-171.00390</a:t>
            </a:r>
            <a:r>
              <a:rPr lang="en-US" i="1" dirty="0"/>
              <a:t> </a:t>
            </a:r>
            <a:r>
              <a:rPr lang="en-US" dirty="0"/>
              <a:t>1394.05922 1396.94786 1400.07382 1439.72356  430.79053 </a:t>
            </a:r>
          </a:p>
          <a:p>
            <a:pPr marL="0" indent="0">
              <a:buNone/>
            </a:pPr>
            <a:r>
              <a:rPr lang="en-US" dirty="0"/>
              <a:t>        56         68         76         77         80 </a:t>
            </a:r>
          </a:p>
          <a:p>
            <a:pPr marL="0" indent="0">
              <a:buNone/>
            </a:pPr>
            <a:r>
              <a:rPr lang="en-US" dirty="0"/>
              <a:t> 467.39507  383.20518  325.86444  113.42647 1901.07951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35AB3B-6A5E-45E4-8341-9764F6310D5C}"/>
              </a:ext>
            </a:extLst>
          </p:cNvPr>
          <p:cNvSpPr txBox="1"/>
          <p:nvPr/>
        </p:nvSpPr>
        <p:spPr>
          <a:xfrm>
            <a:off x="877031" y="1492540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4068875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63B75-34D5-418A-B4F0-1DB40E84D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51540-C03C-441B-B309-18B767DAB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486" y="2283657"/>
            <a:ext cx="5280074" cy="42829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/>
              <a:t>Random Forest </a:t>
            </a:r>
          </a:p>
          <a:p>
            <a:pPr marL="0" indent="0">
              <a:buNone/>
            </a:pPr>
            <a:r>
              <a:rPr lang="en-US" sz="1600" dirty="0"/>
              <a:t>61 samples</a:t>
            </a:r>
          </a:p>
          <a:p>
            <a:pPr marL="0" indent="0">
              <a:buNone/>
            </a:pPr>
            <a:r>
              <a:rPr lang="en-US" sz="1600" dirty="0"/>
              <a:t>27 predictors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No pre-processing</a:t>
            </a:r>
          </a:p>
          <a:p>
            <a:pPr marL="0" indent="0">
              <a:buNone/>
            </a:pPr>
            <a:r>
              <a:rPr lang="en-US" sz="1600" dirty="0"/>
              <a:t>Resampling: Cross-Validated (10 fold, repeated 1 times) </a:t>
            </a:r>
          </a:p>
          <a:p>
            <a:pPr marL="0" indent="0">
              <a:buNone/>
            </a:pPr>
            <a:r>
              <a:rPr lang="en-US" sz="1600" dirty="0"/>
              <a:t>Summary of sample sizes: 55, 54, 55, 56, 54, 54, ... </a:t>
            </a:r>
          </a:p>
          <a:p>
            <a:pPr marL="0" indent="0">
              <a:buNone/>
            </a:pPr>
            <a:r>
              <a:rPr lang="en-US" sz="1600" dirty="0"/>
              <a:t>Resampling results: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 RMSE      </a:t>
            </a:r>
            <a:r>
              <a:rPr lang="en-US" sz="1600" dirty="0" err="1"/>
              <a:t>Rsquared</a:t>
            </a:r>
            <a:r>
              <a:rPr lang="en-US" sz="1600" dirty="0"/>
              <a:t>   MAE     </a:t>
            </a:r>
          </a:p>
          <a:p>
            <a:pPr marL="0" indent="0">
              <a:buNone/>
            </a:pPr>
            <a:r>
              <a:rPr lang="en-US" sz="1600" dirty="0"/>
              <a:t>  741.8668  0.9516299  351.9384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Tuning parameter '</a:t>
            </a:r>
            <a:r>
              <a:rPr lang="en-US" sz="1600" dirty="0" err="1"/>
              <a:t>mtry</a:t>
            </a:r>
            <a:r>
              <a:rPr lang="en-US" sz="1600" dirty="0"/>
              <a:t>' was held constant at a value of 5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1D541D1-9AC3-4680-9251-83145F86056A}"/>
              </a:ext>
            </a:extLst>
          </p:cNvPr>
          <p:cNvSpPr txBox="1">
            <a:spLocks/>
          </p:cNvSpPr>
          <p:nvPr/>
        </p:nvSpPr>
        <p:spPr>
          <a:xfrm>
            <a:off x="5714875" y="1270000"/>
            <a:ext cx="7118254" cy="51792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dirty="0"/>
              <a:t>Random Forest </a:t>
            </a:r>
          </a:p>
          <a:p>
            <a:pPr marL="0" indent="0">
              <a:buNone/>
            </a:pPr>
            <a:r>
              <a:rPr lang="en-US" sz="1500" dirty="0"/>
              <a:t>61 samples</a:t>
            </a:r>
          </a:p>
          <a:p>
            <a:pPr marL="0" indent="0">
              <a:buNone/>
            </a:pPr>
            <a:r>
              <a:rPr lang="en-US" sz="1500" dirty="0"/>
              <a:t>27 predictors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dirty="0"/>
              <a:t>No pre-processing</a:t>
            </a:r>
          </a:p>
          <a:p>
            <a:pPr marL="0" indent="0">
              <a:buNone/>
            </a:pPr>
            <a:r>
              <a:rPr lang="en-US" sz="1500" dirty="0"/>
              <a:t>Resampling: Cross-Validated (10 fold, repeated 1 times) </a:t>
            </a:r>
          </a:p>
          <a:p>
            <a:pPr marL="0" indent="0">
              <a:buNone/>
            </a:pPr>
            <a:r>
              <a:rPr lang="en-US" sz="1500" dirty="0"/>
              <a:t>Summary of sample sizes: 54, 56, 55, 54, 55, 56, ... </a:t>
            </a:r>
          </a:p>
          <a:p>
            <a:pPr marL="0" indent="0">
              <a:buNone/>
            </a:pPr>
            <a:r>
              <a:rPr lang="en-US" sz="1500" dirty="0"/>
              <a:t>Resampling results across tuning parameters: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dirty="0"/>
              <a:t>  </a:t>
            </a:r>
            <a:r>
              <a:rPr lang="en-US" sz="1500" dirty="0" err="1"/>
              <a:t>mtry</a:t>
            </a:r>
            <a:r>
              <a:rPr lang="en-US" sz="1500" dirty="0"/>
              <a:t>  RMSE      </a:t>
            </a:r>
            <a:r>
              <a:rPr lang="en-US" sz="1500" dirty="0" err="1"/>
              <a:t>Rsquared</a:t>
            </a:r>
            <a:r>
              <a:rPr lang="en-US" sz="1500" dirty="0"/>
              <a:t>   MAE     </a:t>
            </a:r>
          </a:p>
          <a:p>
            <a:pPr marL="0" indent="0">
              <a:buNone/>
            </a:pPr>
            <a:r>
              <a:rPr lang="en-US" sz="1500" dirty="0"/>
              <a:t>   2    762.8921  0.8930653  421.6653</a:t>
            </a:r>
          </a:p>
          <a:p>
            <a:pPr marL="0" indent="0">
              <a:buNone/>
            </a:pPr>
            <a:r>
              <a:rPr lang="en-US" sz="1500" dirty="0"/>
              <a:t>  </a:t>
            </a:r>
            <a:r>
              <a:rPr lang="en-US" sz="1500" b="1" dirty="0">
                <a:solidFill>
                  <a:srgbClr val="FF0000"/>
                </a:solidFill>
              </a:rPr>
              <a:t>27    664.2574  0.9638893  289.9537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dirty="0"/>
              <a:t>RMSE was used to select the optimal model using the smallest value.</a:t>
            </a:r>
          </a:p>
          <a:p>
            <a:pPr marL="0" indent="0">
              <a:buNone/>
            </a:pPr>
            <a:r>
              <a:rPr lang="en-US" sz="1500" dirty="0"/>
              <a:t>The final value used for the model was </a:t>
            </a:r>
            <a:r>
              <a:rPr lang="en-US" sz="1500" dirty="0" err="1"/>
              <a:t>mtry</a:t>
            </a:r>
            <a:r>
              <a:rPr lang="en-US" sz="1500" dirty="0"/>
              <a:t> = 27.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36138F-555C-4A17-AB4A-50A96FDCD47E}"/>
              </a:ext>
            </a:extLst>
          </p:cNvPr>
          <p:cNvCxnSpPr>
            <a:cxnSpLocks/>
          </p:cNvCxnSpPr>
          <p:nvPr/>
        </p:nvCxnSpPr>
        <p:spPr>
          <a:xfrm>
            <a:off x="5516880" y="1127760"/>
            <a:ext cx="0" cy="54387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88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63B75-34D5-418A-B4F0-1DB40E84D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CF5D9EE1-85F6-41D5-9AC7-A76B90774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1          5          9         10         11         18         20 </a:t>
            </a:r>
          </a:p>
          <a:p>
            <a:pPr marL="0" indent="0">
              <a:buNone/>
            </a:pPr>
            <a:r>
              <a:rPr lang="en-US" dirty="0"/>
              <a:t>  21.67853  342.86960   54.20520   30.29600  100.29227  899.40053   89.81920 </a:t>
            </a:r>
          </a:p>
          <a:p>
            <a:pPr marL="0" indent="0">
              <a:buNone/>
            </a:pPr>
            <a:r>
              <a:rPr lang="en-US" dirty="0"/>
              <a:t>        27         33         35         37         38         41         55 </a:t>
            </a:r>
          </a:p>
          <a:p>
            <a:pPr marL="0" indent="0">
              <a:buNone/>
            </a:pPr>
            <a:r>
              <a:rPr lang="en-US" dirty="0"/>
              <a:t>  24.16920   18.40120 1236.44067 1234.99000 1235.29600 1235.76000  654.22720 </a:t>
            </a:r>
          </a:p>
          <a:p>
            <a:pPr marL="0" indent="0">
              <a:buNone/>
            </a:pPr>
            <a:r>
              <a:rPr lang="en-US" dirty="0"/>
              <a:t>        56         68         76         77         80 </a:t>
            </a:r>
          </a:p>
          <a:p>
            <a:pPr marL="0" indent="0">
              <a:buNone/>
            </a:pPr>
            <a:r>
              <a:rPr lang="en-US" dirty="0"/>
              <a:t> 365.04467   27.97947  247.14213  144.06173 2599.85160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511386-DD41-42E4-A5A4-04A6283231A7}"/>
              </a:ext>
            </a:extLst>
          </p:cNvPr>
          <p:cNvSpPr txBox="1"/>
          <p:nvPr/>
        </p:nvSpPr>
        <p:spPr>
          <a:xfrm>
            <a:off x="877031" y="1492540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005016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F5EE4C51-57F5-4748-BEAA-6DA00B4FC7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358" y="394854"/>
            <a:ext cx="7687242" cy="454473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77C26A-4AFC-4FF9-8B4A-D57DB4652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305700-8E8D-4684-BACC-31D338848DD3}"/>
              </a:ext>
            </a:extLst>
          </p:cNvPr>
          <p:cNvSpPr/>
          <p:nvPr/>
        </p:nvSpPr>
        <p:spPr>
          <a:xfrm>
            <a:off x="540174" y="5154338"/>
            <a:ext cx="1139274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gbm</a:t>
            </a:r>
            <a:r>
              <a:rPr lang="en-US" dirty="0"/>
              <a:t>(formula = Volume ~ ., distribution = "gaussian", data = </a:t>
            </a:r>
            <a:r>
              <a:rPr lang="en-US" dirty="0" err="1"/>
              <a:t>trainSet</a:t>
            </a:r>
            <a:r>
              <a:rPr lang="en-US" dirty="0"/>
              <a:t>, </a:t>
            </a:r>
            <a:r>
              <a:rPr lang="en-US" dirty="0" err="1"/>
              <a:t>n.trees</a:t>
            </a:r>
            <a:r>
              <a:rPr lang="en-US" dirty="0"/>
              <a:t> = 10000, </a:t>
            </a:r>
            <a:r>
              <a:rPr lang="en-US" dirty="0" err="1"/>
              <a:t>interaction.depth</a:t>
            </a:r>
            <a:r>
              <a:rPr lang="en-US" dirty="0"/>
              <a:t> = 4, shrinkage = 0.01)</a:t>
            </a:r>
          </a:p>
          <a:p>
            <a:r>
              <a:rPr lang="en-US" dirty="0"/>
              <a:t>A gradient boosted model with gaussian loss function.</a:t>
            </a:r>
          </a:p>
          <a:p>
            <a:r>
              <a:rPr lang="en-US" dirty="0"/>
              <a:t>10000 iterations were performed.</a:t>
            </a:r>
          </a:p>
          <a:p>
            <a:r>
              <a:rPr lang="en-US" dirty="0"/>
              <a:t>There were 27 predictors of which 17 had non-zero influence.</a:t>
            </a:r>
          </a:p>
        </p:txBody>
      </p:sp>
    </p:spTree>
    <p:extLst>
      <p:ext uri="{BB962C8B-B14F-4D97-AF65-F5344CB8AC3E}">
        <p14:creationId xmlns:p14="http://schemas.microsoft.com/office/powerpoint/2010/main" val="9805997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1178</Words>
  <Application>Microsoft Office PowerPoint</Application>
  <PresentationFormat>Widescreen</PresentationFormat>
  <Paragraphs>189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Wingdings 3</vt:lpstr>
      <vt:lpstr>Facet</vt:lpstr>
      <vt:lpstr>SALES PREDICTION REPORT</vt:lpstr>
      <vt:lpstr>SUMMARY</vt:lpstr>
      <vt:lpstr>CORRELATION</vt:lpstr>
      <vt:lpstr>LINEAR REGRESSION</vt:lpstr>
      <vt:lpstr>SUPPORT VECTOR MACHINE (SVM)</vt:lpstr>
      <vt:lpstr>SUPPORT VECTOR MACHINE (SVM)</vt:lpstr>
      <vt:lpstr>RANDOM FOREST</vt:lpstr>
      <vt:lpstr>RANDOM FOREST</vt:lpstr>
      <vt:lpstr>GRADIENT BOOSTING</vt:lpstr>
      <vt:lpstr>GRADIENT BOOSTING</vt:lpstr>
      <vt:lpstr>SELECTED MODEL IS : Random Forest</vt:lpstr>
      <vt:lpstr>New Product Predictions</vt:lpstr>
      <vt:lpstr>Impact of Customer and Service Reviews</vt:lpstr>
      <vt:lpstr>QUESTIONS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PREDICTION REPORT</dc:title>
  <dc:creator>chaimaa Driouech</dc:creator>
  <cp:lastModifiedBy>chaimaa Driouech</cp:lastModifiedBy>
  <cp:revision>33</cp:revision>
  <dcterms:created xsi:type="dcterms:W3CDTF">2019-09-03T22:56:32Z</dcterms:created>
  <dcterms:modified xsi:type="dcterms:W3CDTF">2019-12-05T15:08:32Z</dcterms:modified>
</cp:coreProperties>
</file>