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2"/>
  </p:notesMasterIdLst>
  <p:sldIdLst>
    <p:sldId id="256" r:id="rId2"/>
    <p:sldId id="257" r:id="rId3"/>
    <p:sldId id="260" r:id="rId4"/>
    <p:sldId id="261" r:id="rId5"/>
    <p:sldId id="267" r:id="rId6"/>
    <p:sldId id="262" r:id="rId7"/>
    <p:sldId id="270" r:id="rId8"/>
    <p:sldId id="264" r:id="rId9"/>
    <p:sldId id="265"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47" autoAdjust="0"/>
    <p:restoredTop sz="96057" autoAdjust="0"/>
  </p:normalViewPr>
  <p:slideViewPr>
    <p:cSldViewPr snapToGrid="0">
      <p:cViewPr varScale="1">
        <p:scale>
          <a:sx n="68" d="100"/>
          <a:sy n="68" d="100"/>
        </p:scale>
        <p:origin x="708" y="7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4BF8F3-46E9-496C-9295-BE051B0674D7}" type="datetimeFigureOut">
              <a:rPr lang="en-US" smtClean="0"/>
              <a:pPr/>
              <a:t>12/5/2019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960CB0-13DA-4CA1-A3EC-1A6CAC0B933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amzur.com/blog/smart-submeter-track-monitor-and-manage-your-energy-billin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quicore.com/blog/metering-submetering-property-managers-guid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sz="1200" b="0" i="0" kern="1200" dirty="0">
                <a:solidFill>
                  <a:schemeClr val="tx1"/>
                </a:solidFill>
                <a:latin typeface="+mn-lt"/>
                <a:ea typeface="+mn-ea"/>
                <a:cs typeface="+mn-cs"/>
              </a:rPr>
              <a:t>A written statement of the project overview and goal(s)</a:t>
            </a:r>
          </a:p>
          <a:p>
            <a:pPr marL="228600" indent="-228600">
              <a:buFont typeface="+mj-lt"/>
              <a:buAutoNum type="arabicPeriod"/>
            </a:pPr>
            <a:r>
              <a:rPr lang="en-US" sz="1200" b="0" i="0" kern="1200" dirty="0">
                <a:solidFill>
                  <a:schemeClr val="tx1"/>
                </a:solidFill>
                <a:latin typeface="+mn-lt"/>
                <a:ea typeface="+mn-ea"/>
                <a:cs typeface="+mn-cs"/>
              </a:rPr>
              <a:t>Descriptions and location of related data sources</a:t>
            </a:r>
          </a:p>
          <a:p>
            <a:pPr marL="228600" indent="-228600">
              <a:buFont typeface="+mj-lt"/>
              <a:buAutoNum type="arabicPeriod"/>
            </a:pPr>
            <a:r>
              <a:rPr lang="en-US" sz="1200" b="0" i="0" kern="1200" dirty="0">
                <a:solidFill>
                  <a:schemeClr val="tx1"/>
                </a:solidFill>
                <a:latin typeface="+mn-lt"/>
                <a:ea typeface="+mn-ea"/>
                <a:cs typeface="+mn-cs"/>
              </a:rPr>
              <a:t>An explanation of how you will manage the data for the project</a:t>
            </a:r>
          </a:p>
          <a:p>
            <a:pPr marL="228600" indent="-228600">
              <a:buFont typeface="+mj-lt"/>
              <a:buAutoNum type="arabicPeriod"/>
            </a:pPr>
            <a:r>
              <a:rPr lang="en-US" sz="1200" b="0" i="0" kern="1200" dirty="0">
                <a:solidFill>
                  <a:schemeClr val="tx1"/>
                </a:solidFill>
                <a:latin typeface="+mn-lt"/>
                <a:ea typeface="+mn-ea"/>
                <a:cs typeface="+mn-cs"/>
              </a:rPr>
              <a:t>Descriptive statistics you have applied as an initial step in data analysis</a:t>
            </a:r>
          </a:p>
          <a:p>
            <a:pPr marL="228600" indent="-228600">
              <a:buFont typeface="+mj-lt"/>
              <a:buAutoNum type="arabicPeriod"/>
            </a:pPr>
            <a:r>
              <a:rPr lang="en-US" sz="1200" b="0" i="0" kern="1200" dirty="0">
                <a:solidFill>
                  <a:schemeClr val="tx1"/>
                </a:solidFill>
                <a:latin typeface="+mn-lt"/>
                <a:ea typeface="+mn-ea"/>
                <a:cs typeface="+mn-cs"/>
              </a:rPr>
              <a:t>Any known issues with the data and how you plan to address them</a:t>
            </a:r>
          </a:p>
          <a:p>
            <a:pPr marL="228600" indent="-228600">
              <a:buFont typeface="+mj-lt"/>
              <a:buAutoNum type="arabicPeriod"/>
            </a:pPr>
            <a:r>
              <a:rPr lang="en-US" sz="1200" b="0" i="0" kern="1200" dirty="0">
                <a:solidFill>
                  <a:schemeClr val="tx1"/>
                </a:solidFill>
                <a:latin typeface="+mn-lt"/>
                <a:ea typeface="+mn-ea"/>
                <a:cs typeface="+mn-cs"/>
              </a:rPr>
              <a:t>Any initial insights you can glean from your quick look at the data. (Recall that you were previously ask to recommend three management-level decisions on the basis of your initial analysis.)</a:t>
            </a:r>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15960CB0-13DA-4CA1-A3EC-1A6CAC0B933A}"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buFont typeface="Wingdings" pitchFamily="2" charset="2"/>
              <a:buNone/>
            </a:pPr>
            <a:r>
              <a:rPr lang="en-US" sz="1200" b="0" i="0" kern="1200" dirty="0">
                <a:solidFill>
                  <a:schemeClr val="tx1"/>
                </a:solidFill>
                <a:latin typeface="+mn-lt"/>
                <a:ea typeface="+mn-ea"/>
                <a:cs typeface="+mn-cs"/>
              </a:rPr>
              <a:t>A </a:t>
            </a:r>
            <a:r>
              <a:rPr lang="en-US" sz="1200" b="0" i="0" kern="1200" dirty="0" err="1">
                <a:solidFill>
                  <a:schemeClr val="tx1"/>
                </a:solidFill>
                <a:latin typeface="+mn-lt"/>
                <a:ea typeface="+mn-ea"/>
                <a:cs typeface="+mn-cs"/>
              </a:rPr>
              <a:t>submeter</a:t>
            </a:r>
            <a:r>
              <a:rPr lang="en-US" sz="1200" b="0" i="0" kern="1200" dirty="0">
                <a:solidFill>
                  <a:schemeClr val="tx1"/>
                </a:solidFill>
                <a:latin typeface="+mn-lt"/>
                <a:ea typeface="+mn-ea"/>
                <a:cs typeface="+mn-cs"/>
              </a:rPr>
              <a:t> is a digital meter that establishes two-way communication between the end-user and the concerned service provider. When paired with Energy Information System (EIS) it allows for effective energy management by providing highly granular data at few seconds intervals enabling very deep analytics. The analytics help informs the end-user of their individual energy usage pattern and suggests behavioral adjustments to cut down on electric cost.</a:t>
            </a: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dirty="0">
                <a:hlinkClick r:id="rId3"/>
              </a:rPr>
              <a:t>https://amzur.com/blog/smart-submeter-track-monitor-and-manage-your-energy-billing/</a:t>
            </a:r>
            <a:endParaRPr lang="en-US" dirty="0"/>
          </a:p>
          <a:p>
            <a:pPr>
              <a:buFont typeface="Wingdings" pitchFamily="2" charset="2"/>
              <a:buNone/>
            </a:pPr>
            <a:endParaRPr lang="en-US" sz="1200" b="0" i="0" kern="1200" dirty="0">
              <a:solidFill>
                <a:schemeClr val="tx1"/>
              </a:solidFill>
              <a:latin typeface="+mn-lt"/>
              <a:ea typeface="+mn-ea"/>
              <a:cs typeface="+mn-cs"/>
            </a:endParaRPr>
          </a:p>
          <a:p>
            <a:r>
              <a:rPr lang="en-US" sz="1200" b="1" i="0" u="none" strike="noStrike" kern="1200" dirty="0">
                <a:solidFill>
                  <a:schemeClr val="tx1"/>
                </a:solidFill>
                <a:latin typeface="+mn-lt"/>
                <a:ea typeface="+mn-ea"/>
                <a:cs typeface="+mn-cs"/>
              </a:rPr>
              <a:t>Top 3 Benefits of smart sub meter</a:t>
            </a:r>
            <a:endParaRPr lang="en-US" sz="1200" b="0" i="0" u="none" strike="noStrike" kern="1200" dirty="0">
              <a:solidFill>
                <a:schemeClr val="tx1"/>
              </a:solidFill>
              <a:latin typeface="+mn-lt"/>
              <a:ea typeface="+mn-ea"/>
              <a:cs typeface="+mn-cs"/>
            </a:endParaRPr>
          </a:p>
          <a:p>
            <a:r>
              <a:rPr lang="en-US" sz="1200" b="1" i="0" u="none" strike="noStrike" kern="1200" dirty="0">
                <a:solidFill>
                  <a:schemeClr val="tx1"/>
                </a:solidFill>
                <a:latin typeface="+mn-lt"/>
                <a:ea typeface="+mn-ea"/>
                <a:cs typeface="+mn-cs"/>
              </a:rPr>
              <a:t>Increased visibility:</a:t>
            </a:r>
            <a:endParaRPr lang="en-US" sz="1200" b="0" i="0" u="none" strike="noStrike" kern="1200" dirty="0">
              <a:solidFill>
                <a:schemeClr val="tx1"/>
              </a:solidFill>
              <a:latin typeface="+mn-lt"/>
              <a:ea typeface="+mn-ea"/>
              <a:cs typeface="+mn-cs"/>
            </a:endParaRPr>
          </a:p>
          <a:p>
            <a:r>
              <a:rPr lang="en-US" sz="1200" b="0" i="0" u="none" strike="noStrike" kern="1200" dirty="0">
                <a:solidFill>
                  <a:schemeClr val="tx1"/>
                </a:solidFill>
                <a:latin typeface="+mn-lt"/>
                <a:ea typeface="+mn-ea"/>
                <a:cs typeface="+mn-cs"/>
              </a:rPr>
              <a:t>Unlike conventional energy meters, </a:t>
            </a:r>
            <a:r>
              <a:rPr lang="en-US" sz="1200" b="0" i="0" u="none" strike="noStrike" kern="1200" dirty="0" err="1">
                <a:solidFill>
                  <a:schemeClr val="tx1"/>
                </a:solidFill>
                <a:latin typeface="+mn-lt"/>
                <a:ea typeface="+mn-ea"/>
                <a:cs typeface="+mn-cs"/>
              </a:rPr>
              <a:t>submeters</a:t>
            </a:r>
            <a:r>
              <a:rPr lang="en-US" sz="1200" b="0" i="0" u="none" strike="noStrike" kern="1200" dirty="0">
                <a:solidFill>
                  <a:schemeClr val="tx1"/>
                </a:solidFill>
                <a:latin typeface="+mn-lt"/>
                <a:ea typeface="+mn-ea"/>
                <a:cs typeface="+mn-cs"/>
              </a:rPr>
              <a:t> collect and transmit telemetry data electronically. This helps curtail and prevent erroneous manual reading operations.</a:t>
            </a:r>
          </a:p>
          <a:p>
            <a:r>
              <a:rPr lang="en-US" sz="1200" b="1" i="0" u="none" strike="noStrike" kern="1200" dirty="0">
                <a:solidFill>
                  <a:schemeClr val="tx1"/>
                </a:solidFill>
                <a:latin typeface="+mn-lt"/>
                <a:ea typeface="+mn-ea"/>
                <a:cs typeface="+mn-cs"/>
              </a:rPr>
              <a:t>Accurate billing:</a:t>
            </a:r>
            <a:endParaRPr lang="en-US" sz="1200" b="0" i="0" u="none" strike="noStrike" kern="1200" dirty="0">
              <a:solidFill>
                <a:schemeClr val="tx1"/>
              </a:solidFill>
              <a:latin typeface="+mn-lt"/>
              <a:ea typeface="+mn-ea"/>
              <a:cs typeface="+mn-cs"/>
            </a:endParaRPr>
          </a:p>
          <a:p>
            <a:r>
              <a:rPr lang="en-US" sz="1200" b="0" i="0" u="none" strike="noStrike" kern="1200" dirty="0">
                <a:solidFill>
                  <a:schemeClr val="tx1"/>
                </a:solidFill>
                <a:latin typeface="+mn-lt"/>
                <a:ea typeface="+mn-ea"/>
                <a:cs typeface="+mn-cs"/>
              </a:rPr>
              <a:t>Units measured are units billed. With an alarm mechanism to detect tampering and rules to indicate above threshold values, </a:t>
            </a:r>
            <a:r>
              <a:rPr lang="en-US" sz="1200" b="0" i="0" u="none" strike="noStrike" kern="1200" dirty="0" err="1">
                <a:solidFill>
                  <a:schemeClr val="tx1"/>
                </a:solidFill>
                <a:latin typeface="+mn-lt"/>
                <a:ea typeface="+mn-ea"/>
                <a:cs typeface="+mn-cs"/>
              </a:rPr>
              <a:t>submeters</a:t>
            </a:r>
            <a:r>
              <a:rPr lang="en-US" sz="1200" b="0" i="0" u="none" strike="noStrike" kern="1200" dirty="0">
                <a:solidFill>
                  <a:schemeClr val="tx1"/>
                </a:solidFill>
                <a:latin typeface="+mn-lt"/>
                <a:ea typeface="+mn-ea"/>
                <a:cs typeface="+mn-cs"/>
              </a:rPr>
              <a:t> ensure more reliable and secure metering.</a:t>
            </a:r>
          </a:p>
          <a:p>
            <a:r>
              <a:rPr lang="en-US" sz="1200" b="1" i="0" u="none" strike="noStrike" kern="1200" dirty="0">
                <a:solidFill>
                  <a:schemeClr val="tx1"/>
                </a:solidFill>
                <a:latin typeface="+mn-lt"/>
                <a:ea typeface="+mn-ea"/>
                <a:cs typeface="+mn-cs"/>
              </a:rPr>
              <a:t>Energy management:</a:t>
            </a:r>
            <a:endParaRPr lang="en-US" sz="1200" b="0" i="0" u="none" strike="noStrike" kern="1200" dirty="0">
              <a:solidFill>
                <a:schemeClr val="tx1"/>
              </a:solidFill>
              <a:latin typeface="+mn-lt"/>
              <a:ea typeface="+mn-ea"/>
              <a:cs typeface="+mn-cs"/>
            </a:endParaRPr>
          </a:p>
          <a:p>
            <a:r>
              <a:rPr lang="en-US" sz="1200" b="0" i="0" u="none" strike="noStrike" kern="1200" dirty="0">
                <a:solidFill>
                  <a:schemeClr val="tx1"/>
                </a:solidFill>
                <a:latin typeface="+mn-lt"/>
                <a:ea typeface="+mn-ea"/>
                <a:cs typeface="+mn-cs"/>
              </a:rPr>
              <a:t>In addition to operational benefits to the facility managers, </a:t>
            </a:r>
            <a:r>
              <a:rPr lang="en-US" sz="1200" b="0" i="0" u="none" strike="noStrike" kern="1200" dirty="0" err="1">
                <a:solidFill>
                  <a:schemeClr val="tx1"/>
                </a:solidFill>
                <a:latin typeface="+mn-lt"/>
                <a:ea typeface="+mn-ea"/>
                <a:cs typeface="+mn-cs"/>
              </a:rPr>
              <a:t>submeters</a:t>
            </a:r>
            <a:r>
              <a:rPr lang="en-US" sz="1200" b="0" i="0" u="none" strike="noStrike" kern="1200" dirty="0">
                <a:solidFill>
                  <a:schemeClr val="tx1"/>
                </a:solidFill>
                <a:latin typeface="+mn-lt"/>
                <a:ea typeface="+mn-ea"/>
                <a:cs typeface="+mn-cs"/>
              </a:rPr>
              <a:t> also enable a more engaging experience for end-users by providing analytics on their energy usage.</a:t>
            </a:r>
            <a:br>
              <a:rPr lang="en-US" sz="1200" b="0" i="0" u="none" strike="noStrike" kern="1200" dirty="0">
                <a:solidFill>
                  <a:schemeClr val="tx1"/>
                </a:solidFill>
                <a:latin typeface="+mn-lt"/>
                <a:ea typeface="+mn-ea"/>
                <a:cs typeface="+mn-cs"/>
              </a:rPr>
            </a:br>
            <a:r>
              <a:rPr lang="en-US" sz="1200" b="0" i="0" u="none" strike="noStrike" kern="1200" dirty="0" err="1">
                <a:solidFill>
                  <a:schemeClr val="tx1"/>
                </a:solidFill>
                <a:latin typeface="+mn-lt"/>
                <a:ea typeface="+mn-ea"/>
                <a:cs typeface="+mn-cs"/>
              </a:rPr>
              <a:t>Submeters</a:t>
            </a:r>
            <a:r>
              <a:rPr lang="en-US" sz="1200" b="0" i="0" u="none" strike="noStrike" kern="1200" dirty="0">
                <a:solidFill>
                  <a:schemeClr val="tx1"/>
                </a:solidFill>
                <a:latin typeface="+mn-lt"/>
                <a:ea typeface="+mn-ea"/>
                <a:cs typeface="+mn-cs"/>
              </a:rPr>
              <a:t> together with </a:t>
            </a:r>
            <a:r>
              <a:rPr lang="en-US" sz="1200" b="0" i="0" u="none" strike="noStrike" kern="1200" dirty="0" err="1">
                <a:solidFill>
                  <a:schemeClr val="tx1"/>
                </a:solidFill>
                <a:latin typeface="+mn-lt"/>
                <a:ea typeface="+mn-ea"/>
                <a:cs typeface="+mn-cs"/>
              </a:rPr>
              <a:t>IoT</a:t>
            </a:r>
            <a:r>
              <a:rPr lang="en-US" sz="1200" b="0" i="0" u="none" strike="noStrike" kern="1200" dirty="0">
                <a:solidFill>
                  <a:schemeClr val="tx1"/>
                </a:solidFill>
                <a:latin typeface="+mn-lt"/>
                <a:ea typeface="+mn-ea"/>
                <a:cs typeface="+mn-cs"/>
              </a:rPr>
              <a:t> integration have the ability to track and analyze energy consumption patterns. </a:t>
            </a:r>
            <a:r>
              <a:rPr lang="en-US" sz="1200" b="0" i="0" u="none" strike="noStrike" kern="1200" dirty="0" err="1">
                <a:solidFill>
                  <a:schemeClr val="tx1"/>
                </a:solidFill>
                <a:latin typeface="+mn-lt"/>
                <a:ea typeface="+mn-ea"/>
                <a:cs typeface="+mn-cs"/>
              </a:rPr>
              <a:t>Submeters</a:t>
            </a:r>
            <a:r>
              <a:rPr lang="en-US" sz="1200" b="0" i="0" u="none" strike="noStrike" kern="1200" dirty="0">
                <a:solidFill>
                  <a:schemeClr val="tx1"/>
                </a:solidFill>
                <a:latin typeface="+mn-lt"/>
                <a:ea typeface="+mn-ea"/>
                <a:cs typeface="+mn-cs"/>
              </a:rPr>
              <a:t> can help facility managers or building owners in monitoring irregular usage patterns. Predictive analysis can also be carried out on equipment operating conditions and related energy wastage, permitting facility managers to check and repair equipment before failure points arise. All these initiatives combined can lead to substantial savings for an organization or building.</a:t>
            </a:r>
          </a:p>
          <a:p>
            <a:r>
              <a:rPr lang="en-US" sz="1200" b="0" i="0" u="none" strike="noStrike" kern="1200" dirty="0">
                <a:solidFill>
                  <a:schemeClr val="tx1"/>
                </a:solidFill>
                <a:latin typeface="+mn-lt"/>
                <a:ea typeface="+mn-ea"/>
                <a:cs typeface="+mn-cs"/>
              </a:rPr>
              <a:t>Sub Meters are available for all three utility types: electric, water and gas.</a:t>
            </a:r>
            <a:br>
              <a:rPr lang="en-US" sz="1200" b="0" i="0" u="none" strike="noStrike" kern="1200" dirty="0">
                <a:solidFill>
                  <a:schemeClr val="tx1"/>
                </a:solidFill>
                <a:latin typeface="+mn-lt"/>
                <a:ea typeface="+mn-ea"/>
                <a:cs typeface="+mn-cs"/>
              </a:rPr>
            </a:br>
            <a:endParaRPr lang="en-US" sz="1200" b="0" i="0" u="none" strike="noStrike" kern="1200" dirty="0">
              <a:solidFill>
                <a:schemeClr val="tx1"/>
              </a:solidFill>
              <a:latin typeface="+mn-lt"/>
              <a:ea typeface="+mn-ea"/>
              <a:cs typeface="+mn-cs"/>
            </a:endParaRPr>
          </a:p>
          <a:p>
            <a:pPr>
              <a:buFont typeface="Wingdings" pitchFamily="2" charset="2"/>
              <a:buNone/>
            </a:pPr>
            <a:endParaRPr lang="en-US" dirty="0"/>
          </a:p>
        </p:txBody>
      </p:sp>
      <p:sp>
        <p:nvSpPr>
          <p:cNvPr id="4" name="Slide Number Placeholder 3"/>
          <p:cNvSpPr>
            <a:spLocks noGrp="1"/>
          </p:cNvSpPr>
          <p:nvPr>
            <p:ph type="sldNum" sz="quarter" idx="10"/>
          </p:nvPr>
        </p:nvSpPr>
        <p:spPr/>
        <p:txBody>
          <a:bodyPr/>
          <a:lstStyle/>
          <a:p>
            <a:fld id="{15960CB0-13DA-4CA1-A3EC-1A6CAC0B933A}"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https://aquicore.com/blog/metering-submetering-property-managers-guide/</a:t>
            </a:r>
            <a:endParaRPr lang="en-US" dirty="0"/>
          </a:p>
          <a:p>
            <a:pPr>
              <a:buFont typeface="Arial" pitchFamily="34" charset="0"/>
              <a:buChar char="•"/>
            </a:pPr>
            <a:r>
              <a:rPr lang="en-US" dirty="0"/>
              <a:t>  Collecting Data From </a:t>
            </a:r>
            <a:r>
              <a:rPr lang="en-US" dirty="0" err="1"/>
              <a:t>SubMeters</a:t>
            </a:r>
            <a:endParaRPr lang="en-US" dirty="0"/>
          </a:p>
          <a:p>
            <a:pPr>
              <a:buFont typeface="Arial" pitchFamily="34" charset="0"/>
              <a:buChar char="•"/>
            </a:pPr>
            <a:r>
              <a:rPr lang="en-US"/>
              <a:t>Viewing </a:t>
            </a:r>
            <a:r>
              <a:rPr lang="en-US" dirty="0"/>
              <a:t>and </a:t>
            </a:r>
            <a:r>
              <a:rPr lang="en-US" dirty="0" err="1"/>
              <a:t>analysing</a:t>
            </a:r>
            <a:r>
              <a:rPr lang="en-US" dirty="0"/>
              <a:t> </a:t>
            </a:r>
            <a:r>
              <a:rPr lang="en-US" dirty="0" err="1"/>
              <a:t>SubMeter</a:t>
            </a:r>
            <a:r>
              <a:rPr lang="en-US" dirty="0"/>
              <a:t> Data</a:t>
            </a:r>
          </a:p>
          <a:p>
            <a:pPr algn="just">
              <a:buFont typeface="Arial" pitchFamily="34" charset="0"/>
              <a:buChar char="•"/>
            </a:pPr>
            <a:r>
              <a:rPr lang="en-US">
                <a:latin typeface="Arial" pitchFamily="34" charset="0"/>
                <a:cs typeface="Arial" pitchFamily="34" charset="0"/>
              </a:rPr>
              <a:t>Your </a:t>
            </a:r>
            <a:r>
              <a:rPr lang="en-US" dirty="0">
                <a:latin typeface="Arial" pitchFamily="34" charset="0"/>
                <a:cs typeface="Arial" pitchFamily="34" charset="0"/>
              </a:rPr>
              <a:t>smart meter records information about how much gas and electricity you’ve used, but doesn’t store other personal information that could identify you, such as your name, address or bank account. Your Energy Supplier will continue to hold your personal details on your account.</a:t>
            </a:r>
          </a:p>
          <a:p>
            <a:pPr algn="just"/>
            <a:r>
              <a:rPr lang="en-US" dirty="0">
                <a:latin typeface="Arial" pitchFamily="34" charset="0"/>
                <a:cs typeface="Arial" pitchFamily="34" charset="0"/>
              </a:rPr>
              <a:t>All this information about your energy use is strongly protected. strict controls are put on:</a:t>
            </a:r>
          </a:p>
          <a:p>
            <a:pPr marL="0" indent="-457200" algn="l" defTabSz="914400" rtl="0" eaLnBrk="1" latinLnBrk="0" hangingPunct="1">
              <a:buFont typeface="Wingdings" pitchFamily="2" charset="2"/>
              <a:buChar char="v"/>
            </a:pPr>
            <a:r>
              <a:rPr lang="en-US" sz="1200" kern="1200" dirty="0">
                <a:solidFill>
                  <a:schemeClr val="tx1"/>
                </a:solidFill>
                <a:latin typeface="Arial" pitchFamily="34" charset="0"/>
                <a:ea typeface="+mn-ea"/>
                <a:cs typeface="Arial" pitchFamily="34" charset="0"/>
              </a:rPr>
              <a:t>Your data</a:t>
            </a:r>
          </a:p>
          <a:p>
            <a:pPr>
              <a:buFont typeface="Wingdings" pitchFamily="2" charset="2"/>
              <a:buChar char="v"/>
            </a:pPr>
            <a:r>
              <a:rPr lang="en-US" dirty="0">
                <a:latin typeface="Arial" pitchFamily="34" charset="0"/>
                <a:cs typeface="Arial" pitchFamily="34" charset="0"/>
              </a:rPr>
              <a:t>    Who can access it</a:t>
            </a:r>
          </a:p>
          <a:p>
            <a:pPr>
              <a:buFont typeface="Wingdings" pitchFamily="2" charset="2"/>
              <a:buChar char="v"/>
            </a:pPr>
            <a:r>
              <a:rPr lang="en-US" dirty="0">
                <a:latin typeface="Arial" pitchFamily="34" charset="0"/>
                <a:cs typeface="Arial" pitchFamily="34" charset="0"/>
              </a:rPr>
              <a:t>    How you choose to share it</a:t>
            </a:r>
          </a:p>
          <a:p>
            <a:endParaRPr lang="en-US" dirty="0"/>
          </a:p>
          <a:p>
            <a:endParaRPr lang="en-US" dirty="0"/>
          </a:p>
        </p:txBody>
      </p:sp>
      <p:sp>
        <p:nvSpPr>
          <p:cNvPr id="4" name="Slide Number Placeholder 3"/>
          <p:cNvSpPr>
            <a:spLocks noGrp="1"/>
          </p:cNvSpPr>
          <p:nvPr>
            <p:ph type="sldNum" sz="quarter" idx="10"/>
          </p:nvPr>
        </p:nvSpPr>
        <p:spPr/>
        <p:txBody>
          <a:bodyPr/>
          <a:lstStyle/>
          <a:p>
            <a:fld id="{15960CB0-13DA-4CA1-A3EC-1A6CAC0B933A}"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960CB0-13DA-4CA1-A3EC-1A6CAC0B933A}"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53E2B8B-21D9-44AD-98E6-726F084E793F}"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D617B6-4F1F-4A1E-B7AE-66A25F3B795E}"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739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3E2B8B-21D9-44AD-98E6-726F084E793F}"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D617B6-4F1F-4A1E-B7AE-66A25F3B795E}" type="slidenum">
              <a:rPr lang="en-US" smtClean="0"/>
              <a:pPr/>
              <a:t>‹#›</a:t>
            </a:fld>
            <a:endParaRPr lang="en-US"/>
          </a:p>
        </p:txBody>
      </p:sp>
    </p:spTree>
    <p:extLst>
      <p:ext uri="{BB962C8B-B14F-4D97-AF65-F5344CB8AC3E}">
        <p14:creationId xmlns:p14="http://schemas.microsoft.com/office/powerpoint/2010/main" val="347087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3E2B8B-21D9-44AD-98E6-726F084E793F}"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D617B6-4F1F-4A1E-B7AE-66A25F3B795E}" type="slidenum">
              <a:rPr lang="en-US" smtClean="0"/>
              <a:pPr/>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501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3E2B8B-21D9-44AD-98E6-726F084E793F}"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D617B6-4F1F-4A1E-B7AE-66A25F3B795E}" type="slidenum">
              <a:rPr lang="en-US" smtClean="0"/>
              <a:pPr/>
              <a:t>‹#›</a:t>
            </a:fld>
            <a:endParaRPr lang="en-US"/>
          </a:p>
        </p:txBody>
      </p:sp>
    </p:spTree>
    <p:extLst>
      <p:ext uri="{BB962C8B-B14F-4D97-AF65-F5344CB8AC3E}">
        <p14:creationId xmlns:p14="http://schemas.microsoft.com/office/powerpoint/2010/main" val="1303731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3E2B8B-21D9-44AD-98E6-726F084E793F}"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D617B6-4F1F-4A1E-B7AE-66A25F3B795E}"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4878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3E2B8B-21D9-44AD-98E6-726F084E793F}" type="datetimeFigureOut">
              <a:rPr lang="en-US" smtClean="0"/>
              <a:pPr/>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D617B6-4F1F-4A1E-B7AE-66A25F3B795E}" type="slidenum">
              <a:rPr lang="en-US" smtClean="0"/>
              <a:pPr/>
              <a:t>‹#›</a:t>
            </a:fld>
            <a:endParaRPr lang="en-US"/>
          </a:p>
        </p:txBody>
      </p:sp>
    </p:spTree>
    <p:extLst>
      <p:ext uri="{BB962C8B-B14F-4D97-AF65-F5344CB8AC3E}">
        <p14:creationId xmlns:p14="http://schemas.microsoft.com/office/powerpoint/2010/main" val="964270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3E2B8B-21D9-44AD-98E6-726F084E793F}" type="datetimeFigureOut">
              <a:rPr lang="en-US" smtClean="0"/>
              <a:pPr/>
              <a:t>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D617B6-4F1F-4A1E-B7AE-66A25F3B795E}" type="slidenum">
              <a:rPr lang="en-US" smtClean="0"/>
              <a:pPr/>
              <a:t>‹#›</a:t>
            </a:fld>
            <a:endParaRPr lang="en-US"/>
          </a:p>
        </p:txBody>
      </p:sp>
    </p:spTree>
    <p:extLst>
      <p:ext uri="{BB962C8B-B14F-4D97-AF65-F5344CB8AC3E}">
        <p14:creationId xmlns:p14="http://schemas.microsoft.com/office/powerpoint/2010/main" val="4049839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3E2B8B-21D9-44AD-98E6-726F084E793F}" type="datetimeFigureOut">
              <a:rPr lang="en-US" smtClean="0"/>
              <a:pPr/>
              <a:t>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D617B6-4F1F-4A1E-B7AE-66A25F3B795E}" type="slidenum">
              <a:rPr lang="en-US" smtClean="0"/>
              <a:pPr/>
              <a:t>‹#›</a:t>
            </a:fld>
            <a:endParaRPr lang="en-US"/>
          </a:p>
        </p:txBody>
      </p:sp>
    </p:spTree>
    <p:extLst>
      <p:ext uri="{BB962C8B-B14F-4D97-AF65-F5344CB8AC3E}">
        <p14:creationId xmlns:p14="http://schemas.microsoft.com/office/powerpoint/2010/main" val="3254395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3E2B8B-21D9-44AD-98E6-726F084E793F}" type="datetimeFigureOut">
              <a:rPr lang="en-US" smtClean="0"/>
              <a:pPr/>
              <a:t>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D617B6-4F1F-4A1E-B7AE-66A25F3B795E}" type="slidenum">
              <a:rPr lang="en-US" smtClean="0"/>
              <a:pPr/>
              <a:t>‹#›</a:t>
            </a:fld>
            <a:endParaRPr lang="en-US"/>
          </a:p>
        </p:txBody>
      </p:sp>
    </p:spTree>
    <p:extLst>
      <p:ext uri="{BB962C8B-B14F-4D97-AF65-F5344CB8AC3E}">
        <p14:creationId xmlns:p14="http://schemas.microsoft.com/office/powerpoint/2010/main" val="4159004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3E2B8B-21D9-44AD-98E6-726F084E793F}" type="datetimeFigureOut">
              <a:rPr lang="en-US" smtClean="0"/>
              <a:pPr/>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D617B6-4F1F-4A1E-B7AE-66A25F3B795E}" type="slidenum">
              <a:rPr lang="en-US" smtClean="0"/>
              <a:pPr/>
              <a:t>‹#›</a:t>
            </a:fld>
            <a:endParaRPr lang="en-US"/>
          </a:p>
        </p:txBody>
      </p:sp>
    </p:spTree>
    <p:extLst>
      <p:ext uri="{BB962C8B-B14F-4D97-AF65-F5344CB8AC3E}">
        <p14:creationId xmlns:p14="http://schemas.microsoft.com/office/powerpoint/2010/main" val="2055475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3E2B8B-21D9-44AD-98E6-726F084E793F}" type="datetimeFigureOut">
              <a:rPr lang="en-US" smtClean="0"/>
              <a:pPr/>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D617B6-4F1F-4A1E-B7AE-66A25F3B795E}"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401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53E2B8B-21D9-44AD-98E6-726F084E793F}" type="datetimeFigureOut">
              <a:rPr lang="en-US" smtClean="0"/>
              <a:pPr/>
              <a:t>12/5/2019</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CD617B6-4F1F-4A1E-B7AE-66A25F3B795E}" type="slidenum">
              <a:rPr lang="en-US" smtClean="0"/>
              <a:pPr/>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506507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B2F63790-02BE-4D55-ABCA-10CAD6091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29FC95-F268-492A-BC46-94563FFFFCDE}"/>
              </a:ext>
            </a:extLst>
          </p:cNvPr>
          <p:cNvSpPr>
            <a:spLocks noGrp="1"/>
          </p:cNvSpPr>
          <p:nvPr>
            <p:ph type="ctrTitle"/>
          </p:nvPr>
        </p:nvSpPr>
        <p:spPr>
          <a:xfrm>
            <a:off x="613611" y="648182"/>
            <a:ext cx="5370974" cy="3581063"/>
          </a:xfrm>
        </p:spPr>
        <p:txBody>
          <a:bodyPr anchor="b">
            <a:normAutofit/>
          </a:bodyPr>
          <a:lstStyle/>
          <a:p>
            <a:r>
              <a:rPr lang="en-US" sz="6000" b="1" dirty="0"/>
              <a:t>Exploratory Data</a:t>
            </a:r>
            <a:br>
              <a:rPr lang="en-US" sz="6000" b="1" dirty="0"/>
            </a:br>
            <a:r>
              <a:rPr lang="en-US" sz="6000" b="1" dirty="0"/>
              <a:t>Analysis</a:t>
            </a:r>
          </a:p>
        </p:txBody>
      </p:sp>
      <p:sp>
        <p:nvSpPr>
          <p:cNvPr id="3" name="Subtitle 2">
            <a:extLst>
              <a:ext uri="{FF2B5EF4-FFF2-40B4-BE49-F238E27FC236}">
                <a16:creationId xmlns:a16="http://schemas.microsoft.com/office/drawing/2014/main" id="{B74458E4-302D-4CE2-92C5-F50423FA781D}"/>
              </a:ext>
            </a:extLst>
          </p:cNvPr>
          <p:cNvSpPr>
            <a:spLocks noGrp="1"/>
          </p:cNvSpPr>
          <p:nvPr>
            <p:ph type="subTitle" idx="1"/>
          </p:nvPr>
        </p:nvSpPr>
        <p:spPr>
          <a:xfrm>
            <a:off x="613611" y="4433575"/>
            <a:ext cx="5370974" cy="1463040"/>
          </a:xfrm>
        </p:spPr>
        <p:txBody>
          <a:bodyPr anchor="t">
            <a:normAutofit/>
          </a:bodyPr>
          <a:lstStyle/>
          <a:p>
            <a:pPr algn="r"/>
            <a:r>
              <a:rPr lang="en-US" i="1" dirty="0"/>
              <a:t>Domain Research and Exploratory Data Analysis</a:t>
            </a:r>
          </a:p>
          <a:p>
            <a:pPr algn="r"/>
            <a:r>
              <a:rPr lang="en-US" sz="1600" i="1" dirty="0"/>
              <a:t>9/14/2019</a:t>
            </a:r>
          </a:p>
        </p:txBody>
      </p:sp>
      <p:cxnSp>
        <p:nvCxnSpPr>
          <p:cNvPr id="14" name="Straight Connector 10">
            <a:extLst>
              <a:ext uri="{FF2B5EF4-FFF2-40B4-BE49-F238E27FC236}">
                <a16:creationId xmlns:a16="http://schemas.microsoft.com/office/drawing/2014/main" id="{B25F28BA-1F8F-4067-9CFA-0DBF0C7AF2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9085" y="4343196"/>
            <a:ext cx="5029200" cy="0"/>
          </a:xfrm>
          <a:prstGeom prst="line">
            <a:avLst/>
          </a:prstGeom>
          <a:ln w="19050">
            <a:solidFill>
              <a:srgbClr val="4C81B4"/>
            </a:solidFill>
          </a:ln>
        </p:spPr>
        <p:style>
          <a:lnRef idx="1">
            <a:schemeClr val="accent1"/>
          </a:lnRef>
          <a:fillRef idx="0">
            <a:schemeClr val="accent1"/>
          </a:fillRef>
          <a:effectRef idx="0">
            <a:schemeClr val="accent1"/>
          </a:effectRef>
          <a:fontRef idx="minor">
            <a:schemeClr val="tx1"/>
          </a:fontRef>
        </p:style>
      </p:cxnSp>
      <p:pic>
        <p:nvPicPr>
          <p:cNvPr id="15" name="Picture 4">
            <a:extLst>
              <a:ext uri="{FF2B5EF4-FFF2-40B4-BE49-F238E27FC236}">
                <a16:creationId xmlns:a16="http://schemas.microsoft.com/office/drawing/2014/main" id="{C414E4C4-C518-4798-B1A9-6701CB841DF6}"/>
              </a:ext>
            </a:extLst>
          </p:cNvPr>
          <p:cNvPicPr>
            <a:picLocks noChangeAspect="1"/>
          </p:cNvPicPr>
          <p:nvPr/>
        </p:nvPicPr>
        <p:blipFill rotWithShape="1">
          <a:blip r:embed="rId2"/>
          <a:srcRect l="29721" r="15998" b="-2"/>
          <a:stretch/>
        </p:blipFill>
        <p:spPr>
          <a:xfrm>
            <a:off x="6615118" y="975"/>
            <a:ext cx="5576882" cy="6858000"/>
          </a:xfrm>
          <a:prstGeom prst="rect">
            <a:avLst/>
          </a:prstGeom>
        </p:spPr>
      </p:pic>
    </p:spTree>
    <p:extLst>
      <p:ext uri="{BB962C8B-B14F-4D97-AF65-F5344CB8AC3E}">
        <p14:creationId xmlns:p14="http://schemas.microsoft.com/office/powerpoint/2010/main" val="2209840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2">
            <a:extLst>
              <a:ext uri="{FF2B5EF4-FFF2-40B4-BE49-F238E27FC236}">
                <a16:creationId xmlns:a16="http://schemas.microsoft.com/office/drawing/2014/main" id="{9677D8A3-813B-4A64-9E62-0D6D8CA83B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961" y="698058"/>
            <a:ext cx="6887963" cy="487323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8FD26-6E05-4149-811F-A05DA8F5A300}"/>
              </a:ext>
            </a:extLst>
          </p:cNvPr>
          <p:cNvSpPr>
            <a:spLocks noGrp="1"/>
          </p:cNvSpPr>
          <p:nvPr>
            <p:ph type="title"/>
          </p:nvPr>
        </p:nvSpPr>
        <p:spPr/>
        <p:txBody>
          <a:bodyPr>
            <a:normAutofit/>
          </a:bodyPr>
          <a:lstStyle/>
          <a:p>
            <a:r>
              <a:rPr lang="en-US" sz="4800" b="1" dirty="0">
                <a:solidFill>
                  <a:schemeClr val="accent1"/>
                </a:solidFill>
              </a:rPr>
              <a:t>agenda</a:t>
            </a:r>
          </a:p>
        </p:txBody>
      </p:sp>
      <p:sp>
        <p:nvSpPr>
          <p:cNvPr id="5" name="Content Placeholder 3"/>
          <p:cNvSpPr txBox="1">
            <a:spLocks/>
          </p:cNvSpPr>
          <p:nvPr/>
        </p:nvSpPr>
        <p:spPr>
          <a:xfrm>
            <a:off x="1074928" y="2099734"/>
            <a:ext cx="9720073" cy="4023360"/>
          </a:xfrm>
          <a:prstGeom prst="rect">
            <a:avLst/>
          </a:prstGeom>
        </p:spPr>
        <p:txBody>
          <a:bodyPr vert="horz" lIns="45720" tIns="45720" rIns="45720" bIns="45720" rtlCol="0">
            <a:normAutofit/>
          </a:bodyPr>
          <a:lstStyle/>
          <a:p>
            <a:pPr marL="457200" indent="-457200" defTabSz="914400">
              <a:lnSpc>
                <a:spcPct val="90000"/>
              </a:lnSpc>
              <a:spcBef>
                <a:spcPts val="1200"/>
              </a:spcBef>
              <a:spcAft>
                <a:spcPts val="200"/>
              </a:spcAft>
              <a:buClr>
                <a:schemeClr val="accent1"/>
              </a:buClr>
              <a:buSzPct val="100000"/>
              <a:buFont typeface="+mj-lt"/>
              <a:buAutoNum type="arabicPeriod"/>
            </a:pPr>
            <a:r>
              <a:rPr lang="en-US" sz="2800" dirty="0"/>
              <a:t>Objectives / Goals</a:t>
            </a:r>
          </a:p>
          <a:p>
            <a:pPr marL="457200" indent="-457200" defTabSz="914400">
              <a:lnSpc>
                <a:spcPct val="90000"/>
              </a:lnSpc>
              <a:spcBef>
                <a:spcPts val="1200"/>
              </a:spcBef>
              <a:spcAft>
                <a:spcPts val="200"/>
              </a:spcAft>
              <a:buClr>
                <a:schemeClr val="accent1"/>
              </a:buClr>
              <a:buSzPct val="100000"/>
              <a:buFont typeface="+mj-lt"/>
              <a:buAutoNum type="arabicPeriod"/>
            </a:pPr>
            <a:r>
              <a:rPr lang="en-US" sz="2800" dirty="0"/>
              <a:t>Data Management</a:t>
            </a:r>
          </a:p>
          <a:p>
            <a:pPr marL="457200" indent="-457200" defTabSz="914400">
              <a:lnSpc>
                <a:spcPct val="90000"/>
              </a:lnSpc>
              <a:spcBef>
                <a:spcPts val="1200"/>
              </a:spcBef>
              <a:spcAft>
                <a:spcPts val="200"/>
              </a:spcAft>
              <a:buClr>
                <a:schemeClr val="accent1"/>
              </a:buClr>
              <a:buSzPct val="100000"/>
              <a:buFont typeface="+mj-lt"/>
              <a:buAutoNum type="arabicPeriod"/>
            </a:pPr>
            <a:r>
              <a:rPr lang="en-US" sz="2800" dirty="0"/>
              <a:t>Descriptions and location of related data</a:t>
            </a:r>
          </a:p>
          <a:p>
            <a:pPr marL="457200" indent="-457200" defTabSz="914400">
              <a:lnSpc>
                <a:spcPct val="90000"/>
              </a:lnSpc>
              <a:spcBef>
                <a:spcPts val="1200"/>
              </a:spcBef>
              <a:spcAft>
                <a:spcPts val="200"/>
              </a:spcAft>
              <a:buClr>
                <a:schemeClr val="accent1"/>
              </a:buClr>
              <a:buSzPct val="100000"/>
              <a:buFont typeface="+mj-lt"/>
              <a:buAutoNum type="arabicPeriod"/>
            </a:pPr>
            <a:r>
              <a:rPr lang="en-US" sz="2800" dirty="0"/>
              <a:t>Issues with the data and </a:t>
            </a:r>
            <a:r>
              <a:rPr lang="en-US" sz="2800"/>
              <a:t>how to </a:t>
            </a:r>
            <a:r>
              <a:rPr lang="en-US" sz="2800" dirty="0"/>
              <a:t>address them</a:t>
            </a:r>
          </a:p>
          <a:p>
            <a:pPr marL="457200" indent="-457200" defTabSz="914400">
              <a:lnSpc>
                <a:spcPct val="90000"/>
              </a:lnSpc>
              <a:spcBef>
                <a:spcPts val="1200"/>
              </a:spcBef>
              <a:spcAft>
                <a:spcPts val="200"/>
              </a:spcAft>
              <a:buClr>
                <a:schemeClr val="accent1"/>
              </a:buClr>
              <a:buSzPct val="100000"/>
              <a:buFont typeface="+mj-lt"/>
              <a:buAutoNum type="arabicPeriod"/>
            </a:pPr>
            <a:r>
              <a:rPr lang="en-US" sz="2800" dirty="0"/>
              <a:t>Descriptive statistics gathered as an initial step in analysis</a:t>
            </a:r>
          </a:p>
          <a:p>
            <a:pPr marL="457200" indent="-457200" defTabSz="914400">
              <a:lnSpc>
                <a:spcPct val="90000"/>
              </a:lnSpc>
              <a:spcBef>
                <a:spcPts val="1200"/>
              </a:spcBef>
              <a:spcAft>
                <a:spcPts val="200"/>
              </a:spcAft>
              <a:buClr>
                <a:schemeClr val="accent1"/>
              </a:buClr>
              <a:buSzPct val="100000"/>
              <a:buFont typeface="+mj-lt"/>
              <a:buAutoNum type="arabicPeriod"/>
            </a:pPr>
            <a:r>
              <a:rPr lang="en-US" sz="2800" dirty="0"/>
              <a:t>High-Level Recommendations</a:t>
            </a:r>
          </a:p>
          <a:p>
            <a:pPr marL="457200" indent="-457200" defTabSz="914400">
              <a:lnSpc>
                <a:spcPct val="90000"/>
              </a:lnSpc>
              <a:spcBef>
                <a:spcPts val="1200"/>
              </a:spcBef>
              <a:spcAft>
                <a:spcPts val="200"/>
              </a:spcAft>
              <a:buClr>
                <a:schemeClr val="accent1"/>
              </a:buClr>
              <a:buSzPct val="100000"/>
              <a:buFont typeface="+mj-lt"/>
              <a:buAutoNum type="arabicPeriod"/>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084417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Objective/Goals</a:t>
            </a:r>
          </a:p>
        </p:txBody>
      </p:sp>
      <p:pic>
        <p:nvPicPr>
          <p:cNvPr id="4" name="Picture 3" descr="energy-management-green-bulb.png"/>
          <p:cNvPicPr>
            <a:picLocks noChangeAspect="1"/>
          </p:cNvPicPr>
          <p:nvPr/>
        </p:nvPicPr>
        <p:blipFill>
          <a:blip r:embed="rId3"/>
          <a:stretch>
            <a:fillRect/>
          </a:stretch>
        </p:blipFill>
        <p:spPr>
          <a:xfrm>
            <a:off x="8246533" y="2205053"/>
            <a:ext cx="2302934" cy="2307540"/>
          </a:xfrm>
          <a:prstGeom prst="rect">
            <a:avLst/>
          </a:prstGeom>
        </p:spPr>
      </p:pic>
      <p:pic>
        <p:nvPicPr>
          <p:cNvPr id="5" name="Picture 4" descr="Increased-visibility-3-YES-300x225.png"/>
          <p:cNvPicPr>
            <a:picLocks noChangeAspect="1"/>
          </p:cNvPicPr>
          <p:nvPr/>
        </p:nvPicPr>
        <p:blipFill>
          <a:blip r:embed="rId4"/>
          <a:stretch>
            <a:fillRect/>
          </a:stretch>
        </p:blipFill>
        <p:spPr>
          <a:xfrm>
            <a:off x="1056312" y="2438400"/>
            <a:ext cx="2799644" cy="2099733"/>
          </a:xfrm>
          <a:prstGeom prst="rect">
            <a:avLst/>
          </a:prstGeom>
        </p:spPr>
      </p:pic>
      <p:pic>
        <p:nvPicPr>
          <p:cNvPr id="7" name="Picture 6" descr="icon-recurring.png"/>
          <p:cNvPicPr>
            <a:picLocks noChangeAspect="1"/>
          </p:cNvPicPr>
          <p:nvPr/>
        </p:nvPicPr>
        <p:blipFill>
          <a:blip r:embed="rId5"/>
          <a:stretch>
            <a:fillRect/>
          </a:stretch>
        </p:blipFill>
        <p:spPr>
          <a:xfrm>
            <a:off x="4550760" y="2185261"/>
            <a:ext cx="2327473" cy="2327473"/>
          </a:xfrm>
          <a:prstGeom prst="rect">
            <a:avLst/>
          </a:prstGeom>
        </p:spPr>
      </p:pic>
      <p:sp>
        <p:nvSpPr>
          <p:cNvPr id="8" name="Rectangle 7"/>
          <p:cNvSpPr/>
          <p:nvPr/>
        </p:nvSpPr>
        <p:spPr>
          <a:xfrm>
            <a:off x="1059818" y="4717535"/>
            <a:ext cx="2195153" cy="400110"/>
          </a:xfrm>
          <a:prstGeom prst="rect">
            <a:avLst/>
          </a:prstGeom>
        </p:spPr>
        <p:txBody>
          <a:bodyPr wrap="none">
            <a:spAutoFit/>
          </a:bodyPr>
          <a:lstStyle/>
          <a:p>
            <a:pPr algn="ctr"/>
            <a:r>
              <a:rPr lang="en-US" sz="2000" b="1" dirty="0"/>
              <a:t>Increased visibility</a:t>
            </a:r>
            <a:endParaRPr lang="en-US" sz="2000" dirty="0"/>
          </a:p>
        </p:txBody>
      </p:sp>
      <p:sp>
        <p:nvSpPr>
          <p:cNvPr id="9" name="Rectangle 8"/>
          <p:cNvSpPr/>
          <p:nvPr/>
        </p:nvSpPr>
        <p:spPr>
          <a:xfrm>
            <a:off x="4863772" y="4649802"/>
            <a:ext cx="1865832" cy="400110"/>
          </a:xfrm>
          <a:prstGeom prst="rect">
            <a:avLst/>
          </a:prstGeom>
        </p:spPr>
        <p:txBody>
          <a:bodyPr wrap="none">
            <a:spAutoFit/>
          </a:bodyPr>
          <a:lstStyle/>
          <a:p>
            <a:r>
              <a:rPr lang="en-US" sz="2000" b="1" dirty="0"/>
              <a:t>Accurate billing</a:t>
            </a:r>
            <a:endParaRPr lang="en-US" sz="2000" dirty="0"/>
          </a:p>
        </p:txBody>
      </p:sp>
      <p:sp>
        <p:nvSpPr>
          <p:cNvPr id="10" name="Rectangle 9"/>
          <p:cNvSpPr/>
          <p:nvPr/>
        </p:nvSpPr>
        <p:spPr>
          <a:xfrm>
            <a:off x="8060266" y="4595968"/>
            <a:ext cx="2878667" cy="400110"/>
          </a:xfrm>
          <a:prstGeom prst="rect">
            <a:avLst/>
          </a:prstGeom>
        </p:spPr>
        <p:txBody>
          <a:bodyPr wrap="square">
            <a:spAutoFit/>
          </a:bodyPr>
          <a:lstStyle/>
          <a:p>
            <a:pPr algn="ctr"/>
            <a:r>
              <a:rPr lang="en-US" sz="2000" b="1" dirty="0"/>
              <a:t>Energy management</a:t>
            </a:r>
            <a:endParaRPr lang="en-US" sz="2000" dirty="0"/>
          </a:p>
        </p:txBody>
      </p:sp>
      <p:sp>
        <p:nvSpPr>
          <p:cNvPr id="11" name="Rectangle 10"/>
          <p:cNvSpPr/>
          <p:nvPr/>
        </p:nvSpPr>
        <p:spPr>
          <a:xfrm>
            <a:off x="836907" y="5617739"/>
            <a:ext cx="10244381" cy="923330"/>
          </a:xfrm>
          <a:prstGeom prst="rect">
            <a:avLst/>
          </a:prstGeom>
        </p:spPr>
        <p:txBody>
          <a:bodyPr wrap="square">
            <a:spAutoFit/>
          </a:bodyPr>
          <a:lstStyle/>
          <a:p>
            <a:pPr algn="just"/>
            <a:r>
              <a:rPr lang="en-US" dirty="0"/>
              <a:t>Sub meters can help building owners in monitoring irregular usage patterns. Predictive analysis can also be carried out on equipment operating conditions and related energy wastage, permitting facility managers to check and repair equipment before failure points arise.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Management</a:t>
            </a:r>
          </a:p>
        </p:txBody>
      </p:sp>
      <p:sp>
        <p:nvSpPr>
          <p:cNvPr id="3" name="Content Placeholder 2"/>
          <p:cNvSpPr>
            <a:spLocks noGrp="1"/>
          </p:cNvSpPr>
          <p:nvPr>
            <p:ph idx="1"/>
          </p:nvPr>
        </p:nvSpPr>
        <p:spPr>
          <a:xfrm>
            <a:off x="778464" y="2094928"/>
            <a:ext cx="9720073" cy="4023360"/>
          </a:xfrm>
        </p:spPr>
        <p:txBody>
          <a:bodyPr/>
          <a:lstStyle/>
          <a:p>
            <a:endParaRPr lang="en-US" dirty="0"/>
          </a:p>
          <a:p>
            <a:endParaRPr lang="en-US" dirty="0"/>
          </a:p>
        </p:txBody>
      </p:sp>
      <p:grpSp>
        <p:nvGrpSpPr>
          <p:cNvPr id="4" name="Group 3"/>
          <p:cNvGrpSpPr/>
          <p:nvPr/>
        </p:nvGrpSpPr>
        <p:grpSpPr>
          <a:xfrm>
            <a:off x="867496" y="1776527"/>
            <a:ext cx="10464800" cy="4622800"/>
            <a:chOff x="948268" y="1862667"/>
            <a:chExt cx="10464800" cy="4622800"/>
          </a:xfrm>
        </p:grpSpPr>
        <p:sp>
          <p:nvSpPr>
            <p:cNvPr id="5" name="Oval 4"/>
            <p:cNvSpPr/>
            <p:nvPr/>
          </p:nvSpPr>
          <p:spPr>
            <a:xfrm>
              <a:off x="4555067" y="1862667"/>
              <a:ext cx="3149600" cy="12869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Smart Home Data</a:t>
              </a:r>
            </a:p>
          </p:txBody>
        </p:sp>
        <p:sp>
          <p:nvSpPr>
            <p:cNvPr id="6" name="Rounded Rectangle 5"/>
            <p:cNvSpPr/>
            <p:nvPr/>
          </p:nvSpPr>
          <p:spPr>
            <a:xfrm>
              <a:off x="948268" y="3623733"/>
              <a:ext cx="3243072" cy="10837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According to the movement route appliances use patterns </a:t>
              </a:r>
            </a:p>
          </p:txBody>
        </p:sp>
        <p:sp>
          <p:nvSpPr>
            <p:cNvPr id="7" name="Rounded Rectangle 6"/>
            <p:cNvSpPr/>
            <p:nvPr/>
          </p:nvSpPr>
          <p:spPr>
            <a:xfrm>
              <a:off x="4622798" y="3640667"/>
              <a:ext cx="3090673" cy="110066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Before and after falling asleep user’s condition</a:t>
              </a:r>
            </a:p>
          </p:txBody>
        </p:sp>
        <p:sp>
          <p:nvSpPr>
            <p:cNvPr id="8" name="Rounded Rectangle 7"/>
            <p:cNvSpPr/>
            <p:nvPr/>
          </p:nvSpPr>
          <p:spPr>
            <a:xfrm>
              <a:off x="8212667" y="3623735"/>
              <a:ext cx="3200400" cy="10837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Indoor environmental control with the temperature and humidity</a:t>
              </a:r>
            </a:p>
          </p:txBody>
        </p:sp>
        <p:sp>
          <p:nvSpPr>
            <p:cNvPr id="9" name="Rounded Rectangle 8"/>
            <p:cNvSpPr/>
            <p:nvPr/>
          </p:nvSpPr>
          <p:spPr>
            <a:xfrm>
              <a:off x="1049867" y="5875867"/>
              <a:ext cx="2302933" cy="592666"/>
            </a:xfrm>
            <a:prstGeom prst="roundRect">
              <a:avLst/>
            </a:prstGeom>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b="1" dirty="0">
                  <a:solidFill>
                    <a:srgbClr val="FF0000"/>
                  </a:solidFill>
                </a:rPr>
                <a:t>Appliance On/Off</a:t>
              </a:r>
            </a:p>
          </p:txBody>
        </p:sp>
        <p:sp>
          <p:nvSpPr>
            <p:cNvPr id="10" name="Rounded Rectangle 9"/>
            <p:cNvSpPr/>
            <p:nvPr/>
          </p:nvSpPr>
          <p:spPr>
            <a:xfrm>
              <a:off x="6299200" y="5892801"/>
              <a:ext cx="2370668" cy="592666"/>
            </a:xfrm>
            <a:prstGeom prst="roundRect">
              <a:avLst/>
            </a:prstGeom>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b="1" dirty="0">
                  <a:solidFill>
                    <a:srgbClr val="FF0000"/>
                  </a:solidFill>
                </a:rPr>
                <a:t>User’s condition</a:t>
              </a:r>
            </a:p>
          </p:txBody>
        </p:sp>
        <p:sp>
          <p:nvSpPr>
            <p:cNvPr id="11" name="Rounded Rectangle 10"/>
            <p:cNvSpPr/>
            <p:nvPr/>
          </p:nvSpPr>
          <p:spPr>
            <a:xfrm>
              <a:off x="3657599" y="5858933"/>
              <a:ext cx="2370668" cy="592666"/>
            </a:xfrm>
            <a:prstGeom prst="roundRect">
              <a:avLst/>
            </a:prstGeom>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b="1" dirty="0">
                  <a:solidFill>
                    <a:srgbClr val="FF0000"/>
                  </a:solidFill>
                </a:rPr>
                <a:t>User’s Location</a:t>
              </a:r>
            </a:p>
          </p:txBody>
        </p:sp>
        <p:sp>
          <p:nvSpPr>
            <p:cNvPr id="12" name="Rounded Rectangle 11"/>
            <p:cNvSpPr/>
            <p:nvPr/>
          </p:nvSpPr>
          <p:spPr>
            <a:xfrm>
              <a:off x="9042400" y="5892800"/>
              <a:ext cx="2370668" cy="592666"/>
            </a:xfrm>
            <a:prstGeom prst="roundRect">
              <a:avLst/>
            </a:prstGeom>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b="1" dirty="0">
                  <a:solidFill>
                    <a:srgbClr val="FF0000"/>
                  </a:solidFill>
                </a:rPr>
                <a:t>Indoor environment</a:t>
              </a:r>
            </a:p>
          </p:txBody>
        </p:sp>
        <p:cxnSp>
          <p:nvCxnSpPr>
            <p:cNvPr id="13" name="Straight Connector 12"/>
            <p:cNvCxnSpPr>
              <a:stCxn id="5" idx="4"/>
              <a:endCxn id="6" idx="0"/>
            </p:cNvCxnSpPr>
            <p:nvPr/>
          </p:nvCxnSpPr>
          <p:spPr>
            <a:xfrm rot="5400000">
              <a:off x="4112770" y="1606636"/>
              <a:ext cx="474132" cy="3560063"/>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5" idx="4"/>
              <a:endCxn id="7" idx="0"/>
            </p:cNvCxnSpPr>
            <p:nvPr/>
          </p:nvCxnSpPr>
          <p:spPr>
            <a:xfrm rot="16200000" flipH="1">
              <a:off x="5903468" y="3376000"/>
              <a:ext cx="491066" cy="3826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5" idx="4"/>
              <a:endCxn id="8" idx="0"/>
            </p:cNvCxnSpPr>
            <p:nvPr/>
          </p:nvCxnSpPr>
          <p:spPr>
            <a:xfrm rot="16200000" flipH="1">
              <a:off x="7734300" y="1545168"/>
              <a:ext cx="474134" cy="368300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Arrow Connector 15"/>
            <p:cNvCxnSpPr>
              <a:stCxn id="9" idx="0"/>
              <a:endCxn id="6" idx="2"/>
            </p:cNvCxnSpPr>
            <p:nvPr/>
          </p:nvCxnSpPr>
          <p:spPr>
            <a:xfrm rot="5400000" flipH="1" flipV="1">
              <a:off x="1801369" y="5107432"/>
              <a:ext cx="1168401" cy="3684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0"/>
              <a:endCxn id="8" idx="2"/>
            </p:cNvCxnSpPr>
            <p:nvPr/>
          </p:nvCxnSpPr>
          <p:spPr>
            <a:xfrm rot="5400000" flipH="1" flipV="1">
              <a:off x="5422900" y="1485901"/>
              <a:ext cx="1168400" cy="76115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0"/>
              <a:endCxn id="6" idx="2"/>
            </p:cNvCxnSpPr>
            <p:nvPr/>
          </p:nvCxnSpPr>
          <p:spPr>
            <a:xfrm rot="16200000" flipV="1">
              <a:off x="3130636" y="4146635"/>
              <a:ext cx="1151467" cy="22731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0"/>
              <a:endCxn id="7" idx="2"/>
            </p:cNvCxnSpPr>
            <p:nvPr/>
          </p:nvCxnSpPr>
          <p:spPr>
            <a:xfrm rot="5400000" flipH="1" flipV="1">
              <a:off x="4946735" y="4637533"/>
              <a:ext cx="1117599" cy="13252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7" idx="2"/>
            </p:cNvCxnSpPr>
            <p:nvPr/>
          </p:nvCxnSpPr>
          <p:spPr>
            <a:xfrm rot="16200000" flipV="1">
              <a:off x="6250602" y="4658868"/>
              <a:ext cx="1151467" cy="1316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0"/>
              <a:endCxn id="8" idx="2"/>
            </p:cNvCxnSpPr>
            <p:nvPr/>
          </p:nvCxnSpPr>
          <p:spPr>
            <a:xfrm rot="5400000" flipH="1" flipV="1">
              <a:off x="8056033" y="4135968"/>
              <a:ext cx="1185334" cy="23283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2" idx="0"/>
              <a:endCxn id="8" idx="2"/>
            </p:cNvCxnSpPr>
            <p:nvPr/>
          </p:nvCxnSpPr>
          <p:spPr>
            <a:xfrm rot="16200000" flipV="1">
              <a:off x="9427635" y="5092700"/>
              <a:ext cx="1185333" cy="4148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pic>
        <p:nvPicPr>
          <p:cNvPr id="23" name="Picture 22" descr="restricted-access-icon_25133.png"/>
          <p:cNvPicPr>
            <a:picLocks noChangeAspect="1"/>
          </p:cNvPicPr>
          <p:nvPr/>
        </p:nvPicPr>
        <p:blipFill>
          <a:blip r:embed="rId3" cstate="print"/>
          <a:stretch>
            <a:fillRect/>
          </a:stretch>
        </p:blipFill>
        <p:spPr>
          <a:xfrm>
            <a:off x="7339360" y="1824781"/>
            <a:ext cx="2023671" cy="121608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Descriptions and location of related data</a:t>
            </a:r>
          </a:p>
        </p:txBody>
      </p:sp>
      <p:graphicFrame>
        <p:nvGraphicFramePr>
          <p:cNvPr id="4" name="Content Placeholder 3"/>
          <p:cNvGraphicFramePr>
            <a:graphicFrameLocks noGrp="1"/>
          </p:cNvGraphicFramePr>
          <p:nvPr>
            <p:ph idx="1"/>
          </p:nvPr>
        </p:nvGraphicFramePr>
        <p:xfrm>
          <a:off x="294466" y="4025182"/>
          <a:ext cx="11608231" cy="2123440"/>
        </p:xfrm>
        <a:graphic>
          <a:graphicData uri="http://schemas.openxmlformats.org/drawingml/2006/table">
            <a:tbl>
              <a:tblPr firstRow="1" bandRow="1">
                <a:tableStyleId>{5940675A-B579-460E-94D1-54222C63F5DA}</a:tableStyleId>
              </a:tblPr>
              <a:tblGrid>
                <a:gridCol w="3363134">
                  <a:extLst>
                    <a:ext uri="{9D8B030D-6E8A-4147-A177-3AD203B41FA5}">
                      <a16:colId xmlns:a16="http://schemas.microsoft.com/office/drawing/2014/main" val="20000"/>
                    </a:ext>
                  </a:extLst>
                </a:gridCol>
                <a:gridCol w="2674961">
                  <a:extLst>
                    <a:ext uri="{9D8B030D-6E8A-4147-A177-3AD203B41FA5}">
                      <a16:colId xmlns:a16="http://schemas.microsoft.com/office/drawing/2014/main" val="20001"/>
                    </a:ext>
                  </a:extLst>
                </a:gridCol>
                <a:gridCol w="2934269">
                  <a:extLst>
                    <a:ext uri="{9D8B030D-6E8A-4147-A177-3AD203B41FA5}">
                      <a16:colId xmlns:a16="http://schemas.microsoft.com/office/drawing/2014/main" val="20002"/>
                    </a:ext>
                  </a:extLst>
                </a:gridCol>
                <a:gridCol w="2635867">
                  <a:extLst>
                    <a:ext uri="{9D8B030D-6E8A-4147-A177-3AD203B41FA5}">
                      <a16:colId xmlns:a16="http://schemas.microsoft.com/office/drawing/2014/main" val="20003"/>
                    </a:ext>
                  </a:extLst>
                </a:gridCol>
              </a:tblGrid>
              <a:tr h="370840">
                <a:tc>
                  <a:txBody>
                    <a:bodyPr/>
                    <a:lstStyle/>
                    <a:p>
                      <a:pPr algn="ctr"/>
                      <a:endParaRPr lang="en-US" b="1" dirty="0">
                        <a:solidFill>
                          <a:schemeClr val="bg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chemeClr val="bg1"/>
                          </a:solidFill>
                        </a:rPr>
                        <a:t>SUB METER 1</a:t>
                      </a:r>
                    </a:p>
                  </a:txBody>
                  <a:tcPr>
                    <a:lnL w="12700" cap="flat" cmpd="sng" algn="ctr">
                      <a:solidFill>
                        <a:schemeClr val="tx1"/>
                      </a:solidFill>
                      <a:prstDash val="solid"/>
                      <a:round/>
                      <a:headEnd type="none" w="med" len="med"/>
                      <a:tailEnd type="none" w="med" len="med"/>
                    </a:lnL>
                    <a:solidFill>
                      <a:schemeClr val="accent1"/>
                    </a:solidFill>
                  </a:tcPr>
                </a:tc>
                <a:tc>
                  <a:txBody>
                    <a:bodyPr/>
                    <a:lstStyle/>
                    <a:p>
                      <a:pPr algn="ctr"/>
                      <a:r>
                        <a:rPr lang="en-US" b="1" dirty="0">
                          <a:solidFill>
                            <a:schemeClr val="bg1"/>
                          </a:solidFill>
                        </a:rPr>
                        <a:t>SUB METER 2</a:t>
                      </a:r>
                    </a:p>
                  </a:txBody>
                  <a:tcPr>
                    <a:solidFill>
                      <a:schemeClr val="accent1"/>
                    </a:solidFill>
                  </a:tcPr>
                </a:tc>
                <a:tc>
                  <a:txBody>
                    <a:bodyPr/>
                    <a:lstStyle/>
                    <a:p>
                      <a:pPr algn="ctr"/>
                      <a:r>
                        <a:rPr lang="en-US" b="1" dirty="0">
                          <a:solidFill>
                            <a:schemeClr val="bg1"/>
                          </a:solidFill>
                        </a:rPr>
                        <a:t>SUB METER 3</a:t>
                      </a:r>
                    </a:p>
                  </a:txBody>
                  <a:tcPr>
                    <a:solidFill>
                      <a:schemeClr val="accent1"/>
                    </a:solidFill>
                  </a:tcPr>
                </a:tc>
                <a:extLst>
                  <a:ext uri="{0D108BD9-81ED-4DB2-BD59-A6C34878D82A}">
                    <a16:rowId xmlns:a16="http://schemas.microsoft.com/office/drawing/2014/main" val="10000"/>
                  </a:ext>
                </a:extLst>
              </a:tr>
              <a:tr h="370840">
                <a:tc>
                  <a:txBody>
                    <a:bodyPr/>
                    <a:lstStyle/>
                    <a:p>
                      <a:pPr algn="ctr"/>
                      <a:r>
                        <a:rPr lang="en-US" b="1" dirty="0">
                          <a:solidFill>
                            <a:schemeClr val="bg1"/>
                          </a:solidFill>
                        </a:rPr>
                        <a:t>TENANT SPACE</a:t>
                      </a:r>
                    </a:p>
                  </a:txBody>
                  <a:tcPr anchor="ctr">
                    <a:lnT w="12700" cap="flat" cmpd="sng" algn="ctr">
                      <a:solidFill>
                        <a:schemeClr val="tx1"/>
                      </a:solidFill>
                      <a:prstDash val="solid"/>
                      <a:round/>
                      <a:headEnd type="none" w="med" len="med"/>
                      <a:tailEnd type="none" w="med" len="med"/>
                    </a:lnT>
                    <a:solidFill>
                      <a:schemeClr val="accent1"/>
                    </a:solidFill>
                  </a:tcPr>
                </a:tc>
                <a:tc>
                  <a:txBody>
                    <a:bodyPr/>
                    <a:lstStyle/>
                    <a:p>
                      <a:pPr algn="ctr"/>
                      <a:r>
                        <a:rPr lang="en-US" dirty="0"/>
                        <a:t>Kitchen</a:t>
                      </a:r>
                    </a:p>
                  </a:txBody>
                  <a:tcPr/>
                </a:tc>
                <a:tc>
                  <a:txBody>
                    <a:bodyPr/>
                    <a:lstStyle/>
                    <a:p>
                      <a:pPr algn="ctr"/>
                      <a:r>
                        <a:rPr lang="en-US" dirty="0"/>
                        <a:t>Laundry room</a:t>
                      </a:r>
                    </a:p>
                  </a:txBody>
                  <a:tcPr/>
                </a:tc>
                <a:tc>
                  <a:txBody>
                    <a:bodyPr/>
                    <a:lstStyle/>
                    <a:p>
                      <a:pPr algn="ctr"/>
                      <a:r>
                        <a:rPr lang="en-US" dirty="0"/>
                        <a:t>Other</a:t>
                      </a:r>
                    </a:p>
                  </a:txBody>
                  <a:tcPr/>
                </a:tc>
                <a:extLst>
                  <a:ext uri="{0D108BD9-81ED-4DB2-BD59-A6C34878D82A}">
                    <a16:rowId xmlns:a16="http://schemas.microsoft.com/office/drawing/2014/main" val="10001"/>
                  </a:ext>
                </a:extLst>
              </a:tr>
              <a:tr h="370840">
                <a:tc>
                  <a:txBody>
                    <a:bodyPr/>
                    <a:lstStyle/>
                    <a:p>
                      <a:pPr algn="ctr"/>
                      <a:r>
                        <a:rPr lang="en-US" b="1" dirty="0">
                          <a:solidFill>
                            <a:schemeClr val="bg1"/>
                          </a:solidFill>
                        </a:rPr>
                        <a:t>APPLIANCES</a:t>
                      </a:r>
                    </a:p>
                  </a:txBody>
                  <a:tcPr anchor="ctr">
                    <a:solidFill>
                      <a:schemeClr val="accent1"/>
                    </a:solidFill>
                  </a:tcPr>
                </a:tc>
                <a:tc>
                  <a:txBody>
                    <a:bodyPr/>
                    <a:lstStyle/>
                    <a:p>
                      <a:pPr algn="ctr"/>
                      <a:r>
                        <a:rPr lang="en-US" sz="1800" b="0" i="0" kern="1200" dirty="0">
                          <a:solidFill>
                            <a:schemeClr val="tx1"/>
                          </a:solidFill>
                          <a:latin typeface="+mn-lt"/>
                          <a:ea typeface="+mn-ea"/>
                          <a:cs typeface="+mn-cs"/>
                        </a:rPr>
                        <a:t>dishwasher, oven and  microwave</a:t>
                      </a:r>
                      <a:endParaRPr lang="en-US" b="1" dirty="0"/>
                    </a:p>
                  </a:txBody>
                  <a:tcPr/>
                </a:tc>
                <a:tc>
                  <a:txBody>
                    <a:bodyPr/>
                    <a:lstStyle/>
                    <a:p>
                      <a:pPr algn="ctr"/>
                      <a:r>
                        <a:rPr lang="en-US" sz="1800" b="0" i="0" kern="1200" dirty="0">
                          <a:solidFill>
                            <a:schemeClr val="tx1"/>
                          </a:solidFill>
                          <a:latin typeface="+mn-lt"/>
                          <a:ea typeface="+mn-ea"/>
                          <a:cs typeface="+mn-cs"/>
                        </a:rPr>
                        <a:t>washing-machine,  tumble-drier, refrigerator and light</a:t>
                      </a:r>
                      <a:endParaRPr lang="en-US" b="1" dirty="0"/>
                    </a:p>
                  </a:txBody>
                  <a:tcPr/>
                </a:tc>
                <a:tc>
                  <a:txBody>
                    <a:bodyPr/>
                    <a:lstStyle/>
                    <a:p>
                      <a:pPr algn="ctr"/>
                      <a:r>
                        <a:rPr lang="en-US" sz="1800" b="0" i="0" kern="1200" dirty="0">
                          <a:solidFill>
                            <a:schemeClr val="tx1"/>
                          </a:solidFill>
                          <a:latin typeface="+mn-lt"/>
                          <a:ea typeface="+mn-ea"/>
                          <a:cs typeface="+mn-cs"/>
                        </a:rPr>
                        <a:t>electric water-heater and air-conditioner</a:t>
                      </a:r>
                      <a:endParaRPr lang="en-US" b="1" dirty="0"/>
                    </a:p>
                  </a:txBody>
                  <a:tcPr/>
                </a:tc>
                <a:extLst>
                  <a:ext uri="{0D108BD9-81ED-4DB2-BD59-A6C34878D82A}">
                    <a16:rowId xmlns:a16="http://schemas.microsoft.com/office/drawing/2014/main" val="10002"/>
                  </a:ext>
                </a:extLst>
              </a:tr>
              <a:tr h="370840">
                <a:tc>
                  <a:txBody>
                    <a:bodyPr/>
                    <a:lstStyle/>
                    <a:p>
                      <a:pPr algn="ctr"/>
                      <a:r>
                        <a:rPr lang="en-US" b="1" dirty="0">
                          <a:solidFill>
                            <a:schemeClr val="bg1"/>
                          </a:solidFill>
                        </a:rPr>
                        <a:t>NUMBER OF MEASUREMENTS</a:t>
                      </a:r>
                    </a:p>
                  </a:txBody>
                  <a:tcPr anchor="ctr">
                    <a:solidFill>
                      <a:schemeClr val="accent1"/>
                    </a:solidFill>
                  </a:tcPr>
                </a:tc>
                <a:tc gridSpan="3">
                  <a:txBody>
                    <a:bodyPr/>
                    <a:lstStyle/>
                    <a:p>
                      <a:pPr algn="ctr"/>
                      <a:r>
                        <a:rPr lang="en-US" sz="1800" b="0" dirty="0"/>
                        <a:t>2075259 </a:t>
                      </a:r>
                      <a:endParaRPr lang="en-US" b="0" dirty="0"/>
                    </a:p>
                  </a:txBody>
                  <a:tcPr/>
                </a:tc>
                <a:tc hMerge="1">
                  <a:txBody>
                    <a:bodyPr/>
                    <a:lstStyle/>
                    <a:p>
                      <a:pPr algn="ctr"/>
                      <a:endParaRPr lang="en-US" b="1" dirty="0"/>
                    </a:p>
                  </a:txBody>
                  <a:tcPr/>
                </a:tc>
                <a:tc hMerge="1">
                  <a:txBody>
                    <a:bodyPr/>
                    <a:lstStyle/>
                    <a:p>
                      <a:pPr algn="ctr"/>
                      <a:endParaRPr lang="en-US" b="1" dirty="0"/>
                    </a:p>
                  </a:txBody>
                  <a:tcPr/>
                </a:tc>
                <a:extLst>
                  <a:ext uri="{0D108BD9-81ED-4DB2-BD59-A6C34878D82A}">
                    <a16:rowId xmlns:a16="http://schemas.microsoft.com/office/drawing/2014/main" val="10003"/>
                  </a:ext>
                </a:extLst>
              </a:tr>
              <a:tr h="370840">
                <a:tc>
                  <a:txBody>
                    <a:bodyPr/>
                    <a:lstStyle/>
                    <a:p>
                      <a:pPr algn="ctr"/>
                      <a:r>
                        <a:rPr lang="en-US" b="1" dirty="0">
                          <a:solidFill>
                            <a:schemeClr val="bg1"/>
                          </a:solidFill>
                        </a:rPr>
                        <a:t>PERIOD OF</a:t>
                      </a:r>
                      <a:r>
                        <a:rPr lang="en-US" b="1" baseline="0" dirty="0">
                          <a:solidFill>
                            <a:schemeClr val="bg1"/>
                          </a:solidFill>
                        </a:rPr>
                        <a:t> TIME</a:t>
                      </a:r>
                      <a:endParaRPr lang="en-US" b="1" dirty="0">
                        <a:solidFill>
                          <a:schemeClr val="bg1"/>
                        </a:solidFill>
                      </a:endParaRPr>
                    </a:p>
                  </a:txBody>
                  <a:tcPr anchor="ctr">
                    <a:solidFill>
                      <a:schemeClr val="accent1"/>
                    </a:solidFill>
                  </a:tcPr>
                </a:tc>
                <a:tc gridSpan="3">
                  <a:txBody>
                    <a:bodyPr/>
                    <a:lstStyle/>
                    <a:p>
                      <a:pPr algn="ctr"/>
                      <a:r>
                        <a:rPr lang="en-US" sz="1800" dirty="0"/>
                        <a:t>Between December 2006 and November 2010 (47 months)</a:t>
                      </a:r>
                      <a:endParaRPr lang="en-US" b="1" dirty="0">
                        <a:solidFill>
                          <a:srgbClr val="FF0000"/>
                        </a:solidFill>
                      </a:endParaRPr>
                    </a:p>
                  </a:txBody>
                  <a:tcPr/>
                </a:tc>
                <a:tc hMerge="1">
                  <a:txBody>
                    <a:bodyPr/>
                    <a:lstStyle/>
                    <a:p>
                      <a:pPr algn="ctr"/>
                      <a:endParaRPr lang="en-US" b="1" dirty="0"/>
                    </a:p>
                  </a:txBody>
                  <a:tcPr/>
                </a:tc>
                <a:tc hMerge="1">
                  <a:txBody>
                    <a:bodyPr/>
                    <a:lstStyle/>
                    <a:p>
                      <a:pPr algn="ctr"/>
                      <a:endParaRPr lang="en-US" b="1" dirty="0"/>
                    </a:p>
                  </a:txBody>
                  <a:tcPr/>
                </a:tc>
                <a:extLst>
                  <a:ext uri="{0D108BD9-81ED-4DB2-BD59-A6C34878D82A}">
                    <a16:rowId xmlns:a16="http://schemas.microsoft.com/office/drawing/2014/main" val="10004"/>
                  </a:ext>
                </a:extLst>
              </a:tr>
            </a:tbl>
          </a:graphicData>
        </a:graphic>
      </p:graphicFrame>
      <p:pic>
        <p:nvPicPr>
          <p:cNvPr id="5" name="Picture 4" descr="submeter.png"/>
          <p:cNvPicPr>
            <a:picLocks noChangeAspect="1"/>
          </p:cNvPicPr>
          <p:nvPr/>
        </p:nvPicPr>
        <p:blipFill>
          <a:blip r:embed="rId2"/>
          <a:stretch>
            <a:fillRect/>
          </a:stretch>
        </p:blipFill>
        <p:spPr>
          <a:xfrm>
            <a:off x="4457901" y="2811440"/>
            <a:ext cx="1137678" cy="1137678"/>
          </a:xfrm>
          <a:prstGeom prst="rect">
            <a:avLst/>
          </a:prstGeom>
        </p:spPr>
      </p:pic>
      <p:pic>
        <p:nvPicPr>
          <p:cNvPr id="6" name="Picture 5" descr="submeter.png"/>
          <p:cNvPicPr>
            <a:picLocks noChangeAspect="1"/>
          </p:cNvPicPr>
          <p:nvPr/>
        </p:nvPicPr>
        <p:blipFill>
          <a:blip r:embed="rId2"/>
          <a:stretch>
            <a:fillRect/>
          </a:stretch>
        </p:blipFill>
        <p:spPr>
          <a:xfrm>
            <a:off x="7294382" y="2869561"/>
            <a:ext cx="1084882" cy="1084882"/>
          </a:xfrm>
          <a:prstGeom prst="rect">
            <a:avLst/>
          </a:prstGeom>
        </p:spPr>
      </p:pic>
      <p:pic>
        <p:nvPicPr>
          <p:cNvPr id="7" name="Picture 6" descr="submeter.png"/>
          <p:cNvPicPr>
            <a:picLocks noChangeAspect="1"/>
          </p:cNvPicPr>
          <p:nvPr/>
        </p:nvPicPr>
        <p:blipFill>
          <a:blip r:embed="rId2"/>
          <a:stretch>
            <a:fillRect/>
          </a:stretch>
        </p:blipFill>
        <p:spPr>
          <a:xfrm>
            <a:off x="10121670" y="2913692"/>
            <a:ext cx="1028951" cy="1028951"/>
          </a:xfrm>
          <a:prstGeom prst="rect">
            <a:avLst/>
          </a:prstGeom>
        </p:spPr>
      </p:pic>
      <p:cxnSp>
        <p:nvCxnSpPr>
          <p:cNvPr id="21" name="Straight Connector 20"/>
          <p:cNvCxnSpPr/>
          <p:nvPr/>
        </p:nvCxnSpPr>
        <p:spPr>
          <a:xfrm>
            <a:off x="3057099" y="2866029"/>
            <a:ext cx="1733265" cy="1"/>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2448734" y="2626971"/>
            <a:ext cx="5371433" cy="704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2371241" y="2386739"/>
            <a:ext cx="8245098" cy="15509"/>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a:endCxn id="6" idx="0"/>
          </p:cNvCxnSpPr>
          <p:nvPr/>
        </p:nvCxnSpPr>
        <p:spPr>
          <a:xfrm rot="16200000" flipH="1">
            <a:off x="7724374" y="2757112"/>
            <a:ext cx="221892" cy="3005"/>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rot="16200000" flipH="1">
            <a:off x="10398506" y="2662404"/>
            <a:ext cx="470740" cy="4540"/>
          </a:xfrm>
          <a:prstGeom prst="line">
            <a:avLst/>
          </a:prstGeom>
        </p:spPr>
        <p:style>
          <a:lnRef idx="1">
            <a:schemeClr val="dk1"/>
          </a:lnRef>
          <a:fillRef idx="0">
            <a:schemeClr val="dk1"/>
          </a:fillRef>
          <a:effectRef idx="0">
            <a:schemeClr val="dk1"/>
          </a:effectRef>
          <a:fontRef idx="minor">
            <a:schemeClr val="tx1"/>
          </a:fontRef>
        </p:style>
      </p:cxnSp>
      <p:pic>
        <p:nvPicPr>
          <p:cNvPr id="30" name="Picture 29" descr="blue-similar-france-map-with-capital-city-paris-d-vector-21074560.png"/>
          <p:cNvPicPr>
            <a:picLocks noChangeAspect="1"/>
          </p:cNvPicPr>
          <p:nvPr/>
        </p:nvPicPr>
        <p:blipFill>
          <a:blip r:embed="rId3" cstate="print"/>
          <a:stretch>
            <a:fillRect/>
          </a:stretch>
        </p:blipFill>
        <p:spPr>
          <a:xfrm>
            <a:off x="0" y="2338540"/>
            <a:ext cx="2118918" cy="2008735"/>
          </a:xfrm>
          <a:prstGeom prst="rect">
            <a:avLst/>
          </a:prstGeom>
        </p:spPr>
      </p:pic>
      <p:pic>
        <p:nvPicPr>
          <p:cNvPr id="9" name="Picture 8" descr="house-icon.png"/>
          <p:cNvPicPr>
            <a:picLocks noChangeAspect="1"/>
          </p:cNvPicPr>
          <p:nvPr/>
        </p:nvPicPr>
        <p:blipFill>
          <a:blip r:embed="rId4" cstate="print"/>
          <a:stretch>
            <a:fillRect/>
          </a:stretch>
        </p:blipFill>
        <p:spPr>
          <a:xfrm>
            <a:off x="1899346" y="2180400"/>
            <a:ext cx="1498945" cy="1498945"/>
          </a:xfrm>
          <a:prstGeom prst="rect">
            <a:avLst/>
          </a:prstGeom>
        </p:spPr>
      </p:pic>
      <p:sp>
        <p:nvSpPr>
          <p:cNvPr id="32" name="Oval 31"/>
          <p:cNvSpPr/>
          <p:nvPr/>
        </p:nvSpPr>
        <p:spPr>
          <a:xfrm>
            <a:off x="840609" y="2822540"/>
            <a:ext cx="294467" cy="294467"/>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TextBox 32"/>
          <p:cNvSpPr txBox="1"/>
          <p:nvPr/>
        </p:nvSpPr>
        <p:spPr>
          <a:xfrm>
            <a:off x="247973" y="2030278"/>
            <a:ext cx="1782155" cy="400110"/>
          </a:xfrm>
          <a:prstGeom prst="rect">
            <a:avLst/>
          </a:prstGeom>
          <a:noFill/>
        </p:spPr>
        <p:txBody>
          <a:bodyPr wrap="none" rtlCol="0">
            <a:spAutoFit/>
          </a:bodyPr>
          <a:lstStyle/>
          <a:p>
            <a:r>
              <a:rPr lang="en-US" sz="2000" b="1" dirty="0">
                <a:solidFill>
                  <a:srgbClr val="FF0000"/>
                </a:solidFill>
              </a:rPr>
              <a:t>Sceaux, France</a:t>
            </a:r>
          </a:p>
        </p:txBody>
      </p:sp>
      <p:sp>
        <p:nvSpPr>
          <p:cNvPr id="36" name="Oval 35"/>
          <p:cNvSpPr/>
          <p:nvPr/>
        </p:nvSpPr>
        <p:spPr>
          <a:xfrm>
            <a:off x="3050617" y="2338401"/>
            <a:ext cx="123987" cy="12398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p:cNvSpPr/>
          <p:nvPr/>
        </p:nvSpPr>
        <p:spPr>
          <a:xfrm>
            <a:off x="3226615" y="2568292"/>
            <a:ext cx="123987" cy="12398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p:cNvSpPr/>
          <p:nvPr/>
        </p:nvSpPr>
        <p:spPr>
          <a:xfrm>
            <a:off x="3298976" y="2808587"/>
            <a:ext cx="123987" cy="12398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known issues </a:t>
            </a:r>
            <a:r>
              <a:rPr lang="en-US" sz="5400" dirty="0"/>
              <a:t>with the DATA</a:t>
            </a:r>
            <a:endParaRPr lang="en-US" dirty="0"/>
          </a:p>
        </p:txBody>
      </p:sp>
      <p:graphicFrame>
        <p:nvGraphicFramePr>
          <p:cNvPr id="59" name="Content Placeholder 3"/>
          <p:cNvGraphicFramePr>
            <a:graphicFrameLocks noGrp="1"/>
          </p:cNvGraphicFramePr>
          <p:nvPr>
            <p:ph idx="1"/>
          </p:nvPr>
        </p:nvGraphicFramePr>
        <p:xfrm>
          <a:off x="451049" y="2244518"/>
          <a:ext cx="11324028" cy="1623060"/>
        </p:xfrm>
        <a:graphic>
          <a:graphicData uri="http://schemas.openxmlformats.org/drawingml/2006/table">
            <a:tbl>
              <a:tblPr/>
              <a:tblGrid>
                <a:gridCol w="1887338">
                  <a:extLst>
                    <a:ext uri="{9D8B030D-6E8A-4147-A177-3AD203B41FA5}">
                      <a16:colId xmlns:a16="http://schemas.microsoft.com/office/drawing/2014/main" val="20000"/>
                    </a:ext>
                  </a:extLst>
                </a:gridCol>
                <a:gridCol w="1887338">
                  <a:extLst>
                    <a:ext uri="{9D8B030D-6E8A-4147-A177-3AD203B41FA5}">
                      <a16:colId xmlns:a16="http://schemas.microsoft.com/office/drawing/2014/main" val="20001"/>
                    </a:ext>
                  </a:extLst>
                </a:gridCol>
                <a:gridCol w="1887338">
                  <a:extLst>
                    <a:ext uri="{9D8B030D-6E8A-4147-A177-3AD203B41FA5}">
                      <a16:colId xmlns:a16="http://schemas.microsoft.com/office/drawing/2014/main" val="20002"/>
                    </a:ext>
                  </a:extLst>
                </a:gridCol>
                <a:gridCol w="1887338">
                  <a:extLst>
                    <a:ext uri="{9D8B030D-6E8A-4147-A177-3AD203B41FA5}">
                      <a16:colId xmlns:a16="http://schemas.microsoft.com/office/drawing/2014/main" val="20003"/>
                    </a:ext>
                  </a:extLst>
                </a:gridCol>
                <a:gridCol w="1887338">
                  <a:extLst>
                    <a:ext uri="{9D8B030D-6E8A-4147-A177-3AD203B41FA5}">
                      <a16:colId xmlns:a16="http://schemas.microsoft.com/office/drawing/2014/main" val="20004"/>
                    </a:ext>
                  </a:extLst>
                </a:gridCol>
                <a:gridCol w="1887338">
                  <a:extLst>
                    <a:ext uri="{9D8B030D-6E8A-4147-A177-3AD203B41FA5}">
                      <a16:colId xmlns:a16="http://schemas.microsoft.com/office/drawing/2014/main" val="20005"/>
                    </a:ext>
                  </a:extLst>
                </a:gridCol>
              </a:tblGrid>
              <a:tr h="0">
                <a:tc>
                  <a:txBody>
                    <a:bodyPr/>
                    <a:lstStyle/>
                    <a:p>
                      <a:r>
                        <a:rPr lang="en-US" sz="1400" b="1" dirty="0">
                          <a:solidFill>
                            <a:srgbClr val="123654"/>
                          </a:solidFill>
                          <a:latin typeface="Arial"/>
                        </a:rPr>
                        <a:t>Data Set Characteristics:  </a:t>
                      </a:r>
                      <a:endParaRPr lang="en-US" sz="1400" dirty="0">
                        <a:solidFill>
                          <a:srgbClr val="123654"/>
                        </a:solidFill>
                        <a:latin typeface="Arial"/>
                      </a:endParaRPr>
                    </a:p>
                  </a:txBody>
                  <a:tcPr marL="57150" marR="571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EFF"/>
                    </a:solidFill>
                  </a:tcPr>
                </a:tc>
                <a:tc>
                  <a:txBody>
                    <a:bodyPr/>
                    <a:lstStyle/>
                    <a:p>
                      <a:r>
                        <a:rPr lang="en-US" sz="1400" dirty="0">
                          <a:solidFill>
                            <a:srgbClr val="123654"/>
                          </a:solidFill>
                          <a:latin typeface="Arial"/>
                        </a:rPr>
                        <a:t>Multivariate, Time-Series</a:t>
                      </a:r>
                    </a:p>
                  </a:txBody>
                  <a:tcPr marL="57150" marR="571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a:solidFill>
                            <a:srgbClr val="123654"/>
                          </a:solidFill>
                          <a:latin typeface="Arial"/>
                        </a:rPr>
                        <a:t>Number of Instances:</a:t>
                      </a:r>
                      <a:endParaRPr lang="en-US" sz="1400" dirty="0">
                        <a:solidFill>
                          <a:srgbClr val="123654"/>
                        </a:solidFill>
                        <a:latin typeface="Arial"/>
                      </a:endParaRPr>
                    </a:p>
                  </a:txBody>
                  <a:tcPr marL="57150" marR="571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EFF"/>
                    </a:solidFill>
                  </a:tcPr>
                </a:tc>
                <a:tc>
                  <a:txBody>
                    <a:bodyPr/>
                    <a:lstStyle/>
                    <a:p>
                      <a:r>
                        <a:rPr lang="en-US" sz="1400" dirty="0">
                          <a:solidFill>
                            <a:srgbClr val="123654"/>
                          </a:solidFill>
                          <a:latin typeface="Arial"/>
                        </a:rPr>
                        <a:t>2075259</a:t>
                      </a:r>
                    </a:p>
                  </a:txBody>
                  <a:tcPr marL="57150" marR="571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a:solidFill>
                            <a:srgbClr val="123654"/>
                          </a:solidFill>
                          <a:latin typeface="Arial"/>
                        </a:rPr>
                        <a:t>Area:</a:t>
                      </a:r>
                      <a:endParaRPr lang="en-US" sz="1400" dirty="0">
                        <a:solidFill>
                          <a:srgbClr val="123654"/>
                        </a:solidFill>
                        <a:latin typeface="Arial"/>
                      </a:endParaRPr>
                    </a:p>
                  </a:txBody>
                  <a:tcPr marL="57150" marR="571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EFF"/>
                    </a:solidFill>
                  </a:tcPr>
                </a:tc>
                <a:tc>
                  <a:txBody>
                    <a:bodyPr/>
                    <a:lstStyle/>
                    <a:p>
                      <a:r>
                        <a:rPr lang="en-US" sz="1400" dirty="0">
                          <a:solidFill>
                            <a:srgbClr val="123654"/>
                          </a:solidFill>
                          <a:latin typeface="Arial"/>
                        </a:rPr>
                        <a:t>Physical</a:t>
                      </a:r>
                    </a:p>
                  </a:txBody>
                  <a:tcPr marL="57150" marR="571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US" sz="1400" b="1" dirty="0">
                          <a:solidFill>
                            <a:srgbClr val="123654"/>
                          </a:solidFill>
                          <a:latin typeface="Arial"/>
                        </a:rPr>
                        <a:t>Attribute Characteristics:</a:t>
                      </a:r>
                      <a:endParaRPr lang="en-US" sz="1400" dirty="0">
                        <a:solidFill>
                          <a:srgbClr val="123654"/>
                        </a:solidFill>
                        <a:latin typeface="Arial"/>
                      </a:endParaRPr>
                    </a:p>
                  </a:txBody>
                  <a:tcPr marL="57150" marR="571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EFF"/>
                    </a:solidFill>
                  </a:tcPr>
                </a:tc>
                <a:tc>
                  <a:txBody>
                    <a:bodyPr/>
                    <a:lstStyle/>
                    <a:p>
                      <a:r>
                        <a:rPr lang="en-US" sz="1400">
                          <a:solidFill>
                            <a:srgbClr val="123654"/>
                          </a:solidFill>
                          <a:latin typeface="Arial"/>
                        </a:rPr>
                        <a:t>Real</a:t>
                      </a:r>
                    </a:p>
                  </a:txBody>
                  <a:tcPr marL="57150" marR="571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a:solidFill>
                            <a:srgbClr val="123654"/>
                          </a:solidFill>
                          <a:latin typeface="Arial"/>
                        </a:rPr>
                        <a:t>Number of Attributes:</a:t>
                      </a:r>
                      <a:endParaRPr lang="en-US" sz="1400">
                        <a:solidFill>
                          <a:srgbClr val="123654"/>
                        </a:solidFill>
                        <a:latin typeface="Arial"/>
                      </a:endParaRPr>
                    </a:p>
                  </a:txBody>
                  <a:tcPr marL="57150" marR="571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EFF"/>
                    </a:solidFill>
                  </a:tcPr>
                </a:tc>
                <a:tc>
                  <a:txBody>
                    <a:bodyPr/>
                    <a:lstStyle/>
                    <a:p>
                      <a:r>
                        <a:rPr lang="en-US" sz="1400" dirty="0">
                          <a:solidFill>
                            <a:srgbClr val="123654"/>
                          </a:solidFill>
                          <a:latin typeface="Arial"/>
                        </a:rPr>
                        <a:t>9</a:t>
                      </a:r>
                    </a:p>
                  </a:txBody>
                  <a:tcPr marL="57150" marR="571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a:solidFill>
                            <a:srgbClr val="123654"/>
                          </a:solidFill>
                          <a:latin typeface="Arial"/>
                        </a:rPr>
                        <a:t>Date Donated</a:t>
                      </a:r>
                      <a:endParaRPr lang="en-US" sz="1400" dirty="0">
                        <a:solidFill>
                          <a:srgbClr val="123654"/>
                        </a:solidFill>
                        <a:latin typeface="Arial"/>
                      </a:endParaRPr>
                    </a:p>
                  </a:txBody>
                  <a:tcPr marL="57150" marR="571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EFF"/>
                    </a:solidFill>
                  </a:tcPr>
                </a:tc>
                <a:tc>
                  <a:txBody>
                    <a:bodyPr/>
                    <a:lstStyle/>
                    <a:p>
                      <a:r>
                        <a:rPr lang="en-US" sz="1400" dirty="0">
                          <a:solidFill>
                            <a:srgbClr val="123654"/>
                          </a:solidFill>
                          <a:latin typeface="Arial"/>
                        </a:rPr>
                        <a:t>2012-08-30</a:t>
                      </a:r>
                    </a:p>
                  </a:txBody>
                  <a:tcPr marL="57150" marR="571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US" sz="1400" b="1" dirty="0">
                          <a:solidFill>
                            <a:srgbClr val="123654"/>
                          </a:solidFill>
                          <a:latin typeface="Arial"/>
                        </a:rPr>
                        <a:t>Associated Tasks:</a:t>
                      </a:r>
                      <a:endParaRPr lang="en-US" sz="1400" dirty="0">
                        <a:solidFill>
                          <a:srgbClr val="123654"/>
                        </a:solidFill>
                        <a:latin typeface="Arial"/>
                      </a:endParaRPr>
                    </a:p>
                  </a:txBody>
                  <a:tcPr marL="57150" marR="571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EFF"/>
                    </a:solidFill>
                  </a:tcPr>
                </a:tc>
                <a:tc>
                  <a:txBody>
                    <a:bodyPr/>
                    <a:lstStyle/>
                    <a:p>
                      <a:r>
                        <a:rPr lang="en-US" sz="1400">
                          <a:solidFill>
                            <a:srgbClr val="123654"/>
                          </a:solidFill>
                          <a:latin typeface="Arial"/>
                        </a:rPr>
                        <a:t>Regression, Clustering</a:t>
                      </a:r>
                    </a:p>
                  </a:txBody>
                  <a:tcPr marL="57150" marR="571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a:solidFill>
                            <a:srgbClr val="123654"/>
                          </a:solidFill>
                          <a:latin typeface="Arial"/>
                        </a:rPr>
                        <a:t>Missing Values?</a:t>
                      </a:r>
                      <a:endParaRPr lang="en-US" sz="1400">
                        <a:solidFill>
                          <a:srgbClr val="123654"/>
                        </a:solidFill>
                        <a:latin typeface="Arial"/>
                      </a:endParaRPr>
                    </a:p>
                  </a:txBody>
                  <a:tcPr marL="57150" marR="571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EFF"/>
                    </a:solidFill>
                  </a:tcPr>
                </a:tc>
                <a:tc>
                  <a:txBody>
                    <a:bodyPr/>
                    <a:lstStyle/>
                    <a:p>
                      <a:r>
                        <a:rPr lang="en-US" sz="1400" dirty="0">
                          <a:solidFill>
                            <a:srgbClr val="FF0000"/>
                          </a:solidFill>
                          <a:latin typeface="Arial"/>
                        </a:rPr>
                        <a:t>Yes</a:t>
                      </a:r>
                    </a:p>
                  </a:txBody>
                  <a:tcPr marL="57150" marR="571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a:solidFill>
                            <a:srgbClr val="123654"/>
                          </a:solidFill>
                          <a:latin typeface="Arial"/>
                        </a:rPr>
                        <a:t>Number of Web Hits:</a:t>
                      </a:r>
                      <a:endParaRPr lang="en-US" sz="1400">
                        <a:solidFill>
                          <a:srgbClr val="123654"/>
                        </a:solidFill>
                        <a:latin typeface="Arial"/>
                      </a:endParaRPr>
                    </a:p>
                  </a:txBody>
                  <a:tcPr marL="57150" marR="571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EFF"/>
                    </a:solidFill>
                  </a:tcPr>
                </a:tc>
                <a:tc>
                  <a:txBody>
                    <a:bodyPr/>
                    <a:lstStyle/>
                    <a:p>
                      <a:r>
                        <a:rPr lang="en-US" sz="1400" dirty="0">
                          <a:solidFill>
                            <a:srgbClr val="123654"/>
                          </a:solidFill>
                          <a:latin typeface="Arial"/>
                        </a:rPr>
                        <a:t>304953</a:t>
                      </a:r>
                    </a:p>
                  </a:txBody>
                  <a:tcPr marL="57150" marR="571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0" name="Rectangle 59"/>
          <p:cNvSpPr/>
          <p:nvPr/>
        </p:nvSpPr>
        <p:spPr>
          <a:xfrm>
            <a:off x="359226" y="4187578"/>
            <a:ext cx="11451101" cy="1600438"/>
          </a:xfrm>
          <a:prstGeom prst="rect">
            <a:avLst/>
          </a:prstGeom>
        </p:spPr>
        <p:txBody>
          <a:bodyPr wrap="square">
            <a:spAutoFit/>
          </a:bodyPr>
          <a:lstStyle/>
          <a:p>
            <a:r>
              <a:rPr lang="en-US" sz="1400" b="1" dirty="0"/>
              <a:t>Notes:</a:t>
            </a:r>
            <a:br>
              <a:rPr lang="en-US" sz="1400" dirty="0"/>
            </a:br>
            <a:r>
              <a:rPr lang="en-US" sz="1400" dirty="0"/>
              <a:t>1.(</a:t>
            </a:r>
            <a:r>
              <a:rPr lang="en-US" sz="1400" dirty="0" err="1"/>
              <a:t>global_active_power</a:t>
            </a:r>
            <a:r>
              <a:rPr lang="en-US" sz="1400" dirty="0"/>
              <a:t>*1000/60 - sub_metering_1 - sub_metering_2 - sub_metering_3) represents the active energy consumed every minute (in watt hour) in the household by electrical equipment not measured in sub-</a:t>
            </a:r>
            <a:r>
              <a:rPr lang="en-US" sz="1400" dirty="0" err="1"/>
              <a:t>meterings</a:t>
            </a:r>
            <a:r>
              <a:rPr lang="en-US" sz="1400" dirty="0"/>
              <a:t> 1, 2 and 3.</a:t>
            </a:r>
          </a:p>
          <a:p>
            <a:br>
              <a:rPr lang="en-US" sz="1400" dirty="0"/>
            </a:br>
            <a:r>
              <a:rPr lang="en-US" sz="1400" dirty="0"/>
              <a:t>2.The dataset contains some missing values in the measurements (nearly 1,25% of the rows). All calendar timestamps are present in the dataset but for some timestamps, the measurement values are missing: a missing value is represented by the absence of value between two consecutive semi-colon attribute separators. For instance, the dataset shows missing values on April 28, 2007.</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MINING PROCESS</a:t>
            </a:r>
          </a:p>
        </p:txBody>
      </p:sp>
      <p:sp>
        <p:nvSpPr>
          <p:cNvPr id="4" name="Rectangle: Rounded Corners 10">
            <a:extLst>
              <a:ext uri="{FF2B5EF4-FFF2-40B4-BE49-F238E27FC236}">
                <a16:creationId xmlns:a16="http://schemas.microsoft.com/office/drawing/2014/main" id="{3E1A1907-73F0-42B8-8BF7-CBB618E58CBB}"/>
              </a:ext>
            </a:extLst>
          </p:cNvPr>
          <p:cNvSpPr/>
          <p:nvPr/>
        </p:nvSpPr>
        <p:spPr>
          <a:xfrm>
            <a:off x="3409211" y="2130650"/>
            <a:ext cx="2538248" cy="788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Business Understanding</a:t>
            </a:r>
          </a:p>
        </p:txBody>
      </p:sp>
      <p:sp>
        <p:nvSpPr>
          <p:cNvPr id="5" name="Rectangle: Rounded Corners 11">
            <a:extLst>
              <a:ext uri="{FF2B5EF4-FFF2-40B4-BE49-F238E27FC236}">
                <a16:creationId xmlns:a16="http://schemas.microsoft.com/office/drawing/2014/main" id="{52F94BAD-A523-4660-A99D-A0EAE82F6177}"/>
              </a:ext>
            </a:extLst>
          </p:cNvPr>
          <p:cNvSpPr/>
          <p:nvPr/>
        </p:nvSpPr>
        <p:spPr>
          <a:xfrm>
            <a:off x="7571307" y="2130651"/>
            <a:ext cx="2538248" cy="788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a:t>
            </a:r>
          </a:p>
          <a:p>
            <a:pPr algn="ctr"/>
            <a:r>
              <a:rPr lang="en-US" b="1" dirty="0"/>
              <a:t>Understanding</a:t>
            </a:r>
          </a:p>
        </p:txBody>
      </p:sp>
      <p:sp>
        <p:nvSpPr>
          <p:cNvPr id="6" name="Rectangle: Rounded Corners 12">
            <a:extLst>
              <a:ext uri="{FF2B5EF4-FFF2-40B4-BE49-F238E27FC236}">
                <a16:creationId xmlns:a16="http://schemas.microsoft.com/office/drawing/2014/main" id="{F19E9B6F-28E3-42F4-BAAC-BC0AD90CBE5E}"/>
              </a:ext>
            </a:extLst>
          </p:cNvPr>
          <p:cNvSpPr/>
          <p:nvPr/>
        </p:nvSpPr>
        <p:spPr>
          <a:xfrm>
            <a:off x="9263125" y="3417538"/>
            <a:ext cx="2538248" cy="788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a:t>
            </a:r>
          </a:p>
          <a:p>
            <a:pPr algn="ctr"/>
            <a:r>
              <a:rPr lang="en-US" b="1" dirty="0"/>
              <a:t>Preparation</a:t>
            </a:r>
          </a:p>
        </p:txBody>
      </p:sp>
      <p:sp>
        <p:nvSpPr>
          <p:cNvPr id="7" name="Rectangle: Rounded Corners 13">
            <a:extLst>
              <a:ext uri="{FF2B5EF4-FFF2-40B4-BE49-F238E27FC236}">
                <a16:creationId xmlns:a16="http://schemas.microsoft.com/office/drawing/2014/main" id="{AF9BFCE6-7947-4E69-ADAF-C21440DCD12D}"/>
              </a:ext>
            </a:extLst>
          </p:cNvPr>
          <p:cNvSpPr/>
          <p:nvPr/>
        </p:nvSpPr>
        <p:spPr>
          <a:xfrm>
            <a:off x="8674920" y="4983534"/>
            <a:ext cx="2538248" cy="984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Modeling</a:t>
            </a:r>
          </a:p>
        </p:txBody>
      </p:sp>
      <p:sp>
        <p:nvSpPr>
          <p:cNvPr id="8" name="Rectangle: Rounded Corners 14">
            <a:extLst>
              <a:ext uri="{FF2B5EF4-FFF2-40B4-BE49-F238E27FC236}">
                <a16:creationId xmlns:a16="http://schemas.microsoft.com/office/drawing/2014/main" id="{A34334BC-7311-4837-97CC-429F572C880B}"/>
              </a:ext>
            </a:extLst>
          </p:cNvPr>
          <p:cNvSpPr/>
          <p:nvPr/>
        </p:nvSpPr>
        <p:spPr>
          <a:xfrm>
            <a:off x="5233926" y="5548053"/>
            <a:ext cx="2538248" cy="78827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Evaluation</a:t>
            </a:r>
          </a:p>
        </p:txBody>
      </p:sp>
      <p:sp>
        <p:nvSpPr>
          <p:cNvPr id="9" name="Rectangle: Rounded Corners 15">
            <a:extLst>
              <a:ext uri="{FF2B5EF4-FFF2-40B4-BE49-F238E27FC236}">
                <a16:creationId xmlns:a16="http://schemas.microsoft.com/office/drawing/2014/main" id="{CA8C4D62-BA8E-4B29-96D2-42E6BADE137D}"/>
              </a:ext>
            </a:extLst>
          </p:cNvPr>
          <p:cNvSpPr/>
          <p:nvPr/>
        </p:nvSpPr>
        <p:spPr>
          <a:xfrm>
            <a:off x="2140087" y="4759778"/>
            <a:ext cx="2538248" cy="788275"/>
          </a:xfrm>
          <a:prstGeom prst="roundRect">
            <a:avLst/>
          </a:prstGeom>
          <a:solidFill>
            <a:srgbClr val="CC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Deployment</a:t>
            </a:r>
          </a:p>
        </p:txBody>
      </p:sp>
      <p:cxnSp>
        <p:nvCxnSpPr>
          <p:cNvPr id="10" name="Straight Arrow Connector 9">
            <a:extLst>
              <a:ext uri="{FF2B5EF4-FFF2-40B4-BE49-F238E27FC236}">
                <a16:creationId xmlns:a16="http://schemas.microsoft.com/office/drawing/2014/main" id="{173C1F6A-86F3-42B8-A125-B890726C1C64}"/>
              </a:ext>
            </a:extLst>
          </p:cNvPr>
          <p:cNvCxnSpPr>
            <a:cxnSpLocks/>
          </p:cNvCxnSpPr>
          <p:nvPr/>
        </p:nvCxnSpPr>
        <p:spPr>
          <a:xfrm>
            <a:off x="6267614" y="2398327"/>
            <a:ext cx="1016504" cy="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EB99C21E-8CA7-4F12-9BE8-D37D58642860}"/>
              </a:ext>
            </a:extLst>
          </p:cNvPr>
          <p:cNvCxnSpPr>
            <a:cxnSpLocks/>
          </p:cNvCxnSpPr>
          <p:nvPr/>
        </p:nvCxnSpPr>
        <p:spPr>
          <a:xfrm flipH="1">
            <a:off x="6218898" y="2713636"/>
            <a:ext cx="1016505" cy="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DCB621EE-C910-4786-9D24-155CBED76C49}"/>
              </a:ext>
            </a:extLst>
          </p:cNvPr>
          <p:cNvCxnSpPr>
            <a:cxnSpLocks/>
          </p:cNvCxnSpPr>
          <p:nvPr/>
        </p:nvCxnSpPr>
        <p:spPr>
          <a:xfrm>
            <a:off x="9688734" y="3033956"/>
            <a:ext cx="677918" cy="263005"/>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a:extLst>
              <a:ext uri="{FF2B5EF4-FFF2-40B4-BE49-F238E27FC236}">
                <a16:creationId xmlns:a16="http://schemas.microsoft.com/office/drawing/2014/main" id="{7C03DE2F-277D-4046-9D2D-33484C4453EC}"/>
              </a:ext>
            </a:extLst>
          </p:cNvPr>
          <p:cNvCxnSpPr>
            <a:cxnSpLocks/>
          </p:cNvCxnSpPr>
          <p:nvPr/>
        </p:nvCxnSpPr>
        <p:spPr>
          <a:xfrm>
            <a:off x="10059276" y="4321026"/>
            <a:ext cx="0" cy="547478"/>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C524C0B6-F51B-4495-A034-245C085406BA}"/>
              </a:ext>
            </a:extLst>
          </p:cNvPr>
          <p:cNvCxnSpPr>
            <a:cxnSpLocks/>
            <a:endCxn id="8" idx="3"/>
          </p:cNvCxnSpPr>
          <p:nvPr/>
        </p:nvCxnSpPr>
        <p:spPr>
          <a:xfrm rot="10800000" flipV="1">
            <a:off x="7772175" y="5703109"/>
            <a:ext cx="880171" cy="239082"/>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a:extLst>
              <a:ext uri="{FF2B5EF4-FFF2-40B4-BE49-F238E27FC236}">
                <a16:creationId xmlns:a16="http://schemas.microsoft.com/office/drawing/2014/main" id="{26050474-5B03-4CE1-A91C-B8234B4DE7C8}"/>
              </a:ext>
            </a:extLst>
          </p:cNvPr>
          <p:cNvCxnSpPr>
            <a:cxnSpLocks/>
          </p:cNvCxnSpPr>
          <p:nvPr/>
        </p:nvCxnSpPr>
        <p:spPr>
          <a:xfrm flipV="1">
            <a:off x="10366652" y="4307436"/>
            <a:ext cx="0" cy="561068"/>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a:extLst>
              <a:ext uri="{FF2B5EF4-FFF2-40B4-BE49-F238E27FC236}">
                <a16:creationId xmlns:a16="http://schemas.microsoft.com/office/drawing/2014/main" id="{25464C47-75E0-419A-9591-A540FF96E0D4}"/>
              </a:ext>
            </a:extLst>
          </p:cNvPr>
          <p:cNvCxnSpPr>
            <a:cxnSpLocks/>
          </p:cNvCxnSpPr>
          <p:nvPr/>
        </p:nvCxnSpPr>
        <p:spPr>
          <a:xfrm flipH="1" flipV="1">
            <a:off x="3925592" y="5703109"/>
            <a:ext cx="1174802" cy="323592"/>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61F45692-C559-4A96-8D24-F7D14F66718C}"/>
              </a:ext>
            </a:extLst>
          </p:cNvPr>
          <p:cNvSpPr txBox="1"/>
          <p:nvPr/>
        </p:nvSpPr>
        <p:spPr>
          <a:xfrm>
            <a:off x="5369056" y="3097086"/>
            <a:ext cx="3289490" cy="369332"/>
          </a:xfrm>
          <a:prstGeom prst="rect">
            <a:avLst/>
          </a:prstGeom>
          <a:noFill/>
        </p:spPr>
        <p:txBody>
          <a:bodyPr wrap="none" rtlCol="0">
            <a:spAutoFit/>
          </a:bodyPr>
          <a:lstStyle/>
          <a:p>
            <a:r>
              <a:rPr lang="en-US" b="1" dirty="0"/>
              <a:t>SMART HOME SUB METER DATA</a:t>
            </a:r>
          </a:p>
        </p:txBody>
      </p:sp>
      <p:cxnSp>
        <p:nvCxnSpPr>
          <p:cNvPr id="18" name="Straight Arrow Connector 17">
            <a:extLst>
              <a:ext uri="{FF2B5EF4-FFF2-40B4-BE49-F238E27FC236}">
                <a16:creationId xmlns:a16="http://schemas.microsoft.com/office/drawing/2014/main" id="{4DD01E33-0468-4821-A573-E309A1BBB81B}"/>
              </a:ext>
            </a:extLst>
          </p:cNvPr>
          <p:cNvCxnSpPr>
            <a:cxnSpLocks/>
          </p:cNvCxnSpPr>
          <p:nvPr/>
        </p:nvCxnSpPr>
        <p:spPr>
          <a:xfrm flipH="1" flipV="1">
            <a:off x="4447123" y="3033956"/>
            <a:ext cx="1758905" cy="2395616"/>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pic>
        <p:nvPicPr>
          <p:cNvPr id="19" name="Picture 18">
            <a:extLst>
              <a:ext uri="{FF2B5EF4-FFF2-40B4-BE49-F238E27FC236}">
                <a16:creationId xmlns:a16="http://schemas.microsoft.com/office/drawing/2014/main" id="{D2A46C87-8AFA-4FE2-A9F3-CA9700F370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14287" y="3574023"/>
            <a:ext cx="1236930" cy="1525881"/>
          </a:xfrm>
          <a:prstGeom prst="rect">
            <a:avLst/>
          </a:prstGeom>
        </p:spPr>
      </p:pic>
      <p:sp>
        <p:nvSpPr>
          <p:cNvPr id="20" name="Flowchart: Connector 19">
            <a:extLst>
              <a:ext uri="{FF2B5EF4-FFF2-40B4-BE49-F238E27FC236}">
                <a16:creationId xmlns:a16="http://schemas.microsoft.com/office/drawing/2014/main" id="{688E8A69-D0DB-4164-98A3-B4AB5B6587F0}"/>
              </a:ext>
            </a:extLst>
          </p:cNvPr>
          <p:cNvSpPr/>
          <p:nvPr/>
        </p:nvSpPr>
        <p:spPr>
          <a:xfrm>
            <a:off x="3111018" y="2563106"/>
            <a:ext cx="545625" cy="54006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1</a:t>
            </a:r>
          </a:p>
        </p:txBody>
      </p:sp>
      <p:sp>
        <p:nvSpPr>
          <p:cNvPr id="21" name="Flowchart: Connector 20">
            <a:extLst>
              <a:ext uri="{FF2B5EF4-FFF2-40B4-BE49-F238E27FC236}">
                <a16:creationId xmlns:a16="http://schemas.microsoft.com/office/drawing/2014/main" id="{D499892B-1584-406E-891F-7DAF11A3EAA1}"/>
              </a:ext>
            </a:extLst>
          </p:cNvPr>
          <p:cNvSpPr/>
          <p:nvPr/>
        </p:nvSpPr>
        <p:spPr>
          <a:xfrm>
            <a:off x="9845543" y="2504063"/>
            <a:ext cx="545625" cy="54006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2</a:t>
            </a:r>
          </a:p>
        </p:txBody>
      </p:sp>
      <p:sp>
        <p:nvSpPr>
          <p:cNvPr id="22" name="Flowchart: Connector 21">
            <a:extLst>
              <a:ext uri="{FF2B5EF4-FFF2-40B4-BE49-F238E27FC236}">
                <a16:creationId xmlns:a16="http://schemas.microsoft.com/office/drawing/2014/main" id="{CC235791-0717-4B22-9F71-30BE8B17A7F5}"/>
              </a:ext>
            </a:extLst>
          </p:cNvPr>
          <p:cNvSpPr/>
          <p:nvPr/>
        </p:nvSpPr>
        <p:spPr>
          <a:xfrm>
            <a:off x="11409435" y="3900678"/>
            <a:ext cx="545625" cy="54006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3</a:t>
            </a:r>
          </a:p>
        </p:txBody>
      </p:sp>
      <p:sp>
        <p:nvSpPr>
          <p:cNvPr id="23" name="Flowchart: Connector 22">
            <a:extLst>
              <a:ext uri="{FF2B5EF4-FFF2-40B4-BE49-F238E27FC236}">
                <a16:creationId xmlns:a16="http://schemas.microsoft.com/office/drawing/2014/main" id="{AA54E69F-47AA-42AB-860E-54527AA01155}"/>
              </a:ext>
            </a:extLst>
          </p:cNvPr>
          <p:cNvSpPr/>
          <p:nvPr/>
        </p:nvSpPr>
        <p:spPr>
          <a:xfrm>
            <a:off x="10844610" y="5526607"/>
            <a:ext cx="545625" cy="54006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4</a:t>
            </a:r>
          </a:p>
        </p:txBody>
      </p:sp>
      <p:sp>
        <p:nvSpPr>
          <p:cNvPr id="24" name="Flowchart: Connector 23">
            <a:extLst>
              <a:ext uri="{FF2B5EF4-FFF2-40B4-BE49-F238E27FC236}">
                <a16:creationId xmlns:a16="http://schemas.microsoft.com/office/drawing/2014/main" id="{1E9B570C-F2BF-4D0C-B361-FD72C11D3E23}"/>
              </a:ext>
            </a:extLst>
          </p:cNvPr>
          <p:cNvSpPr/>
          <p:nvPr/>
        </p:nvSpPr>
        <p:spPr>
          <a:xfrm>
            <a:off x="5082674" y="5990387"/>
            <a:ext cx="545625" cy="54006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5</a:t>
            </a:r>
          </a:p>
        </p:txBody>
      </p:sp>
      <p:sp>
        <p:nvSpPr>
          <p:cNvPr id="25" name="Flowchart: Connector 24">
            <a:extLst>
              <a:ext uri="{FF2B5EF4-FFF2-40B4-BE49-F238E27FC236}">
                <a16:creationId xmlns:a16="http://schemas.microsoft.com/office/drawing/2014/main" id="{AD47D6A4-CBCC-42E0-82FB-EEEF8EE09C68}"/>
              </a:ext>
            </a:extLst>
          </p:cNvPr>
          <p:cNvSpPr/>
          <p:nvPr/>
        </p:nvSpPr>
        <p:spPr>
          <a:xfrm>
            <a:off x="1918120" y="5168848"/>
            <a:ext cx="545625" cy="540065"/>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6</a:t>
            </a:r>
          </a:p>
        </p:txBody>
      </p:sp>
      <p:pic>
        <p:nvPicPr>
          <p:cNvPr id="28" name="Picture 27" descr="phone-savings.png"/>
          <p:cNvPicPr>
            <a:picLocks noChangeAspect="1"/>
          </p:cNvPicPr>
          <p:nvPr/>
        </p:nvPicPr>
        <p:blipFill>
          <a:blip r:embed="rId3"/>
          <a:stretch>
            <a:fillRect/>
          </a:stretch>
        </p:blipFill>
        <p:spPr>
          <a:xfrm>
            <a:off x="300251" y="3938269"/>
            <a:ext cx="2138702" cy="291973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statistics you gathered as an initial step in analysis</a:t>
            </a:r>
          </a:p>
        </p:txBody>
      </p:sp>
      <p:graphicFrame>
        <p:nvGraphicFramePr>
          <p:cNvPr id="4" name="Content Placeholder 3"/>
          <p:cNvGraphicFramePr>
            <a:graphicFrameLocks noGrp="1"/>
          </p:cNvGraphicFramePr>
          <p:nvPr>
            <p:ph idx="1"/>
          </p:nvPr>
        </p:nvGraphicFramePr>
        <p:xfrm>
          <a:off x="294466" y="4191256"/>
          <a:ext cx="11608231" cy="1854200"/>
        </p:xfrm>
        <a:graphic>
          <a:graphicData uri="http://schemas.openxmlformats.org/drawingml/2006/table">
            <a:tbl>
              <a:tblPr firstRow="1" bandRow="1">
                <a:tableStyleId>{5940675A-B579-460E-94D1-54222C63F5DA}</a:tableStyleId>
              </a:tblPr>
              <a:tblGrid>
                <a:gridCol w="2510725">
                  <a:extLst>
                    <a:ext uri="{9D8B030D-6E8A-4147-A177-3AD203B41FA5}">
                      <a16:colId xmlns:a16="http://schemas.microsoft.com/office/drawing/2014/main" val="20000"/>
                    </a:ext>
                  </a:extLst>
                </a:gridCol>
                <a:gridCol w="3146156">
                  <a:extLst>
                    <a:ext uri="{9D8B030D-6E8A-4147-A177-3AD203B41FA5}">
                      <a16:colId xmlns:a16="http://schemas.microsoft.com/office/drawing/2014/main" val="20001"/>
                    </a:ext>
                  </a:extLst>
                </a:gridCol>
                <a:gridCol w="3049292">
                  <a:extLst>
                    <a:ext uri="{9D8B030D-6E8A-4147-A177-3AD203B41FA5}">
                      <a16:colId xmlns:a16="http://schemas.microsoft.com/office/drawing/2014/main" val="20002"/>
                    </a:ext>
                  </a:extLst>
                </a:gridCol>
                <a:gridCol w="2902058">
                  <a:extLst>
                    <a:ext uri="{9D8B030D-6E8A-4147-A177-3AD203B41FA5}">
                      <a16:colId xmlns:a16="http://schemas.microsoft.com/office/drawing/2014/main" val="20003"/>
                    </a:ext>
                  </a:extLst>
                </a:gridCol>
              </a:tblGrid>
              <a:tr h="370840">
                <a:tc>
                  <a:txBody>
                    <a:bodyPr/>
                    <a:lstStyle/>
                    <a:p>
                      <a:pPr algn="ctr"/>
                      <a:endParaRPr lang="en-US" b="1" dirty="0">
                        <a:solidFill>
                          <a:schemeClr val="bg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chemeClr val="bg1"/>
                          </a:solidFill>
                        </a:rPr>
                        <a:t>SUB METER 1</a:t>
                      </a:r>
                    </a:p>
                  </a:txBody>
                  <a:tcPr>
                    <a:lnL w="12700" cap="flat" cmpd="sng" algn="ctr">
                      <a:solidFill>
                        <a:schemeClr val="tx1"/>
                      </a:solidFill>
                      <a:prstDash val="solid"/>
                      <a:round/>
                      <a:headEnd type="none" w="med" len="med"/>
                      <a:tailEnd type="none" w="med" len="med"/>
                    </a:lnL>
                    <a:solidFill>
                      <a:schemeClr val="accent1"/>
                    </a:solidFill>
                  </a:tcPr>
                </a:tc>
                <a:tc>
                  <a:txBody>
                    <a:bodyPr/>
                    <a:lstStyle/>
                    <a:p>
                      <a:pPr algn="ctr"/>
                      <a:r>
                        <a:rPr lang="en-US" b="1" dirty="0">
                          <a:solidFill>
                            <a:schemeClr val="bg1"/>
                          </a:solidFill>
                        </a:rPr>
                        <a:t>SUB METER 2</a:t>
                      </a:r>
                    </a:p>
                  </a:txBody>
                  <a:tcPr>
                    <a:solidFill>
                      <a:schemeClr val="accent1"/>
                    </a:solidFill>
                  </a:tcPr>
                </a:tc>
                <a:tc>
                  <a:txBody>
                    <a:bodyPr/>
                    <a:lstStyle/>
                    <a:p>
                      <a:pPr algn="ctr"/>
                      <a:r>
                        <a:rPr lang="en-US" b="1" dirty="0">
                          <a:solidFill>
                            <a:schemeClr val="bg1"/>
                          </a:solidFill>
                        </a:rPr>
                        <a:t>SUB METER 3</a:t>
                      </a:r>
                    </a:p>
                  </a:txBody>
                  <a:tcPr>
                    <a:solidFill>
                      <a:schemeClr val="accent1"/>
                    </a:solidFill>
                  </a:tcPr>
                </a:tc>
                <a:extLst>
                  <a:ext uri="{0D108BD9-81ED-4DB2-BD59-A6C34878D82A}">
                    <a16:rowId xmlns:a16="http://schemas.microsoft.com/office/drawing/2014/main" val="10000"/>
                  </a:ext>
                </a:extLst>
              </a:tr>
              <a:tr h="370840">
                <a:tc>
                  <a:txBody>
                    <a:bodyPr/>
                    <a:lstStyle/>
                    <a:p>
                      <a:pPr algn="ctr"/>
                      <a:r>
                        <a:rPr lang="en-US" b="1" dirty="0">
                          <a:solidFill>
                            <a:schemeClr val="bg1"/>
                          </a:solidFill>
                        </a:rPr>
                        <a:t>MIN.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800" kern="1200" dirty="0">
                          <a:solidFill>
                            <a:schemeClr val="tx1"/>
                          </a:solidFill>
                          <a:latin typeface="+mn-lt"/>
                          <a:ea typeface="+mn-ea"/>
                          <a:cs typeface="+mn-cs"/>
                        </a:rPr>
                        <a:t>0.000 </a:t>
                      </a:r>
                      <a:endParaRPr lang="en-US" b="1" dirty="0"/>
                    </a:p>
                  </a:txBody>
                  <a:tcPr/>
                </a:tc>
                <a:tc>
                  <a:txBody>
                    <a:bodyPr/>
                    <a:lstStyle/>
                    <a:p>
                      <a:pPr algn="ctr"/>
                      <a:r>
                        <a:rPr lang="en-US" sz="1800" kern="1200" dirty="0">
                          <a:solidFill>
                            <a:schemeClr val="tx1"/>
                          </a:solidFill>
                          <a:latin typeface="+mn-lt"/>
                          <a:ea typeface="+mn-ea"/>
                          <a:cs typeface="+mn-cs"/>
                        </a:rPr>
                        <a:t>0.000 </a:t>
                      </a:r>
                      <a:endParaRPr lang="en-US" b="1" dirty="0"/>
                    </a:p>
                  </a:txBody>
                  <a:tcPr/>
                </a:tc>
                <a:tc>
                  <a:txBody>
                    <a:bodyPr/>
                    <a:lstStyle/>
                    <a:p>
                      <a:pPr algn="ctr"/>
                      <a:r>
                        <a:rPr lang="en-US" sz="1800" kern="1200" dirty="0">
                          <a:solidFill>
                            <a:schemeClr val="tx1"/>
                          </a:solidFill>
                          <a:latin typeface="+mn-lt"/>
                          <a:ea typeface="+mn-ea"/>
                          <a:cs typeface="+mn-cs"/>
                        </a:rPr>
                        <a:t>0.000 </a:t>
                      </a:r>
                      <a:endParaRPr lang="en-US" b="1" dirty="0"/>
                    </a:p>
                  </a:txBody>
                  <a:tcPr/>
                </a:tc>
                <a:extLst>
                  <a:ext uri="{0D108BD9-81ED-4DB2-BD59-A6C34878D82A}">
                    <a16:rowId xmlns:a16="http://schemas.microsoft.com/office/drawing/2014/main" val="10001"/>
                  </a:ext>
                </a:extLst>
              </a:tr>
              <a:tr h="370840">
                <a:tc>
                  <a:txBody>
                    <a:bodyPr/>
                    <a:lstStyle/>
                    <a:p>
                      <a:pPr algn="ctr"/>
                      <a:r>
                        <a:rPr lang="en-US" b="1" dirty="0">
                          <a:solidFill>
                            <a:schemeClr val="bg1"/>
                          </a:solidFill>
                        </a:rPr>
                        <a:t>MEDIAN.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800" kern="1200" dirty="0">
                          <a:solidFill>
                            <a:schemeClr val="tx1"/>
                          </a:solidFill>
                          <a:latin typeface="+mn-lt"/>
                          <a:ea typeface="+mn-ea"/>
                          <a:cs typeface="+mn-cs"/>
                        </a:rPr>
                        <a:t>0.000 </a:t>
                      </a:r>
                      <a:endParaRPr lang="en-US" b="1" dirty="0"/>
                    </a:p>
                  </a:txBody>
                  <a:tcPr/>
                </a:tc>
                <a:tc>
                  <a:txBody>
                    <a:bodyPr/>
                    <a:lstStyle/>
                    <a:p>
                      <a:pPr algn="ctr"/>
                      <a:r>
                        <a:rPr lang="en-US" sz="1800" kern="1200" dirty="0">
                          <a:solidFill>
                            <a:schemeClr val="tx1"/>
                          </a:solidFill>
                          <a:latin typeface="+mn-lt"/>
                          <a:ea typeface="+mn-ea"/>
                          <a:cs typeface="+mn-cs"/>
                        </a:rPr>
                        <a:t>0.000 </a:t>
                      </a:r>
                      <a:endParaRPr lang="en-US" b="1" dirty="0"/>
                    </a:p>
                  </a:txBody>
                  <a:tcPr/>
                </a:tc>
                <a:tc>
                  <a:txBody>
                    <a:bodyPr/>
                    <a:lstStyle/>
                    <a:p>
                      <a:pPr algn="ctr"/>
                      <a:r>
                        <a:rPr lang="en-US" sz="1800" kern="1200">
                          <a:solidFill>
                            <a:schemeClr val="tx1"/>
                          </a:solidFill>
                          <a:latin typeface="+mn-lt"/>
                          <a:ea typeface="+mn-ea"/>
                          <a:cs typeface="+mn-cs"/>
                        </a:rPr>
                        <a:t>1.000 </a:t>
                      </a:r>
                      <a:endParaRPr lang="en-US" b="1" dirty="0"/>
                    </a:p>
                  </a:txBody>
                  <a:tcPr/>
                </a:tc>
                <a:extLst>
                  <a:ext uri="{0D108BD9-81ED-4DB2-BD59-A6C34878D82A}">
                    <a16:rowId xmlns:a16="http://schemas.microsoft.com/office/drawing/2014/main" val="10002"/>
                  </a:ext>
                </a:extLst>
              </a:tr>
              <a:tr h="370840">
                <a:tc>
                  <a:txBody>
                    <a:bodyPr/>
                    <a:lstStyle/>
                    <a:p>
                      <a:pPr algn="ctr"/>
                      <a:r>
                        <a:rPr lang="en-US" b="1" dirty="0">
                          <a:solidFill>
                            <a:schemeClr val="bg1"/>
                          </a:solidFill>
                        </a:rPr>
                        <a:t>MEAN.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800" kern="1200">
                          <a:solidFill>
                            <a:schemeClr val="tx1"/>
                          </a:solidFill>
                          <a:latin typeface="+mn-lt"/>
                          <a:ea typeface="+mn-ea"/>
                          <a:cs typeface="+mn-cs"/>
                        </a:rPr>
                        <a:t>1.122 </a:t>
                      </a:r>
                      <a:endParaRPr lang="en-US" b="1" dirty="0"/>
                    </a:p>
                  </a:txBody>
                  <a:tcPr/>
                </a:tc>
                <a:tc>
                  <a:txBody>
                    <a:bodyPr/>
                    <a:lstStyle/>
                    <a:p>
                      <a:pPr algn="ctr"/>
                      <a:r>
                        <a:rPr lang="en-US" sz="1800" kern="1200" dirty="0">
                          <a:solidFill>
                            <a:schemeClr val="tx1"/>
                          </a:solidFill>
                          <a:latin typeface="+mn-lt"/>
                          <a:ea typeface="+mn-ea"/>
                          <a:cs typeface="+mn-cs"/>
                        </a:rPr>
                        <a:t>1.299 </a:t>
                      </a:r>
                      <a:endParaRPr lang="en-US" b="1" dirty="0"/>
                    </a:p>
                  </a:txBody>
                  <a:tcPr/>
                </a:tc>
                <a:tc>
                  <a:txBody>
                    <a:bodyPr/>
                    <a:lstStyle/>
                    <a:p>
                      <a:pPr algn="ctr"/>
                      <a:r>
                        <a:rPr lang="en-US" sz="1800" kern="1200">
                          <a:solidFill>
                            <a:schemeClr val="tx1"/>
                          </a:solidFill>
                          <a:latin typeface="+mn-lt"/>
                          <a:ea typeface="+mn-ea"/>
                          <a:cs typeface="+mn-cs"/>
                        </a:rPr>
                        <a:t>6.458 </a:t>
                      </a:r>
                      <a:endParaRPr lang="en-US" b="1" dirty="0"/>
                    </a:p>
                  </a:txBody>
                  <a:tcPr/>
                </a:tc>
                <a:extLst>
                  <a:ext uri="{0D108BD9-81ED-4DB2-BD59-A6C34878D82A}">
                    <a16:rowId xmlns:a16="http://schemas.microsoft.com/office/drawing/2014/main" val="10003"/>
                  </a:ext>
                </a:extLst>
              </a:tr>
              <a:tr h="370840">
                <a:tc>
                  <a:txBody>
                    <a:bodyPr/>
                    <a:lstStyle/>
                    <a:p>
                      <a:pPr algn="ctr"/>
                      <a:r>
                        <a:rPr lang="en-US" b="1" dirty="0">
                          <a:solidFill>
                            <a:schemeClr val="bg1"/>
                          </a:solidFill>
                        </a:rPr>
                        <a:t>MAX.</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b="1">
                          <a:solidFill>
                            <a:srgbClr val="FF0000"/>
                          </a:solidFill>
                        </a:rPr>
                        <a:t>88.000</a:t>
                      </a:r>
                      <a:endParaRPr lang="en-US" b="1" dirty="0">
                        <a:solidFill>
                          <a:srgbClr val="FF0000"/>
                        </a:solidFill>
                      </a:endParaRPr>
                    </a:p>
                  </a:txBody>
                  <a:tcPr/>
                </a:tc>
                <a:tc>
                  <a:txBody>
                    <a:bodyPr/>
                    <a:lstStyle/>
                    <a:p>
                      <a:pPr algn="ctr"/>
                      <a:r>
                        <a:rPr lang="en-US" b="1" dirty="0"/>
                        <a:t>80.000</a:t>
                      </a:r>
                    </a:p>
                  </a:txBody>
                  <a:tcPr/>
                </a:tc>
                <a:tc>
                  <a:txBody>
                    <a:bodyPr/>
                    <a:lstStyle/>
                    <a:p>
                      <a:pPr algn="ctr"/>
                      <a:r>
                        <a:rPr lang="en-US" b="1" dirty="0"/>
                        <a:t>31.000</a:t>
                      </a:r>
                    </a:p>
                  </a:txBody>
                  <a:tcPr/>
                </a:tc>
                <a:extLst>
                  <a:ext uri="{0D108BD9-81ED-4DB2-BD59-A6C34878D82A}">
                    <a16:rowId xmlns:a16="http://schemas.microsoft.com/office/drawing/2014/main" val="10004"/>
                  </a:ext>
                </a:extLst>
              </a:tr>
            </a:tbl>
          </a:graphicData>
        </a:graphic>
      </p:graphicFrame>
      <p:pic>
        <p:nvPicPr>
          <p:cNvPr id="5" name="Picture 4" descr="submeter.png"/>
          <p:cNvPicPr>
            <a:picLocks noChangeAspect="1"/>
          </p:cNvPicPr>
          <p:nvPr/>
        </p:nvPicPr>
        <p:blipFill>
          <a:blip r:embed="rId3"/>
          <a:stretch>
            <a:fillRect/>
          </a:stretch>
        </p:blipFill>
        <p:spPr>
          <a:xfrm>
            <a:off x="3813863" y="2811144"/>
            <a:ext cx="1130097" cy="1130097"/>
          </a:xfrm>
          <a:prstGeom prst="rect">
            <a:avLst/>
          </a:prstGeom>
        </p:spPr>
      </p:pic>
      <p:pic>
        <p:nvPicPr>
          <p:cNvPr id="6" name="Picture 5" descr="submeter.png"/>
          <p:cNvPicPr>
            <a:picLocks noChangeAspect="1"/>
          </p:cNvPicPr>
          <p:nvPr/>
        </p:nvPicPr>
        <p:blipFill>
          <a:blip r:embed="rId3"/>
          <a:stretch>
            <a:fillRect/>
          </a:stretch>
        </p:blipFill>
        <p:spPr>
          <a:xfrm>
            <a:off x="6912244" y="2871859"/>
            <a:ext cx="1084882" cy="1084882"/>
          </a:xfrm>
          <a:prstGeom prst="rect">
            <a:avLst/>
          </a:prstGeom>
        </p:spPr>
      </p:pic>
      <p:pic>
        <p:nvPicPr>
          <p:cNvPr id="7" name="Picture 6" descr="submeter.png"/>
          <p:cNvPicPr>
            <a:picLocks noChangeAspect="1"/>
          </p:cNvPicPr>
          <p:nvPr/>
        </p:nvPicPr>
        <p:blipFill>
          <a:blip r:embed="rId3"/>
          <a:stretch>
            <a:fillRect/>
          </a:stretch>
        </p:blipFill>
        <p:spPr>
          <a:xfrm>
            <a:off x="10121670" y="2943286"/>
            <a:ext cx="1028951" cy="1028951"/>
          </a:xfrm>
          <a:prstGeom prst="rect">
            <a:avLst/>
          </a:prstGeom>
        </p:spPr>
      </p:pic>
      <p:sp>
        <p:nvSpPr>
          <p:cNvPr id="8" name="Rectangle 7"/>
          <p:cNvSpPr/>
          <p:nvPr/>
        </p:nvSpPr>
        <p:spPr>
          <a:xfrm>
            <a:off x="9070988" y="6071837"/>
            <a:ext cx="3011978" cy="369332"/>
          </a:xfrm>
          <a:prstGeom prst="rect">
            <a:avLst/>
          </a:prstGeom>
        </p:spPr>
        <p:txBody>
          <a:bodyPr wrap="none">
            <a:spAutoFit/>
          </a:bodyPr>
          <a:lstStyle/>
          <a:p>
            <a:r>
              <a:rPr lang="en-US" dirty="0"/>
              <a:t>*in watt-hour of active energy</a:t>
            </a:r>
          </a:p>
        </p:txBody>
      </p:sp>
      <p:pic>
        <p:nvPicPr>
          <p:cNvPr id="9" name="Picture 8" descr="house-icon.png"/>
          <p:cNvPicPr>
            <a:picLocks noChangeAspect="1"/>
          </p:cNvPicPr>
          <p:nvPr/>
        </p:nvPicPr>
        <p:blipFill>
          <a:blip r:embed="rId4"/>
          <a:stretch>
            <a:fillRect/>
          </a:stretch>
        </p:blipFill>
        <p:spPr>
          <a:xfrm>
            <a:off x="588941" y="2121876"/>
            <a:ext cx="2030274" cy="2030274"/>
          </a:xfrm>
          <a:prstGeom prst="rect">
            <a:avLst/>
          </a:prstGeom>
        </p:spPr>
      </p:pic>
      <p:cxnSp>
        <p:nvCxnSpPr>
          <p:cNvPr id="21" name="Straight Connector 20"/>
          <p:cNvCxnSpPr>
            <a:stCxn id="9" idx="3"/>
          </p:cNvCxnSpPr>
          <p:nvPr/>
        </p:nvCxnSpPr>
        <p:spPr>
          <a:xfrm>
            <a:off x="2619215" y="3137013"/>
            <a:ext cx="1270860" cy="7751"/>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2448734" y="2656565"/>
            <a:ext cx="4974954" cy="7752"/>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1999283" y="2300104"/>
            <a:ext cx="8617056" cy="7752"/>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a:endCxn id="6" idx="0"/>
          </p:cNvCxnSpPr>
          <p:nvPr/>
        </p:nvCxnSpPr>
        <p:spPr>
          <a:xfrm rot="16200000" flipH="1">
            <a:off x="7335417" y="2752590"/>
            <a:ext cx="207539" cy="30997"/>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a:endCxn id="7" idx="0"/>
          </p:cNvCxnSpPr>
          <p:nvPr/>
        </p:nvCxnSpPr>
        <p:spPr>
          <a:xfrm rot="16200000" flipH="1">
            <a:off x="10300778" y="2607918"/>
            <a:ext cx="635430" cy="35305"/>
          </a:xfrm>
          <a:prstGeom prst="line">
            <a:avLst/>
          </a:prstGeom>
        </p:spPr>
        <p:style>
          <a:lnRef idx="1">
            <a:schemeClr val="dk1"/>
          </a:lnRef>
          <a:fillRef idx="0">
            <a:schemeClr val="dk1"/>
          </a:fillRef>
          <a:effectRef idx="0">
            <a:schemeClr val="dk1"/>
          </a:effectRef>
          <a:fontRef idx="minor">
            <a:schemeClr val="tx1"/>
          </a:fontRef>
        </p:style>
      </p:cxnSp>
      <p:sp>
        <p:nvSpPr>
          <p:cNvPr id="36" name="Oval 35"/>
          <p:cNvSpPr/>
          <p:nvPr/>
        </p:nvSpPr>
        <p:spPr>
          <a:xfrm>
            <a:off x="1937288" y="2244012"/>
            <a:ext cx="123987" cy="12398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p:cNvSpPr/>
          <p:nvPr/>
        </p:nvSpPr>
        <p:spPr>
          <a:xfrm>
            <a:off x="2353154" y="2584238"/>
            <a:ext cx="123987" cy="12398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p:cNvSpPr/>
          <p:nvPr/>
        </p:nvSpPr>
        <p:spPr>
          <a:xfrm>
            <a:off x="2521052" y="3062096"/>
            <a:ext cx="123987" cy="12398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10940564" cy="1499616"/>
          </a:xfrm>
        </p:spPr>
        <p:txBody>
          <a:bodyPr>
            <a:normAutofit/>
          </a:bodyPr>
          <a:lstStyle/>
          <a:p>
            <a:r>
              <a:rPr lang="en-US" dirty="0"/>
              <a:t>High-Level Recommendations</a:t>
            </a:r>
          </a:p>
        </p:txBody>
      </p:sp>
      <p:sp>
        <p:nvSpPr>
          <p:cNvPr id="3" name="Content Placeholder 2"/>
          <p:cNvSpPr>
            <a:spLocks noGrp="1"/>
          </p:cNvSpPr>
          <p:nvPr>
            <p:ph idx="1"/>
          </p:nvPr>
        </p:nvSpPr>
        <p:spPr/>
        <p:txBody>
          <a:bodyPr/>
          <a:lstStyle/>
          <a:p>
            <a:pPr marL="457200" indent="-457200">
              <a:buFont typeface="+mj-lt"/>
              <a:buAutoNum type="arabicPeriod"/>
            </a:pPr>
            <a:r>
              <a:rPr lang="en-US" sz="2800" dirty="0"/>
              <a:t>Separate appliances</a:t>
            </a:r>
          </a:p>
          <a:p>
            <a:pPr marL="457200" indent="-457200">
              <a:buFont typeface="+mj-lt"/>
              <a:buAutoNum type="arabicPeriod"/>
            </a:pPr>
            <a:r>
              <a:rPr lang="en-US" sz="2800" dirty="0"/>
              <a:t>Add more sub meters in the House</a:t>
            </a:r>
          </a:p>
          <a:p>
            <a:pPr marL="457200" indent="-457200">
              <a:buFont typeface="+mj-lt"/>
              <a:buAutoNum type="arabicPeriod"/>
            </a:pPr>
            <a:r>
              <a:rPr lang="en-US" sz="2800" dirty="0"/>
              <a:t>Add new Data such us:</a:t>
            </a:r>
          </a:p>
          <a:p>
            <a:pPr marL="1581912" lvl="7" indent="-457200">
              <a:buFont typeface="Wingdings" pitchFamily="2" charset="2"/>
              <a:buChar char="Ø"/>
            </a:pPr>
            <a:r>
              <a:rPr lang="en-US" sz="2000" dirty="0"/>
              <a:t>number of people living in the house</a:t>
            </a:r>
          </a:p>
          <a:p>
            <a:pPr marL="1581912" lvl="7" indent="-457200">
              <a:buFont typeface="Wingdings" pitchFamily="2" charset="2"/>
              <a:buChar char="Ø"/>
            </a:pPr>
            <a:r>
              <a:rPr lang="en-US" sz="2000" dirty="0"/>
              <a:t>Outside temperature</a:t>
            </a:r>
          </a:p>
          <a:p>
            <a:pPr marL="457200" indent="-457200">
              <a:buFont typeface="+mj-lt"/>
              <a:buAutoNum type="arabicPeriod"/>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764</TotalTime>
  <Words>922</Words>
  <Application>Microsoft Office PowerPoint</Application>
  <PresentationFormat>Widescreen</PresentationFormat>
  <Paragraphs>134</Paragraphs>
  <Slides>10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Tw Cen MT</vt:lpstr>
      <vt:lpstr>Tw Cen MT Condensed</vt:lpstr>
      <vt:lpstr>Wingdings</vt:lpstr>
      <vt:lpstr>Wingdings 3</vt:lpstr>
      <vt:lpstr>Integral</vt:lpstr>
      <vt:lpstr>Exploratory Data Analysis</vt:lpstr>
      <vt:lpstr>agenda</vt:lpstr>
      <vt:lpstr>Objective/Goals</vt:lpstr>
      <vt:lpstr>Data Management</vt:lpstr>
      <vt:lpstr>Descriptions and location of related data</vt:lpstr>
      <vt:lpstr>known issues with the DATA</vt:lpstr>
      <vt:lpstr>DATA MINING PROCESS</vt:lpstr>
      <vt:lpstr>Descriptive statistics you gathered as an initial step in analysis</vt:lpstr>
      <vt:lpstr>High-Level 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BASKET ANALYsIS REPORT</dc:title>
  <dc:creator>chaimaa Driouech</dc:creator>
  <cp:lastModifiedBy>chaimaa Driouech</cp:lastModifiedBy>
  <cp:revision>228</cp:revision>
  <dcterms:created xsi:type="dcterms:W3CDTF">2019-09-05T18:02:41Z</dcterms:created>
  <dcterms:modified xsi:type="dcterms:W3CDTF">2019-12-05T15:36:25Z</dcterms:modified>
</cp:coreProperties>
</file>