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355" r:id="rId3"/>
    <p:sldId id="393" r:id="rId4"/>
    <p:sldId id="512" r:id="rId5"/>
    <p:sldId id="517" r:id="rId6"/>
    <p:sldId id="514" r:id="rId7"/>
    <p:sldId id="516" r:id="rId8"/>
    <p:sldId id="524" r:id="rId9"/>
    <p:sldId id="518" r:id="rId10"/>
    <p:sldId id="519" r:id="rId11"/>
    <p:sldId id="526" r:id="rId12"/>
    <p:sldId id="520" r:id="rId13"/>
    <p:sldId id="527" r:id="rId14"/>
    <p:sldId id="528" r:id="rId15"/>
    <p:sldId id="521" r:id="rId16"/>
    <p:sldId id="523" r:id="rId17"/>
  </p:sldIdLst>
  <p:sldSz cx="9144000" cy="5143500" type="screen16x9"/>
  <p:notesSz cx="9925050" cy="66659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, Christian" initials="RC" lastIdx="0" clrIdx="0">
    <p:extLst>
      <p:ext uri="{19B8F6BF-5375-455C-9EA6-DF929625EA0E}">
        <p15:presenceInfo xmlns:p15="http://schemas.microsoft.com/office/powerpoint/2012/main" userId="S-1-5-21-2025429265-484763869-839522115-9084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3" autoAdjust="0"/>
    <p:restoredTop sz="77356" autoAdjust="0"/>
  </p:normalViewPr>
  <p:slideViewPr>
    <p:cSldViewPr snapToGrid="0">
      <p:cViewPr varScale="1">
        <p:scale>
          <a:sx n="59" d="100"/>
          <a:sy n="59" d="100"/>
        </p:scale>
        <p:origin x="1398" y="66"/>
      </p:cViewPr>
      <p:guideLst>
        <p:guide orient="horz" pos="2172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464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384"/>
    </p:cViewPr>
  </p:sorterViewPr>
  <p:notesViewPr>
    <p:cSldViewPr snapToGrid="0">
      <p:cViewPr varScale="1">
        <p:scale>
          <a:sx n="117" d="100"/>
          <a:sy n="117" d="100"/>
        </p:scale>
        <p:origin x="488" y="72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16/10/2021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btfpLayoutConfig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overall_1_132317676285912830 columns_1_132317676285912830 </a:t>
            </a:r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4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overall_0_132317813997177876 columns_1_132317813997177876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290074"/>
            <a:ext cx="7719364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overall_0_132317852771268839 columns_1_132317852771268839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CCCCCC"/>
          </p15:clr>
        </p15:guide>
        <p15:guide id="2" pos="5600" userDrawn="1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388533"/>
            <a:ext cx="8508999" cy="346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en-US" noProof="0" dirty="0" err="1"/>
              <a:t>Inhalt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290074"/>
            <a:ext cx="7807188" cy="96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overall_0_132317850118413473 columns_1_132317850118413473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CCCCCC"/>
          </p15:clr>
        </p15:guide>
        <p15:guide id="2" pos="5600" userDrawn="1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03703"/>
            <a:ext cx="8508999" cy="348259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en-US" noProof="0" dirty="0" err="1"/>
              <a:t>Inhalt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90074"/>
            <a:ext cx="7678035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‹#›</a:t>
            </a:fld>
            <a:endParaRPr lang="en-US" noProof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834403"/>
            <a:ext cx="8508999" cy="28664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en-US" noProof="0" dirty="0" err="1"/>
              <a:t>Inhalt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overall_0_132317850356766668 columns_1_132317850356766668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986725"/>
            <a:ext cx="4034795" cy="3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806891" y="986725"/>
            <a:ext cx="4021197" cy="3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290075"/>
            <a:ext cx="7786524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overall_0_132321915096687984 columns_1_132321915096687984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CCCCCC"/>
          </p15:clr>
        </p15:guide>
        <p15:guide id="2" pos="5600" userDrawn="1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799454"/>
            <a:ext cx="8508999" cy="31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90075"/>
            <a:ext cx="778135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209574"/>
            <a:ext cx="4188333" cy="3486252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Inhaltsplatzhalter 9"/>
          <p:cNvSpPr>
            <a:spLocks noGrp="1"/>
          </p:cNvSpPr>
          <p:nvPr>
            <p:ph sz="quarter" idx="19"/>
          </p:nvPr>
        </p:nvSpPr>
        <p:spPr>
          <a:xfrm>
            <a:off x="4638675" y="1209574"/>
            <a:ext cx="4188333" cy="3486252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overall_0_132321512945451017 columns_1_132321512945451017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CCCCCC"/>
          </p15:clr>
        </p15:guide>
        <p15:guide id="2" pos="5600" userDrawn="1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90074"/>
            <a:ext cx="7771025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217041"/>
            <a:ext cx="4197858" cy="348831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211005"/>
            <a:ext cx="4180392" cy="347529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790404"/>
            <a:ext cx="8508999" cy="33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230387"/>
            <a:ext cx="9144000" cy="39131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290074"/>
            <a:ext cx="7786524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Christian Ruf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825284"/>
            <a:ext cx="8508999" cy="28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overall_0_132317676122347014 columns_1_132317676122347014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909234"/>
            <a:ext cx="9144000" cy="423426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90074"/>
            <a:ext cx="7734863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overall_0_132317806046696437 columns_1_132317806046696437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btfpLayoutConfig" hidden="1"/>
          <p:cNvSpPr txBox="1"/>
          <p:nvPr userDrawn="1"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overall_0_132317674148540206 columns_1_132317674148540206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5" userDrawn="1">
          <p15:clr>
            <a:srgbClr val="F26B43"/>
          </p15:clr>
        </p15:guide>
        <p15:guide id="2" orient="horz" pos="427" userDrawn="1">
          <p15:clr>
            <a:srgbClr val="F26B43"/>
          </p15:clr>
        </p15:guide>
        <p15:guide id="3" orient="horz" pos="3035" userDrawn="1">
          <p15:clr>
            <a:srgbClr val="F26B43"/>
          </p15:clr>
        </p15:guide>
        <p15:guide id="4" pos="2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5" userDrawn="1">
          <p15:clr>
            <a:srgbClr val="F26B43"/>
          </p15:clr>
        </p15:guide>
        <p15:guide id="2" orient="horz" pos="427" userDrawn="1">
          <p15:clr>
            <a:srgbClr val="F26B43"/>
          </p15:clr>
        </p15:guide>
        <p15:guide id="3" orient="horz" pos="3035" userDrawn="1">
          <p15:clr>
            <a:srgbClr val="F26B43"/>
          </p15:clr>
        </p15:guide>
        <p15:guide id="4" pos="104" userDrawn="1">
          <p15:clr>
            <a:srgbClr val="F26B43"/>
          </p15:clr>
        </p15:guide>
        <p15:guide id="5" pos="5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89" y="894421"/>
            <a:ext cx="2480673" cy="383381"/>
          </a:xfrm>
        </p:spPr>
        <p:txBody>
          <a:bodyPr/>
          <a:lstStyle/>
          <a:p>
            <a:r>
              <a:rPr lang="en-US"/>
              <a:t>Call center staff planning concept </a:t>
            </a:r>
            <a:br>
              <a:rPr lang="en-US"/>
            </a:b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968023"/>
            <a:ext cx="2640928" cy="955594"/>
          </a:xfrm>
        </p:spPr>
        <p:txBody>
          <a:bodyPr/>
          <a:lstStyle/>
          <a:p>
            <a:r>
              <a:rPr lang="en-US"/>
              <a:t>Christian Ruf</a:t>
            </a:r>
          </a:p>
          <a:p>
            <a:r>
              <a:rPr lang="en-US"/>
              <a:t>Munich, March 1</a:t>
            </a:r>
            <a:r>
              <a:rPr lang="en-US" baseline="30000"/>
              <a:t>st</a:t>
            </a:r>
            <a:r>
              <a:rPr lang="en-US"/>
              <a:t>, 2021</a:t>
            </a:r>
          </a:p>
        </p:txBody>
      </p:sp>
      <p:sp>
        <p:nvSpPr>
          <p:cNvPr id="2" name="btfpLayoutConfig" hidden="1"/>
          <p:cNvSpPr txBox="1"/>
          <p:nvPr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overall_1_132317668181207495 columns_1_132317668181207495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FE54E-28ED-429F-B12D-F7A7A361952A}"/>
              </a:ext>
            </a:extLst>
          </p:cNvPr>
          <p:cNvSpPr/>
          <p:nvPr/>
        </p:nvSpPr>
        <p:spPr>
          <a:xfrm rot="20548485">
            <a:off x="5719546" y="2239435"/>
            <a:ext cx="2480673" cy="17642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Anonymized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19091" y="1388533"/>
            <a:ext cx="3878018" cy="346645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Customer arrivals over 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Time spent in queue historgram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Time spent in service histogram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Queue length over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Number of served customers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Number of reneged customers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Workforce costs = No. agents * hours * hourly cost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Revenues = No. accepted calls * conversion rate * exp. revenue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Each individual simulation run delivers insights and allows to calculate the expected profit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89" y="1441360"/>
            <a:ext cx="2085116" cy="1563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72" y="3021497"/>
            <a:ext cx="1864318" cy="1493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55" y="1468098"/>
            <a:ext cx="1991926" cy="1493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39" y="3021497"/>
            <a:ext cx="1991926" cy="14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simulation model generates the „optimal“ number of simultaneously staffed workers by call volume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1954202"/>
            <a:ext cx="4557979" cy="304697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88533"/>
            <a:ext cx="8626947" cy="1194411"/>
          </a:xfrm>
        </p:spPr>
        <p:txBody>
          <a:bodyPr/>
          <a:lstStyle/>
          <a:p>
            <a:r>
              <a:rPr lang="de-DE"/>
              <a:t>Baseline model: Before the simulation can be used with confidence it must be validated based on the historical observations</a:t>
            </a:r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69" y="1950584"/>
            <a:ext cx="4055097" cy="304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4" y="1389063"/>
            <a:ext cx="7735428" cy="3465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optimal staffing levels are obtained by combingin call vol. forecast and optimal staffing levels by call vol.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Clarify data irregularities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Verify assumptions of the simulation model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Make sure baseline scenario is realistic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Optimization model to assign shifts so as to match the optimal staffing levels</a:t>
            </a:r>
          </a:p>
          <a:p>
            <a:pPr marL="646113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minimize workforce costs</a:t>
            </a:r>
          </a:p>
          <a:p>
            <a:pPr marL="646113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subject to </a:t>
            </a:r>
          </a:p>
          <a:p>
            <a:pPr marL="1000125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meeting the staffing levels</a:t>
            </a:r>
          </a:p>
          <a:p>
            <a:pPr marL="1000125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allowable shift patterns and workplace restrictions</a:t>
            </a:r>
          </a:p>
          <a:p>
            <a:pPr marL="1000125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realistic ratio of shift patterns</a:t>
            </a:r>
          </a:p>
          <a:p>
            <a:pPr marL="1000125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one break a day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Hiring plan (can probably be done manually)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Some agents are paid more than others in relation to their call activity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9" y="1478782"/>
            <a:ext cx="4320983" cy="32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92950" y="4854575"/>
            <a:ext cx="2051050" cy="274638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1516831"/>
            <a:ext cx="4450873" cy="333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01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btfpLayoutConfig" hidden="1"/>
          <p:cNvSpPr txBox="1"/>
          <p:nvPr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overall_1_132317677004503003 columns_1_132317677004503003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Overview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Inbound call volume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Optimal staff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Optimal shift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4"/>
          </p:nvPr>
        </p:nvSpPr>
        <p:spPr>
          <a:xfrm>
            <a:off x="319090" y="817079"/>
            <a:ext cx="2772704" cy="4131757"/>
          </a:xfr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/>
          <a:lstStyle/>
          <a:p>
            <a:pPr algn="ctr"/>
            <a:r>
              <a:rPr lang="en-US" sz="1200" b="1" i="1"/>
              <a:t>Inbound call volume forecast</a:t>
            </a:r>
          </a:p>
          <a:p>
            <a:pPr algn="ctr"/>
            <a:endParaRPr lang="en-US" sz="1200" b="1" i="1"/>
          </a:p>
          <a:p>
            <a:r>
              <a:rPr lang="en-US" sz="1200">
                <a:solidFill>
                  <a:srgbClr val="000000"/>
                </a:solidFill>
                <a:latin typeface="LMRoman12-Regular-Identity-H"/>
              </a:rPr>
              <a:t>Purpose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LMRoman12-Regular-Identity-H"/>
              </a:rPr>
              <a:t>Predict the volume of inbound calls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LMRoman12-Regular-Identity-H"/>
              </a:rPr>
              <a:t>Provide intra-day volumes as basis for deriving the right staffing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000000"/>
                </a:solidFill>
                <a:latin typeface="LMRoman12-Regular-Identity-H"/>
              </a:rPr>
              <a:t>Allow for timely recruiting</a:t>
            </a:r>
            <a:endParaRPr lang="en-US" sz="1200">
              <a:solidFill>
                <a:srgbClr val="000000"/>
              </a:solidFill>
              <a:latin typeface="LMRoman12-Regular-Identity-H"/>
            </a:endParaRPr>
          </a:p>
          <a:p>
            <a:endParaRPr lang="de-DE" sz="1200">
              <a:solidFill>
                <a:srgbClr val="000000"/>
              </a:solidFill>
              <a:latin typeface="LMRoman12-Regular-Identity-H"/>
            </a:endParaRPr>
          </a:p>
          <a:p>
            <a:r>
              <a:rPr lang="de-DE" sz="1200">
                <a:solidFill>
                  <a:srgbClr val="000000"/>
                </a:solidFill>
                <a:latin typeface="LMRoman12-Regular-Identity-H"/>
              </a:rPr>
              <a:t>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000000"/>
                </a:solidFill>
                <a:latin typeface="LMRoman12-Regular-Identity-H"/>
              </a:rPr>
              <a:t>Time series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000000"/>
                </a:solidFill>
                <a:latin typeface="LMRoman12-Regular-Identity-H"/>
              </a:rPr>
              <a:t>Consider yearly, weekly, daily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>
              <a:solidFill>
                <a:srgbClr val="000000"/>
              </a:solidFill>
              <a:latin typeface="LMRoman12-Regular-Identity-H"/>
            </a:endParaRPr>
          </a:p>
          <a:p>
            <a:r>
              <a:rPr lang="de-DE" sz="1200">
                <a:solidFill>
                  <a:srgbClr val="000000"/>
                </a:solidFill>
                <a:latin typeface="LMRoman12-Regular-Identity-H"/>
              </a:rPr>
              <a:t>Output</a:t>
            </a:r>
            <a:endParaRPr lang="en-US" sz="1200" dirty="0">
              <a:solidFill>
                <a:srgbClr val="000000"/>
              </a:solidFill>
              <a:latin typeface="LMRoman12-Regular-Identity-H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000000"/>
                </a:solidFill>
                <a:latin typeface="LMRoman12-Regular-Identity-H"/>
              </a:rPr>
              <a:t>Estimated inbound call volume per hour for a  4 week period, 4 weeks out from now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1" name="Content Placeholder 40"/>
          <p:cNvSpPr>
            <a:spLocks noGrp="1"/>
          </p:cNvSpPr>
          <p:nvPr>
            <p:ph idx="15"/>
          </p:nvPr>
        </p:nvSpPr>
        <p:spPr>
          <a:xfrm>
            <a:off x="3171986" y="817079"/>
            <a:ext cx="2756470" cy="4134055"/>
          </a:xfr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/>
          <a:lstStyle/>
          <a:p>
            <a:pPr algn="ctr"/>
            <a:r>
              <a:rPr lang="de-DE" sz="1200" b="1" i="1"/>
              <a:t>Determine staffing levels</a:t>
            </a:r>
          </a:p>
          <a:p>
            <a:pPr algn="ctr"/>
            <a:endParaRPr lang="en-US" sz="1200" b="1" i="1"/>
          </a:p>
          <a:p>
            <a:r>
              <a:rPr lang="en-US" sz="1200"/>
              <a:t>Purpose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Find the right staffing levels depending on the inbound call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Balance workforce costs and lost sales due to reneging to maximize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/>
              <a:t>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Discrete event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Queing system with impatient customers (reneging)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/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Optimal number of agents for every possible customer arrival rate in steady state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1" y="337031"/>
            <a:ext cx="7388734" cy="380810"/>
          </a:xfrm>
        </p:spPr>
        <p:txBody>
          <a:bodyPr/>
          <a:lstStyle/>
          <a:p>
            <a:r>
              <a:rPr lang="de-DE"/>
              <a:t>Staff planning comprises 3 components</a:t>
            </a:r>
            <a:endParaRPr lang="en-US"/>
          </a:p>
        </p:txBody>
      </p:sp>
      <p:sp>
        <p:nvSpPr>
          <p:cNvPr id="6" name="btfpLayoutConfig" hidden="1"/>
          <p:cNvSpPr txBox="1"/>
          <p:nvPr/>
        </p:nvSpPr>
        <p:spPr>
          <a:xfrm>
            <a:off x="12700" y="12700"/>
            <a:ext cx="8890000" cy="16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+mn-lt"/>
              </a:rPr>
              <a:t>overall_1_132317708703649333 columns_1_132317708703649333 </a:t>
            </a:r>
            <a:endParaRPr lang="en-US" sz="100" err="1">
              <a:solidFill>
                <a:srgbClr val="FFFFFF">
                  <a:alpha val="0"/>
                </a:srgb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760" y="4303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12304" y="2509695"/>
            <a:ext cx="211810" cy="754251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876996" y="2509695"/>
            <a:ext cx="211810" cy="754251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6" name="Content Placeholder 40"/>
          <p:cNvSpPr txBox="1">
            <a:spLocks/>
          </p:cNvSpPr>
          <p:nvPr/>
        </p:nvSpPr>
        <p:spPr>
          <a:xfrm>
            <a:off x="6016760" y="817079"/>
            <a:ext cx="2756470" cy="4134055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/>
              <a:t>Develop shift plans</a:t>
            </a:r>
          </a:p>
          <a:p>
            <a:pPr algn="ctr"/>
            <a:endParaRPr lang="en-US" sz="1200" b="1" i="1"/>
          </a:p>
          <a:p>
            <a:r>
              <a:rPr lang="en-US" sz="1200"/>
              <a:t>Purpose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Organize the shifts so as to match the optimal staffing levels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200"/>
              <a:t>Assign individual employees to these shifts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Mixed integer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Optimal number of each shift type</a:t>
            </a:r>
          </a:p>
        </p:txBody>
      </p:sp>
    </p:spTree>
    <p:extLst>
      <p:ext uri="{BB962C8B-B14F-4D97-AF65-F5344CB8AC3E}">
        <p14:creationId xmlns:p14="http://schemas.microsoft.com/office/powerpoint/2010/main" val="161418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Inbound call volume seems to follow a yearly pattern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" y="1253067"/>
            <a:ext cx="7637133" cy="35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3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 shows a strong seasonal pattern within each week and day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8566"/>
          <a:stretch/>
        </p:blipFill>
        <p:spPr>
          <a:xfrm>
            <a:off x="877656" y="1170601"/>
            <a:ext cx="7388689" cy="38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88533"/>
            <a:ext cx="4752531" cy="3466452"/>
          </a:xfrm>
        </p:spPr>
        <p:txBody>
          <a:bodyPr/>
          <a:lstStyle/>
          <a:p>
            <a:r>
              <a:rPr lang="de-DE"/>
              <a:t>Step 1: Predict weekly call volume</a:t>
            </a:r>
          </a:p>
          <a:p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Aggregate previous year data by week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LMRoman12-Regular-Identity-H"/>
              </a:rPr>
              <a:t>Fit a curve to the weekly volumes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LMRoman12-Regular-Identity-H"/>
              </a:rPr>
              <a:t>Predict next year‘s weekly volumes with the curve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>
              <a:solidFill>
                <a:srgbClr val="000000"/>
              </a:solidFill>
              <a:latin typeface="LMRoman12-Regular-Identity-H"/>
            </a:endParaRPr>
          </a:p>
          <a:p>
            <a:pPr>
              <a:spcAft>
                <a:spcPts val="600"/>
              </a:spcAft>
            </a:pPr>
            <a:r>
              <a:rPr lang="de-DE">
                <a:solidFill>
                  <a:srgbClr val="000000"/>
                </a:solidFill>
                <a:latin typeface="LMRoman12-Regular-Identity-H"/>
              </a:rPr>
              <a:t>Step 2: Distribute the predicted weekly call volume (~ 10300 calls per week on average)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LMRoman12-Regular-Identity-H"/>
              </a:rPr>
              <a:t>Aggregate dataset to determine inner-weekly searsonality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LMRoman12-Regular-Identity-H"/>
              </a:rPr>
              <a:t>Distribute the predicted weekly volume proportionally</a:t>
            </a:r>
            <a:endParaRPr lang="en-US">
              <a:solidFill>
                <a:srgbClr val="000000"/>
              </a:solidFill>
              <a:latin typeface="LMRoman12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Inbound call volume is predicted for each individual hour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3" y="1388533"/>
            <a:ext cx="2748071" cy="1260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3" y="2759401"/>
            <a:ext cx="2794112" cy="20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6" y="1389063"/>
            <a:ext cx="8332604" cy="3465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forecast for calender weeks 13 – 16 exhibits the weekly pattern and a slight increase from week to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call center queue model helps to determine the right staffing levels depending on the call volume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59808" y="2041583"/>
            <a:ext cx="2772704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Queue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090" y="1568526"/>
            <a:ext cx="2772704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Customer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00526" y="1568526"/>
            <a:ext cx="2772704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Agent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39"/>
          <p:cNvSpPr txBox="1">
            <a:spLocks/>
          </p:cNvSpPr>
          <p:nvPr/>
        </p:nvSpPr>
        <p:spPr>
          <a:xfrm>
            <a:off x="306912" y="3138460"/>
            <a:ext cx="2772704" cy="1884314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/>
              <a:t>Customer arrival process</a:t>
            </a:r>
          </a:p>
          <a:p>
            <a:pPr algn="ctr"/>
            <a:endParaRPr lang="en-US" sz="1200" b="1" i="1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LMRoman12-Regular-Identity-H"/>
              </a:rPr>
              <a:t>Typically we assume a poisson process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LMRoman12-Regular-Identity-H"/>
              </a:rPr>
              <a:t>The arrival rate is either based on historical data (baseline model) or on the forecast (using the model)</a:t>
            </a:r>
            <a:endParaRPr lang="en-US" sz="1200" dirty="0"/>
          </a:p>
        </p:txBody>
      </p:sp>
      <p:sp>
        <p:nvSpPr>
          <p:cNvPr id="10" name="Content Placeholder 40"/>
          <p:cNvSpPr txBox="1">
            <a:spLocks/>
          </p:cNvSpPr>
          <p:nvPr/>
        </p:nvSpPr>
        <p:spPr>
          <a:xfrm>
            <a:off x="3159808" y="3139126"/>
            <a:ext cx="2756470" cy="1885362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i="1"/>
              <a:t>Reneging behaviour</a:t>
            </a:r>
          </a:p>
          <a:p>
            <a:pPr algn="ctr"/>
            <a:endParaRPr lang="en-US" sz="1200" b="1" i="1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Difficult to characterize customer reneging behaviour from the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 determined all other assumptions first and then played with the reneging tendendy to match the historical key metrics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200"/>
              <a:t>Patience ~ 2 minutes on average</a:t>
            </a:r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3053903" y="1668451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894621" y="1668451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45746" y="1244945"/>
            <a:ext cx="1621411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reneged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00526" y="2360604"/>
            <a:ext cx="2772704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Agents 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901910" y="2460529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687909" y="1668451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687909" y="2460529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9090" y="2360604"/>
            <a:ext cx="2772704" cy="669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>
                <a:solidFill>
                  <a:schemeClr val="tx1"/>
                </a:solidFill>
              </a:rPr>
              <a:t>Customer 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049134" y="2460529"/>
            <a:ext cx="211810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4317961" y="1707145"/>
            <a:ext cx="465939" cy="46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p:sp>
        <p:nvSpPr>
          <p:cNvPr id="27" name="Content Placeholder 40"/>
          <p:cNvSpPr txBox="1">
            <a:spLocks/>
          </p:cNvSpPr>
          <p:nvPr/>
        </p:nvSpPr>
        <p:spPr>
          <a:xfrm>
            <a:off x="6019812" y="3129832"/>
            <a:ext cx="2756470" cy="1885362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i="1"/>
              <a:t>Service time</a:t>
            </a:r>
            <a:endParaRPr lang="en-US" sz="1200"/>
          </a:p>
          <a:p>
            <a:pPr algn="ctr"/>
            <a:endParaRPr lang="en-US" sz="1200" b="1" i="1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Agent time = talk time + wrap time + hold time (?)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Fitted 70 distributions to the data, beta distribution came out best</a:t>
            </a:r>
          </a:p>
        </p:txBody>
      </p:sp>
    </p:spTree>
    <p:extLst>
      <p:ext uri="{BB962C8B-B14F-4D97-AF65-F5344CB8AC3E}">
        <p14:creationId xmlns:p14="http://schemas.microsoft.com/office/powerpoint/2010/main" val="376546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Calls usually have a minimum duration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0" y="846986"/>
            <a:ext cx="7481880" cy="39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8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Munich"/>
  <p:tag name="MEKKOFORMATS" val="&lt;MekkoFormats&gt;&lt;NumberFormat DecimalSeparator=&quot;,&quot; ThousandSeparator=&quot;.&quot; NegativeNumberFormat=&quot;1&quot; /&gt;&lt;Font&gt;&lt;Output_Font_Name Default=&quot;Arial&quot; UsePPTTheme=&quot;True&quot; /&gt;&lt;/Font&gt;&lt;DateFormat CultureID=&quot;1033&quot; FormatString=&quot;M/d/yyyy&quot; /&gt;&lt;/MekkoFormats&gt;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4</TotalTime>
  <Words>630</Words>
  <Application>Microsoft Office PowerPoint</Application>
  <PresentationFormat>On-screen Show (16:9)</PresentationFormat>
  <Paragraphs>120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LMRoman12-Regular-Identity-H</vt:lpstr>
      <vt:lpstr>Symbol</vt:lpstr>
      <vt:lpstr>Wingdings</vt:lpstr>
      <vt:lpstr>Titel 1</vt:lpstr>
      <vt:lpstr>Inhalt</vt:lpstr>
      <vt:lpstr>Call center staff planning concept  </vt:lpstr>
      <vt:lpstr>Agenda</vt:lpstr>
      <vt:lpstr>Staff planning comprises 3 components</vt:lpstr>
      <vt:lpstr>Inbound call volume seems to follow a yearly pattern</vt:lpstr>
      <vt:lpstr>The data shows a strong seasonal pattern within each week and day</vt:lpstr>
      <vt:lpstr>Inbound call volume is predicted for each individual hour</vt:lpstr>
      <vt:lpstr>The forecast for calender weeks 13 – 16 exhibits the weekly pattern and a slight increase from week to week</vt:lpstr>
      <vt:lpstr>The call center queue model helps to determine the right staffing levels depending on the call volume</vt:lpstr>
      <vt:lpstr>Calls usually have a minimum duration</vt:lpstr>
      <vt:lpstr>Each individual simulation run delivers insights and allows to calculate the expected profit</vt:lpstr>
      <vt:lpstr>The simulation model generates the „optimal“ number of simultaneously staffed workers by call volume</vt:lpstr>
      <vt:lpstr>The optimal staffing levels are obtained by combingin call vol. forecast and optimal staffing levels by call vol.</vt:lpstr>
      <vt:lpstr>Next steps</vt:lpstr>
      <vt:lpstr>Some agents are paid more than others in relation to their call activity </vt:lpstr>
      <vt:lpstr>PowerPoint Presentation</vt:lpstr>
    </vt:vector>
  </TitlesOfParts>
  <Company>Bain &amp;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Ruf, Christian</dc:creator>
  <cp:lastModifiedBy>Christian Ruf</cp:lastModifiedBy>
  <cp:revision>1031</cp:revision>
  <cp:lastPrinted>2015-07-30T14:04:45Z</cp:lastPrinted>
  <dcterms:created xsi:type="dcterms:W3CDTF">2020-04-19T10:46:52Z</dcterms:created>
  <dcterms:modified xsi:type="dcterms:W3CDTF">2021-10-16T04:03:40Z</dcterms:modified>
</cp:coreProperties>
</file>