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73F"/>
    <a:srgbClr val="EDB73F"/>
    <a:srgbClr val="DD8032"/>
    <a:srgbClr val="F8E5B9"/>
    <a:srgbClr val="C2AAC1"/>
    <a:srgbClr val="823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A47-9890-184B-93F5-6517BC6BE400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603191" y="666636"/>
            <a:ext cx="1988822" cy="1903595"/>
            <a:chOff x="3307249" y="1087869"/>
            <a:chExt cx="1988822" cy="1903595"/>
          </a:xfrm>
        </p:grpSpPr>
        <p:sp>
          <p:nvSpPr>
            <p:cNvPr id="4" name="Rounded Rectangle 3"/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3380" y="766708"/>
            <a:ext cx="2805113" cy="1482285"/>
            <a:chOff x="1497805" y="3072489"/>
            <a:chExt cx="2805113" cy="1482285"/>
          </a:xfrm>
        </p:grpSpPr>
        <p:sp>
          <p:nvSpPr>
            <p:cNvPr id="9" name="Rounded Rectangle 8"/>
            <p:cNvSpPr/>
            <p:nvPr/>
          </p:nvSpPr>
          <p:spPr>
            <a:xfrm>
              <a:off x="1785937" y="3072489"/>
              <a:ext cx="2214563" cy="419040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EHR Med Order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97805" y="3448664"/>
              <a:ext cx="2805113" cy="1104225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Toprol XL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     50 mg daily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63354" y="3539111"/>
              <a:ext cx="56938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/>
                <a:t>℞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52661" y="876156"/>
            <a:ext cx="2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a </a:t>
            </a:r>
            <a:r>
              <a:rPr lang="en-US" b="1" dirty="0"/>
              <a:t>CDS hook</a:t>
            </a:r>
            <a:r>
              <a:rPr lang="en-US" dirty="0"/>
              <a:t> and invokes a remote service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83628" y="2729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8761491" y="12425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5394" y="11857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 dirty="0"/>
            </a:br>
            <a:r>
              <a:rPr lang="en-US" dirty="0"/>
              <a:t>its’ own rules, leveraging FHIR data as needed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3568392" y="27797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97533" y="3482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0586" y="4020340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cards</a:t>
            </a:r>
            <a:br>
              <a:rPr lang="en-US" b="1" dirty="0"/>
            </a:br>
            <a:r>
              <a:rPr lang="en-US" dirty="0"/>
              <a:t>(rendered and displayed by EHR)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3380" y="3169008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$200 per month</a:t>
            </a:r>
            <a:br>
              <a:rPr lang="en-US" dirty="0"/>
            </a:br>
            <a:r>
              <a:rPr lang="en-US" dirty="0"/>
              <a:t>(patient pays $30)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3379" y="4497625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Try HCTZ as first-line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94249" y="4906227"/>
            <a:ext cx="1652403" cy="294424"/>
          </a:xfrm>
          <a:prstGeom prst="roundRect">
            <a:avLst/>
          </a:prstGeom>
          <a:solidFill>
            <a:srgbClr val="F8E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Switch to HCTZ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83377" y="5826242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4" y="6234844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38" name="TextBox 37"/>
          <p:cNvSpPr txBox="1"/>
          <p:nvPr/>
        </p:nvSpPr>
        <p:spPr>
          <a:xfrm>
            <a:off x="383376" y="2797791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information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376" y="4147928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suggestion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3375" y="5476545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smart app </a:t>
            </a:r>
            <a:r>
              <a:rPr lang="en-US" b="1" dirty="0"/>
              <a:t>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53" name="Can 52"/>
          <p:cNvSpPr/>
          <p:nvPr/>
        </p:nvSpPr>
        <p:spPr>
          <a:xfrm>
            <a:off x="9877072" y="33648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9854450" y="24579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10457774" y="24425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12">
            <a:extLst>
              <a:ext uri="{FF2B5EF4-FFF2-40B4-BE49-F238E27FC236}">
                <a16:creationId xmlns="" xmlns:a16="http://schemas.microsoft.com/office/drawing/2014/main" id="{8048BFDB-4646-4106-8435-B0A03602DA41}"/>
              </a:ext>
            </a:extLst>
          </p:cNvPr>
          <p:cNvSpPr/>
          <p:nvPr/>
        </p:nvSpPr>
        <p:spPr>
          <a:xfrm>
            <a:off x="3785569" y="1605922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86ACA9B-4052-45AC-8AF9-A285C7B9F54B}"/>
              </a:ext>
            </a:extLst>
          </p:cNvPr>
          <p:cNvSpPr/>
          <p:nvPr/>
        </p:nvSpPr>
        <p:spPr>
          <a:xfrm>
            <a:off x="-271669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9610" y="1016415"/>
            <a:ext cx="312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the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patient-view</a:t>
            </a:r>
            <a:r>
              <a:rPr lang="en-US" dirty="0"/>
              <a:t> </a:t>
            </a:r>
            <a:r>
              <a:rPr lang="en-US" b="1" dirty="0"/>
              <a:t>CDS hook </a:t>
            </a:r>
            <a:r>
              <a:rPr lang="en-US" dirty="0"/>
              <a:t>and invokes a remote service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85154" y="3665876"/>
            <a:ext cx="266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 </a:t>
            </a:r>
            <a:r>
              <a:rPr lang="en-US" dirty="0"/>
              <a:t>which is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rendered and displayed by EHR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19797" y="4906637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4" y="5315239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40" name="TextBox 39"/>
          <p:cNvSpPr txBox="1"/>
          <p:nvPr/>
        </p:nvSpPr>
        <p:spPr>
          <a:xfrm>
            <a:off x="1219795" y="4556940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SMART 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5048" y="258784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EHR CHART OPEN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0744" y="8532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120" y="727091"/>
            <a:ext cx="665894" cy="66589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2B8DBAA-EBBE-4144-825F-C599FBD03FE2}"/>
              </a:ext>
            </a:extLst>
          </p:cNvPr>
          <p:cNvGrpSpPr/>
          <p:nvPr/>
        </p:nvGrpSpPr>
        <p:grpSpPr>
          <a:xfrm>
            <a:off x="7047691" y="1073036"/>
            <a:ext cx="1988822" cy="1903595"/>
            <a:chOff x="3307249" y="1087869"/>
            <a:chExt cx="1988822" cy="1903595"/>
          </a:xfrm>
        </p:grpSpPr>
        <p:sp>
          <p:nvSpPr>
            <p:cNvPr id="41" name="Rounded Rectangle 3">
              <a:extLst>
                <a:ext uri="{FF2B5EF4-FFF2-40B4-BE49-F238E27FC236}">
                  <a16:creationId xmlns="" xmlns:a16="http://schemas.microsoft.com/office/drawing/2014/main" id="{EE7E1289-DCB3-4AC3-925D-31E3594685D7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5">
              <a:extLst>
                <a:ext uri="{FF2B5EF4-FFF2-40B4-BE49-F238E27FC236}">
                  <a16:creationId xmlns="" xmlns:a16="http://schemas.microsoft.com/office/drawing/2014/main" id="{0B046402-A20D-4F71-A04D-EC8DC70529B7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="" xmlns:a16="http://schemas.microsoft.com/office/drawing/2014/main" id="{8F98339F-623C-4195-82FD-6DA10EAF50B2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44" name="Right Arrow 12">
            <a:extLst>
              <a:ext uri="{FF2B5EF4-FFF2-40B4-BE49-F238E27FC236}">
                <a16:creationId xmlns="" xmlns:a16="http://schemas.microsoft.com/office/drawing/2014/main" id="{1EC0A1E0-35C4-4638-84CD-9FB0A6B2B0BF}"/>
              </a:ext>
            </a:extLst>
          </p:cNvPr>
          <p:cNvSpPr/>
          <p:nvPr/>
        </p:nvSpPr>
        <p:spPr>
          <a:xfrm>
            <a:off x="4254629" y="1860373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47AF288C-F2CE-4675-B69D-F60BDEADFB8A}"/>
              </a:ext>
            </a:extLst>
          </p:cNvPr>
          <p:cNvSpPr/>
          <p:nvPr/>
        </p:nvSpPr>
        <p:spPr>
          <a:xfrm>
            <a:off x="4028128" y="6793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Can 52">
            <a:extLst>
              <a:ext uri="{FF2B5EF4-FFF2-40B4-BE49-F238E27FC236}">
                <a16:creationId xmlns="" xmlns:a16="http://schemas.microsoft.com/office/drawing/2014/main" id="{217C5772-9E9F-4B9C-816E-ADE4FCFF0EC2}"/>
              </a:ext>
            </a:extLst>
          </p:cNvPr>
          <p:cNvSpPr/>
          <p:nvPr/>
        </p:nvSpPr>
        <p:spPr>
          <a:xfrm>
            <a:off x="10321572" y="37712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49" name="Right Arrow 53">
            <a:extLst>
              <a:ext uri="{FF2B5EF4-FFF2-40B4-BE49-F238E27FC236}">
                <a16:creationId xmlns="" xmlns:a16="http://schemas.microsoft.com/office/drawing/2014/main" id="{9679E464-8EDC-41DD-B3EF-F5EB92F4A3F7}"/>
              </a:ext>
            </a:extLst>
          </p:cNvPr>
          <p:cNvSpPr/>
          <p:nvPr/>
        </p:nvSpPr>
        <p:spPr>
          <a:xfrm rot="5400000">
            <a:off x="10298950" y="28643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27">
            <a:extLst>
              <a:ext uri="{FF2B5EF4-FFF2-40B4-BE49-F238E27FC236}">
                <a16:creationId xmlns="" xmlns:a16="http://schemas.microsoft.com/office/drawing/2014/main" id="{F6754241-0D7A-43CE-B11E-9387C4DAAD98}"/>
              </a:ext>
            </a:extLst>
          </p:cNvPr>
          <p:cNvSpPr/>
          <p:nvPr/>
        </p:nvSpPr>
        <p:spPr>
          <a:xfrm rot="16200000">
            <a:off x="10902274" y="28489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D0002CB-B77E-4BFB-8FE8-F1BAFAFB44ED}"/>
              </a:ext>
            </a:extLst>
          </p:cNvPr>
          <p:cNvSpPr/>
          <p:nvPr/>
        </p:nvSpPr>
        <p:spPr>
          <a:xfrm>
            <a:off x="9205991" y="16489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82A2E26-8F1A-4DF9-AF40-65114D60F9BB}"/>
              </a:ext>
            </a:extLst>
          </p:cNvPr>
          <p:cNvSpPr txBox="1"/>
          <p:nvPr/>
        </p:nvSpPr>
        <p:spPr>
          <a:xfrm>
            <a:off x="9769894" y="15921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 dirty="0"/>
            </a:br>
            <a:r>
              <a:rPr lang="en-US" dirty="0"/>
              <a:t>its’ own rules, leveraging FHIR data as needed</a:t>
            </a:r>
            <a:endParaRPr lang="en-US" b="1" dirty="0"/>
          </a:p>
        </p:txBody>
      </p:sp>
      <p:cxnSp>
        <p:nvCxnSpPr>
          <p:cNvPr id="55" name="Elbow Connector 26">
            <a:extLst>
              <a:ext uri="{FF2B5EF4-FFF2-40B4-BE49-F238E27FC236}">
                <a16:creationId xmlns="" xmlns:a16="http://schemas.microsoft.com/office/drawing/2014/main" id="{C3F84A42-4E84-4E2B-B33E-4FEF892C7C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2892" y="31861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068D7E8C-87F8-4790-ADB2-888FBD94A8AB}"/>
              </a:ext>
            </a:extLst>
          </p:cNvPr>
          <p:cNvSpPr/>
          <p:nvPr/>
        </p:nvSpPr>
        <p:spPr>
          <a:xfrm>
            <a:off x="4042033" y="3736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444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7D69411-E127-459C-927B-F809E219351F}"/>
              </a:ext>
            </a:extLst>
          </p:cNvPr>
          <p:cNvSpPr/>
          <p:nvPr/>
        </p:nvSpPr>
        <p:spPr>
          <a:xfrm>
            <a:off x="-189906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634" y="2012321"/>
            <a:ext cx="312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calls the discovery endpoint </a:t>
            </a:r>
            <a:r>
              <a:rPr lang="en-US"/>
              <a:t>at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 smtClean="0"/>
              <a:t> </a:t>
            </a:r>
            <a:r>
              <a:rPr lang="en-US" dirty="0"/>
              <a:t>for a list of available </a:t>
            </a:r>
            <a:r>
              <a:rPr lang="en-US" b="1" dirty="0"/>
              <a:t>CDS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634" y="4337110"/>
            <a:ext cx="266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reviews list of </a:t>
            </a:r>
            <a:r>
              <a:rPr lang="en-US" b="1" dirty="0"/>
              <a:t>CDS Services </a:t>
            </a:r>
            <a:r>
              <a:rPr lang="en-US" dirty="0"/>
              <a:t>and configures their system to call an appropriate service based upon hooks their system supports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67" y="817207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Analyst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44" y="1928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20" y="66691"/>
            <a:ext cx="665894" cy="665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7BEC3C-D287-4B04-8578-DBEEC77A4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823" y="5857710"/>
            <a:ext cx="979644" cy="979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2629800-87EA-47F0-B126-5C012FC5183C}"/>
              </a:ext>
            </a:extLst>
          </p:cNvPr>
          <p:cNvSpPr txBox="1"/>
          <p:nvPr/>
        </p:nvSpPr>
        <p:spPr>
          <a:xfrm>
            <a:off x="2462352" y="413685"/>
            <a:ext cx="425189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https://example.com/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cds-services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F0BA840F-B0E1-40A3-9C18-9DD8F98A0558}"/>
              </a:ext>
            </a:extLst>
          </p:cNvPr>
          <p:cNvGrpSpPr/>
          <p:nvPr/>
        </p:nvGrpSpPr>
        <p:grpSpPr>
          <a:xfrm>
            <a:off x="6500941" y="1743781"/>
            <a:ext cx="1988822" cy="1903595"/>
            <a:chOff x="3307249" y="1087869"/>
            <a:chExt cx="1988822" cy="1903595"/>
          </a:xfrm>
        </p:grpSpPr>
        <p:sp>
          <p:nvSpPr>
            <p:cNvPr id="22" name="Rounded Rectangle 3">
              <a:extLst>
                <a:ext uri="{FF2B5EF4-FFF2-40B4-BE49-F238E27FC236}">
                  <a16:creationId xmlns="" xmlns:a16="http://schemas.microsoft.com/office/drawing/2014/main" id="{E8356E9B-48F9-4771-953F-C9D88137DAD6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="" xmlns:a16="http://schemas.microsoft.com/office/drawing/2014/main" id="{7838ABB0-3F3D-4AC3-ACE3-104122EA09D5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="" xmlns:a16="http://schemas.microsoft.com/office/drawing/2014/main" id="{7338FC9F-2BF4-4C0E-A55D-CC468A3ADEAD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26" name="Right Arrow 12">
            <a:extLst>
              <a:ext uri="{FF2B5EF4-FFF2-40B4-BE49-F238E27FC236}">
                <a16:creationId xmlns="" xmlns:a16="http://schemas.microsoft.com/office/drawing/2014/main" id="{57DC8AAA-64D1-469C-88CD-77E39AECC092}"/>
              </a:ext>
            </a:extLst>
          </p:cNvPr>
          <p:cNvSpPr/>
          <p:nvPr/>
        </p:nvSpPr>
        <p:spPr>
          <a:xfrm>
            <a:off x="3707879" y="2531118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9A5B84D-631A-48B6-ACE9-2DE8DACEB336}"/>
              </a:ext>
            </a:extLst>
          </p:cNvPr>
          <p:cNvSpPr/>
          <p:nvPr/>
        </p:nvSpPr>
        <p:spPr>
          <a:xfrm>
            <a:off x="3049578" y="135006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0" name="Elbow Connector 26">
            <a:extLst>
              <a:ext uri="{FF2B5EF4-FFF2-40B4-BE49-F238E27FC236}">
                <a16:creationId xmlns="" xmlns:a16="http://schemas.microsoft.com/office/drawing/2014/main" id="{BDAB9166-EC70-42F8-BF56-1B806FB1C1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6142" y="3856894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D4E84CF-9D91-4906-8037-CD6AE7D416DA}"/>
              </a:ext>
            </a:extLst>
          </p:cNvPr>
          <p:cNvSpPr/>
          <p:nvPr/>
        </p:nvSpPr>
        <p:spPr>
          <a:xfrm>
            <a:off x="3063483" y="440685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DC8F596-F207-40C7-B2E3-7395D8D2336D}"/>
              </a:ext>
            </a:extLst>
          </p:cNvPr>
          <p:cNvSpPr/>
          <p:nvPr/>
        </p:nvSpPr>
        <p:spPr>
          <a:xfrm>
            <a:off x="8855761" y="141162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7C89FE-ED23-4135-AA44-C625233C59A5}"/>
              </a:ext>
            </a:extLst>
          </p:cNvPr>
          <p:cNvSpPr txBox="1"/>
          <p:nvPr/>
        </p:nvSpPr>
        <p:spPr>
          <a:xfrm>
            <a:off x="9419664" y="135483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responds with a list of services and hooks</a:t>
            </a:r>
          </a:p>
        </p:txBody>
      </p:sp>
    </p:spTree>
    <p:extLst>
      <p:ext uri="{BB962C8B-B14F-4D97-AF65-F5344CB8AC3E}">
        <p14:creationId xmlns:p14="http://schemas.microsoft.com/office/powerpoint/2010/main" val="1725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147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Shekleton,Kevin</dc:creator>
  <cp:lastModifiedBy>Shekleton,Kevin</cp:lastModifiedBy>
  <cp:revision>56</cp:revision>
  <dcterms:created xsi:type="dcterms:W3CDTF">2017-03-09T05:14:00Z</dcterms:created>
  <dcterms:modified xsi:type="dcterms:W3CDTF">2017-11-17T10:45:20Z</dcterms:modified>
</cp:coreProperties>
</file>