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7" r:id="rId3"/>
    <p:sldId id="289" r:id="rId4"/>
    <p:sldId id="290" r:id="rId5"/>
    <p:sldId id="288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68AD-5294-42CF-A9BE-3F5B1A61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13E5-B28E-4C32-AE48-A4C016B75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239E-F5AF-4450-A0ED-C2CC7210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A2CD-4A4D-4EC4-BBD2-B709EEE6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7022-500E-4A5B-A958-13FCEEB1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7681-9D2C-4338-9320-ADF9521F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CABC8-C8F3-4368-9278-88E5EF62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45E5-89EC-4AE3-B5EE-B9444A5A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FE383-F9EA-4815-85EC-AD6A5DDE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123C-92E7-44DD-B6A2-03E2F9DD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FF333-3503-48EF-B05D-A89B0AD24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07CAC-2D08-46A4-AB8E-FEEDCE69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DCC6-23A8-427F-BDE5-F3A07C41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9CFD-E4CE-4760-9341-1B4C67C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3525-E002-4066-BC62-83EAE2CF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01C4-6337-4306-8F51-54C82593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0BF7-5934-4590-8967-A64F7B63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A6D9-3E45-4087-905A-4D1C3850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0C81-6376-496B-A656-662942E6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3160-407F-405B-A2D6-362AB1FA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E6D3-FE95-4D0E-BFFC-BE8EAFE3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CA39-EBFC-4150-812F-F9122B89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78E4-4F31-41C5-8EBB-2DB7F62B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9F6E-6399-44AF-8A47-DAC9302C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1864-3679-4374-8467-42FD9BF3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C577-6A82-45E9-815E-DB270307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E53F-B4F8-4412-8AE0-F6F5B1F8A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31C91-2F82-4E5E-921E-F3CA63D57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292E7-82E5-43FF-AD9B-93EF6285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1F97B-9465-4489-8625-E9378A87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B13E8-F77C-4722-BFE1-D7C6B2DA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A1C9-2D25-45C2-BEC5-B0D26BCD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C3F6D-024A-485B-8ADB-70B0283D1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14AF-C43C-44C6-8619-60B743D1E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EB082-3B95-4AF0-B9F8-B4AA50195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39F6C-4B1F-4DD1-80AB-A2FEB415A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FAE75-FC09-49E5-B6FC-E6E2BCDC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9D50F-2EDE-4B2A-BA44-F12E1CB4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3C1D4-51A6-4760-A301-DD6DDD1F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BA26-CC79-4394-B1AE-039211E8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F5C49-D296-485B-80EF-4BA8EB8E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069FF-7124-46D0-9DAD-1E125A7B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61CE6-70EF-4ED1-933C-04D251D0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37897-17D6-4846-9305-9CCA3773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42AB9-F028-442B-BA25-82AA3C90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421C0-6C4D-4BAF-9213-78A82300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27B5-2FB0-4CB4-8622-18EA5C3C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1D01-6DB7-40D3-BE7F-1680B173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A32A2-DE8E-4F14-8BCF-CF1260393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DE88-D134-4655-9FB2-F7829456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15ED5-77AC-4A36-84D8-912B37F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ADB9E-A3A9-49BA-AB31-72E3D68E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EF82-97D9-420D-B3F5-A1E6C669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880E5-FD79-470A-9EDB-FFF587F62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48F35-12EB-49B7-8D00-507AA3DF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3541C-F67F-4942-B997-F726F81C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04EA5-7185-4F99-9A89-E6245B7F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4A104-2D24-40A7-846B-61802CB3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96417-3C20-4252-8870-64652D3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270CF-C94D-4AE7-A783-FCE8EE0E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20D3-CC04-406B-B726-E970E5255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6F931-0555-4456-B298-70B0E48AAA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2D75-038B-49DB-B64B-04F9A7FF8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3763-9A68-4995-B66B-28A5F1E08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4185E-22CB-48A1-BB4C-382EDB8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C6724-41B6-4F64-A19F-04FCB5351D80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  <a:ea typeface="Verdana" panose="020B0604030504040204" pitchFamily="34" charset="0"/>
                <a:cs typeface="Aparajita" panose="020B0502040204020203" pitchFamily="18" charset="0"/>
              </a:rPr>
              <a:t>What is a Node?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EB1E4-4DDD-493C-A859-24C5BC3C57C9}"/>
              </a:ext>
            </a:extLst>
          </p:cNvPr>
          <p:cNvSpPr txBox="1"/>
          <p:nvPr/>
        </p:nvSpPr>
        <p:spPr>
          <a:xfrm>
            <a:off x="2063692" y="2659310"/>
            <a:ext cx="9123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It is an engine which runs JavaScript code on a backend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Traditionally JavaScript code is to be run on browser. The creators of Node took that and made it to create </a:t>
            </a:r>
          </a:p>
          <a:p>
            <a:r>
              <a:rPr lang="en-US" sz="1400" dirty="0">
                <a:latin typeface="Avenir Next LT Pro" panose="020B0504020202020204" pitchFamily="34" charset="0"/>
              </a:rPr>
              <a:t>backend applications using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  <a:p>
            <a:endParaRPr lang="en-US" sz="1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C6724-41B6-4F64-A19F-04FCB5351D80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  <a:ea typeface="Verdana" panose="020B0604030504040204" pitchFamily="34" charset="0"/>
                <a:cs typeface="Aparajita" panose="020B0502040204020203" pitchFamily="18" charset="0"/>
              </a:rPr>
              <a:t>Running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EB1E4-4DDD-493C-A859-24C5BC3C57C9}"/>
              </a:ext>
            </a:extLst>
          </p:cNvPr>
          <p:cNvSpPr txBox="1"/>
          <p:nvPr/>
        </p:nvSpPr>
        <p:spPr>
          <a:xfrm>
            <a:off x="2063692" y="2659310"/>
            <a:ext cx="3413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A simple JavaScript function to print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'DigitalCrafts’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06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C6724-41B6-4F64-A19F-04FCB5351D80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  <a:ea typeface="Verdana" panose="020B0604030504040204" pitchFamily="34" charset="0"/>
                <a:cs typeface="Aparajita" panose="020B0502040204020203" pitchFamily="18" charset="0"/>
              </a:rPr>
              <a:t>Node Package Manager (npm)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D1293-0F10-466E-9969-B72A03AB168D}"/>
              </a:ext>
            </a:extLst>
          </p:cNvPr>
          <p:cNvSpPr txBox="1"/>
          <p:nvPr/>
        </p:nvSpPr>
        <p:spPr>
          <a:xfrm>
            <a:off x="1536320" y="2440093"/>
            <a:ext cx="8812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The code we write is packaged and distributed and npm makes it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Each project is considered as a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To create our own package for your project, do npm init –y and this will create a file called package.json</a:t>
            </a:r>
          </a:p>
          <a:p>
            <a:endParaRPr lang="en-US" sz="1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C6724-41B6-4F64-A19F-04FCB5351D80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  <a:ea typeface="Verdana" panose="020B0604030504040204" pitchFamily="34" charset="0"/>
                <a:cs typeface="Aparajita" panose="020B0502040204020203" pitchFamily="18" charset="0"/>
              </a:rPr>
              <a:t>Node Package Manager (npm)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D1293-0F10-466E-9969-B72A03AB168D}"/>
              </a:ext>
            </a:extLst>
          </p:cNvPr>
          <p:cNvSpPr txBox="1"/>
          <p:nvPr/>
        </p:nvSpPr>
        <p:spPr>
          <a:xfrm>
            <a:off x="1536320" y="2440093"/>
            <a:ext cx="9420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When we work on a project, we often use third party/external libraries and npm helps install them for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To use third party/external libraries in your project, you do “npm install {package}”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npm install will update package.json file and create/update folder named “node_modules” which contains the</a:t>
            </a:r>
          </a:p>
          <a:p>
            <a:r>
              <a:rPr lang="en-US" sz="1400" dirty="0">
                <a:latin typeface="Avenir Next LT Pro" panose="020B0504020202020204" pitchFamily="34" charset="0"/>
              </a:rPr>
              <a:t>downloaded packages</a:t>
            </a:r>
          </a:p>
          <a:p>
            <a:endParaRPr lang="en-US" sz="14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" panose="020B0504020202020204" pitchFamily="34" charset="0"/>
              </a:rPr>
              <a:t>Important: </a:t>
            </a:r>
            <a:r>
              <a:rPr lang="en-US" sz="1400" dirty="0">
                <a:latin typeface="Avenir Next LT Pro" panose="020B0504020202020204" pitchFamily="34" charset="0"/>
              </a:rPr>
              <a:t>Add node_modules to your .gitignore so that you don’t commit that folder</a:t>
            </a:r>
            <a:endParaRPr lang="en-US" sz="1400" b="1" dirty="0">
              <a:latin typeface="Avenir Next LT Pro" panose="020B0504020202020204" pitchFamily="34" charset="0"/>
            </a:endParaRPr>
          </a:p>
          <a:p>
            <a:endParaRPr lang="en-US" sz="1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3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C6724-41B6-4F64-A19F-04FCB5351D80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  <a:ea typeface="Verdana" panose="020B0604030504040204" pitchFamily="34" charset="0"/>
                <a:cs typeface="Aparajita" panose="020B0502040204020203" pitchFamily="18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56277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C6724-41B6-4F64-A19F-04FCB5351D80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  <a:ea typeface="Verdana" panose="020B0604030504040204" pitchFamily="34" charset="0"/>
                <a:cs typeface="Aparajita" panose="020B0502040204020203" pitchFamily="18" charset="0"/>
              </a:rPr>
              <a:t>Creating a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8BA2B-4200-453F-AECC-AEDA9CE66E0F}"/>
              </a:ext>
            </a:extLst>
          </p:cNvPr>
          <p:cNvSpPr txBox="1"/>
          <p:nvPr/>
        </p:nvSpPr>
        <p:spPr>
          <a:xfrm>
            <a:off x="1536320" y="2440093"/>
            <a:ext cx="888365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The most common use case for node is creating a web server to handle request and generate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Recall the components of HTTP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protocol which is http/https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server/host name for ex : learn.digitalcrafts.com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behind the scene a server would be listening on a particular 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headers if 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How to create a server in node?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Using the ‘http’ package one can easily setup a server. Example code here</a:t>
            </a:r>
          </a:p>
          <a:p>
            <a:pPr lvl="1"/>
            <a:r>
              <a:rPr lang="en-US" sz="1100" i="1" dirty="0">
                <a:latin typeface="Avenir Next LT Pro" panose="020B0504020202020204" pitchFamily="34" charset="0"/>
              </a:rPr>
              <a:t>const http = require("http");</a:t>
            </a:r>
          </a:p>
          <a:p>
            <a:pPr lvl="1"/>
            <a:endParaRPr lang="en-US" sz="1100" i="1" dirty="0">
              <a:latin typeface="Avenir Next LT Pro" panose="020B0504020202020204" pitchFamily="34" charset="0"/>
            </a:endParaRPr>
          </a:p>
          <a:p>
            <a:pPr lvl="1"/>
            <a:r>
              <a:rPr lang="en-US" sz="1100" i="1" dirty="0">
                <a:latin typeface="Avenir Next LT Pro" panose="020B0504020202020204" pitchFamily="34" charset="0"/>
              </a:rPr>
              <a:t>const hostname = "127.0.0.1";</a:t>
            </a:r>
          </a:p>
          <a:p>
            <a:pPr lvl="1"/>
            <a:r>
              <a:rPr lang="en-US" sz="1100" i="1" dirty="0">
                <a:latin typeface="Avenir Next LT Pro" panose="020B0504020202020204" pitchFamily="34" charset="0"/>
              </a:rPr>
              <a:t>const port = 3000;</a:t>
            </a:r>
          </a:p>
          <a:p>
            <a:pPr lvl="1"/>
            <a:endParaRPr lang="en-US" sz="1100" i="1" dirty="0">
              <a:latin typeface="Avenir Next LT Pro" panose="020B0504020202020204" pitchFamily="34" charset="0"/>
            </a:endParaRPr>
          </a:p>
          <a:p>
            <a:pPr lvl="1"/>
            <a:r>
              <a:rPr lang="en-US" sz="1100" i="1" dirty="0">
                <a:latin typeface="Avenir Next LT Pro" panose="020B0504020202020204" pitchFamily="34" charset="0"/>
              </a:rPr>
              <a:t>const server = </a:t>
            </a:r>
            <a:r>
              <a:rPr lang="en-US" sz="1100" i="1" dirty="0" err="1">
                <a:latin typeface="Avenir Next LT Pro" panose="020B0504020202020204" pitchFamily="34" charset="0"/>
              </a:rPr>
              <a:t>http.createServer</a:t>
            </a:r>
            <a:r>
              <a:rPr lang="en-US" sz="1100" i="1" dirty="0">
                <a:latin typeface="Avenir Next LT Pro" panose="020B0504020202020204" pitchFamily="34" charset="0"/>
              </a:rPr>
              <a:t>((req, res) =&gt; {</a:t>
            </a:r>
          </a:p>
          <a:p>
            <a:pPr lvl="1"/>
            <a:r>
              <a:rPr lang="en-US" sz="1100" i="1" dirty="0">
                <a:latin typeface="Avenir Next LT Pro" panose="020B0504020202020204" pitchFamily="34" charset="0"/>
              </a:rPr>
              <a:t>  </a:t>
            </a:r>
            <a:r>
              <a:rPr lang="en-US" sz="1100" i="1" dirty="0" err="1">
                <a:latin typeface="Avenir Next LT Pro" panose="020B0504020202020204" pitchFamily="34" charset="0"/>
              </a:rPr>
              <a:t>res.statusCode</a:t>
            </a:r>
            <a:r>
              <a:rPr lang="en-US" sz="1100" i="1" dirty="0">
                <a:latin typeface="Avenir Next LT Pro" panose="020B0504020202020204" pitchFamily="34" charset="0"/>
              </a:rPr>
              <a:t> = 200;</a:t>
            </a:r>
          </a:p>
          <a:p>
            <a:pPr lvl="1"/>
            <a:r>
              <a:rPr lang="en-US" sz="1100" i="1" dirty="0">
                <a:latin typeface="Avenir Next LT Pro" panose="020B0504020202020204" pitchFamily="34" charset="0"/>
              </a:rPr>
              <a:t>  </a:t>
            </a:r>
            <a:r>
              <a:rPr lang="en-US" sz="1100" i="1" dirty="0" err="1">
                <a:latin typeface="Avenir Next LT Pro" panose="020B0504020202020204" pitchFamily="34" charset="0"/>
              </a:rPr>
              <a:t>res.setHeader</a:t>
            </a:r>
            <a:r>
              <a:rPr lang="en-US" sz="1100" i="1" dirty="0">
                <a:latin typeface="Avenir Next LT Pro" panose="020B0504020202020204" pitchFamily="34" charset="0"/>
              </a:rPr>
              <a:t>("Content-Type", "text/plain");</a:t>
            </a:r>
          </a:p>
          <a:p>
            <a:pPr lvl="1"/>
            <a:r>
              <a:rPr lang="en-US" sz="1100" i="1" dirty="0">
                <a:latin typeface="Avenir Next LT Pro" panose="020B0504020202020204" pitchFamily="34" charset="0"/>
              </a:rPr>
              <a:t>  </a:t>
            </a:r>
            <a:r>
              <a:rPr lang="en-US" sz="1100" i="1" dirty="0" err="1">
                <a:latin typeface="Avenir Next LT Pro" panose="020B0504020202020204" pitchFamily="34" charset="0"/>
              </a:rPr>
              <a:t>res.end</a:t>
            </a:r>
            <a:r>
              <a:rPr lang="en-US" sz="1100" i="1" dirty="0">
                <a:latin typeface="Avenir Next LT Pro" panose="020B0504020202020204" pitchFamily="34" charset="0"/>
              </a:rPr>
              <a:t>("Hello World");</a:t>
            </a:r>
          </a:p>
          <a:p>
            <a:pPr lvl="1"/>
            <a:r>
              <a:rPr lang="en-US" sz="1100" i="1" dirty="0">
                <a:latin typeface="Avenir Next LT Pro" panose="020B0504020202020204" pitchFamily="34" charset="0"/>
              </a:rPr>
              <a:t>});</a:t>
            </a:r>
          </a:p>
          <a:p>
            <a:pPr lvl="1"/>
            <a:endParaRPr lang="en-US" sz="1100" i="1" dirty="0">
              <a:latin typeface="Avenir Next LT Pro" panose="020B0504020202020204" pitchFamily="34" charset="0"/>
            </a:endParaRPr>
          </a:p>
          <a:p>
            <a:pPr lvl="1"/>
            <a:r>
              <a:rPr lang="en-US" sz="1100" i="1" dirty="0" err="1">
                <a:latin typeface="Avenir Next LT Pro" panose="020B0504020202020204" pitchFamily="34" charset="0"/>
              </a:rPr>
              <a:t>server.listen</a:t>
            </a:r>
            <a:r>
              <a:rPr lang="en-US" sz="1100" i="1" dirty="0">
                <a:latin typeface="Avenir Next LT Pro" panose="020B0504020202020204" pitchFamily="34" charset="0"/>
              </a:rPr>
              <a:t>(port, hostname, () =&gt; {</a:t>
            </a:r>
          </a:p>
          <a:p>
            <a:pPr lvl="1"/>
            <a:r>
              <a:rPr lang="en-US" sz="1100" i="1" dirty="0">
                <a:latin typeface="Avenir Next LT Pro" panose="020B0504020202020204" pitchFamily="34" charset="0"/>
              </a:rPr>
              <a:t>  console.log(`Server running at http://${hostname}:${port}/`);</a:t>
            </a:r>
          </a:p>
          <a:p>
            <a:pPr lvl="1"/>
            <a:r>
              <a:rPr lang="en-US" sz="1100" i="1" dirty="0">
                <a:latin typeface="Avenir Next LT Pro" panose="020B0504020202020204" pitchFamily="34" charset="0"/>
              </a:rPr>
              <a:t>});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7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C6724-41B6-4F64-A19F-04FCB5351D80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  <a:ea typeface="Verdana" panose="020B0604030504040204" pitchFamily="34" charset="0"/>
                <a:cs typeface="Aparajita" panose="020B0502040204020203" pitchFamily="18" charset="0"/>
              </a:rPr>
              <a:t>Creating a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CD5EC-0A34-4267-B858-B5C1DCB07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38" y="2378075"/>
            <a:ext cx="7538007" cy="40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C6724-41B6-4F64-A19F-04FCB5351D80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  <a:ea typeface="Verdana" panose="020B0604030504040204" pitchFamily="34" charset="0"/>
                <a:cs typeface="Aparajita" panose="020B0502040204020203" pitchFamily="18" charset="0"/>
              </a:rPr>
              <a:t>Handling different request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EDE2E-019B-403C-92C9-BCDB757E2B01}"/>
              </a:ext>
            </a:extLst>
          </p:cNvPr>
          <p:cNvSpPr txBox="1"/>
          <p:nvPr/>
        </p:nvSpPr>
        <p:spPr>
          <a:xfrm>
            <a:off x="1536320" y="2440093"/>
            <a:ext cx="568982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Server code can be written to handle specific http method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  <a:p>
            <a:r>
              <a:rPr lang="en-US" sz="1200" i="1" dirty="0">
                <a:latin typeface="Avenir Next LT Pro" panose="020B0504020202020204" pitchFamily="34" charset="0"/>
              </a:rPr>
              <a:t>const methodType = req.method.toUpperCase();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switch (methodType) {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    case 'GET':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	//do something to handle get request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	break;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    case 'POST':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	//do something to handle post request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	break;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    case 'PUT':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	//do something to handle put request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	break;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    case 'DELETE':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	//do something to handle delete request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	break;</a:t>
            </a:r>
          </a:p>
          <a:p>
            <a:r>
              <a:rPr lang="en-US" sz="1200" i="1" dirty="0">
                <a:latin typeface="Avenir Next LT Pro" panose="020B05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1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C6724-41B6-4F64-A19F-04FCB5351D80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  <a:ea typeface="Verdana" panose="020B0604030504040204" pitchFamily="34" charset="0"/>
                <a:cs typeface="Aparajita" panose="020B0502040204020203" pitchFamily="18" charset="0"/>
              </a:rPr>
              <a:t>Server for Cat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EDE2E-019B-403C-92C9-BCDB757E2B01}"/>
              </a:ext>
            </a:extLst>
          </p:cNvPr>
          <p:cNvSpPr txBox="1"/>
          <p:nvPr/>
        </p:nvSpPr>
        <p:spPr>
          <a:xfrm>
            <a:off x="1536320" y="2440093"/>
            <a:ext cx="73552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Now let us write our own server to simulate the Cat API we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" panose="020B0504020202020204" pitchFamily="34" charset="0"/>
              </a:rPr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The API would respond with the following JSON structure when calling the endpoint /breeds</a:t>
            </a:r>
          </a:p>
          <a:p>
            <a:pPr lvl="1"/>
            <a:r>
              <a:rPr lang="en-US" sz="1200" dirty="0">
                <a:latin typeface="Avenir Next LT Pro" panose="020B0504020202020204" pitchFamily="34" charset="0"/>
              </a:rPr>
              <a:t>	{</a:t>
            </a:r>
          </a:p>
          <a:p>
            <a:pPr lvl="2"/>
            <a:r>
              <a:rPr lang="en-US" sz="1200" dirty="0">
                <a:latin typeface="Avenir Next LT Pro" panose="020B0504020202020204" pitchFamily="34" charset="0"/>
              </a:rPr>
              <a:t>	"id":</a:t>
            </a:r>
          </a:p>
          <a:p>
            <a:pPr lvl="2"/>
            <a:r>
              <a:rPr lang="en-US" sz="1200" dirty="0">
                <a:latin typeface="Avenir Next LT Pro" panose="020B0504020202020204" pitchFamily="34" charset="0"/>
              </a:rPr>
              <a:t>	"name":</a:t>
            </a:r>
          </a:p>
          <a:p>
            <a:pPr lvl="2"/>
            <a:r>
              <a:rPr lang="en-US" sz="1200" dirty="0">
                <a:latin typeface="Avenir Next LT Pro" panose="020B0504020202020204" pitchFamily="34" charset="0"/>
              </a:rPr>
              <a:t>	"description":</a:t>
            </a:r>
          </a:p>
          <a:p>
            <a:pPr lvl="2"/>
            <a:r>
              <a:rPr lang="en-US" sz="1200" dirty="0">
                <a:latin typeface="Avenir Next LT Pro" panose="020B0504020202020204" pitchFamily="34" charset="0"/>
              </a:rPr>
              <a:t>	"origin":</a:t>
            </a:r>
          </a:p>
          <a:p>
            <a:pPr lvl="2"/>
            <a:r>
              <a:rPr lang="en-US" sz="1200" dirty="0">
                <a:latin typeface="Avenir Next LT Pro" panose="020B0504020202020204" pitchFamily="34" charset="0"/>
              </a:rPr>
              <a:t>	"child_friendly":</a:t>
            </a:r>
          </a:p>
          <a:p>
            <a:pPr lvl="2"/>
            <a:r>
              <a:rPr lang="en-US" sz="1200" dirty="0">
                <a:latin typeface="Avenir Next LT Pro" panose="020B0504020202020204" pitchFamily="34" charset="0"/>
              </a:rPr>
              <a:t>	"stranger_friendly":</a:t>
            </a:r>
          </a:p>
          <a:p>
            <a:pPr lvl="2"/>
            <a:r>
              <a:rPr lang="en-US" sz="1200" dirty="0">
                <a:latin typeface="Avenir Next LT Pro" panose="020B0504020202020204" pitchFamily="34" charset="0"/>
              </a:rPr>
              <a:t>	"life_span":</a:t>
            </a:r>
          </a:p>
          <a:p>
            <a:pPr lvl="2"/>
            <a:r>
              <a:rPr lang="en-US" sz="1200" dirty="0">
                <a:latin typeface="Avenir Next LT Pro" panose="020B0504020202020204" pitchFamily="34" charset="0"/>
              </a:rPr>
              <a:t>	"description":</a:t>
            </a:r>
          </a:p>
          <a:p>
            <a:pPr lvl="1"/>
            <a:r>
              <a:rPr lang="en-US" sz="1200" dirty="0">
                <a:latin typeface="Avenir Next LT Pro" panose="020B0504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8716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550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Kaleelurrahman, Mohammed</dc:creator>
  <cp:lastModifiedBy>Kaleelurrahman, Mohammed</cp:lastModifiedBy>
  <cp:revision>361</cp:revision>
  <dcterms:created xsi:type="dcterms:W3CDTF">2021-07-15T23:52:54Z</dcterms:created>
  <dcterms:modified xsi:type="dcterms:W3CDTF">2021-08-31T21:58:42Z</dcterms:modified>
</cp:coreProperties>
</file>