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3537297" y="3378200"/>
            <a:ext cx="6606977" cy="827138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0" name="D"/>
          <p:cNvSpPr/>
          <p:nvPr/>
        </p:nvSpPr>
        <p:spPr>
          <a:xfrm>
            <a:off x="3530600" y="2006004"/>
            <a:ext cx="6512074" cy="139288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0000">
                <a:solidFill>
                  <a:schemeClr val="accent1">
                    <a:hueOff val="273562"/>
                    <a:satOff val="2937"/>
                    <a:lumOff val="-22233"/>
                  </a:schemeClr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21" name="i"/>
          <p:cNvSpPr/>
          <p:nvPr/>
        </p:nvSpPr>
        <p:spPr>
          <a:xfrm>
            <a:off x="4356100" y="2230164"/>
            <a:ext cx="1624708" cy="1058268"/>
          </a:xfrm>
          <a:prstGeom prst="rect">
            <a:avLst/>
          </a:prstGeom>
          <a:solidFill>
            <a:schemeClr val="accent3">
              <a:hueOff val="-546623"/>
              <a:satOff val="7767"/>
              <a:lumOff val="-1451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sz="6000">
                <a:solidFill>
                  <a:srgbClr val="FFFFFF"/>
                </a:solidFill>
                <a:latin typeface="MingLiU_HKSCS"/>
                <a:ea typeface="MingLiU_HKSCS"/>
                <a:cs typeface="MingLiU_HKSCS"/>
                <a:sym typeface="MingLiU_HKSCS"/>
              </a:defRPr>
            </a:pPr>
            <a:r>
              <a:t>i</a:t>
            </a:r>
          </a:p>
        </p:txBody>
      </p:sp>
      <p:sp>
        <p:nvSpPr>
          <p:cNvPr id="122" name="v"/>
          <p:cNvSpPr/>
          <p:nvPr/>
        </p:nvSpPr>
        <p:spPr>
          <a:xfrm>
            <a:off x="5054600" y="2040706"/>
            <a:ext cx="786954" cy="1074788"/>
          </a:xfrm>
          <a:prstGeom prst="rect">
            <a:avLst/>
          </a:prstGeom>
          <a:solidFill>
            <a:srgbClr val="6597F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FFD7EC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23" name="e"/>
          <p:cNvSpPr/>
          <p:nvPr/>
        </p:nvSpPr>
        <p:spPr>
          <a:xfrm>
            <a:off x="5727700" y="1960066"/>
            <a:ext cx="1918842" cy="1058268"/>
          </a:xfrm>
          <a:prstGeom prst="rect">
            <a:avLst/>
          </a:prstGeom>
          <a:solidFill>
            <a:schemeClr val="accent4">
              <a:hueOff val="46120"/>
              <a:satOff val="4178"/>
              <a:lumOff val="-1673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sz="2400">
                <a:solidFill>
                  <a:srgbClr val="B8FFBF"/>
                </a:solidFill>
              </a:defRPr>
            </a:pPr>
            <a:r>
              <a:t>e</a:t>
            </a:r>
          </a:p>
        </p:txBody>
      </p:sp>
      <p:sp>
        <p:nvSpPr>
          <p:cNvPr id="124" name="r"/>
          <p:cNvSpPr/>
          <p:nvPr/>
        </p:nvSpPr>
        <p:spPr>
          <a:xfrm>
            <a:off x="6337300" y="2311400"/>
            <a:ext cx="898674" cy="1074788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600">
                <a:solidFill>
                  <a:srgbClr val="DFFFF3"/>
                </a:solidFill>
                <a:latin typeface="Lucida Blackletter"/>
                <a:ea typeface="Lucida Blackletter"/>
                <a:cs typeface="Lucida Blackletter"/>
                <a:sym typeface="Lucida Blackletter"/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125" name="s"/>
          <p:cNvSpPr/>
          <p:nvPr/>
        </p:nvSpPr>
        <p:spPr>
          <a:xfrm>
            <a:off x="7195616" y="1881658"/>
            <a:ext cx="683221" cy="1392884"/>
          </a:xfrm>
          <a:prstGeom prst="rect">
            <a:avLst/>
          </a:prstGeom>
          <a:solidFill>
            <a:schemeClr val="accent5">
              <a:hueOff val="-176146"/>
              <a:satOff val="3665"/>
              <a:lumOff val="-1398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0">
                <a:solidFill>
                  <a:schemeClr val="accent6">
                    <a:satOff val="24555"/>
                    <a:lumOff val="2223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126" name="i"/>
          <p:cNvSpPr/>
          <p:nvPr/>
        </p:nvSpPr>
        <p:spPr>
          <a:xfrm>
            <a:off x="7842026" y="1861988"/>
            <a:ext cx="683222" cy="1432224"/>
          </a:xfrm>
          <a:prstGeom prst="rect">
            <a:avLst/>
          </a:prstGeom>
          <a:solidFill>
            <a:schemeClr val="accent3">
              <a:hueOff val="-546623"/>
              <a:satOff val="7767"/>
              <a:lumOff val="-1451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0000">
                <a:solidFill>
                  <a:srgbClr val="79E5FF"/>
                </a:solidFill>
                <a:latin typeface="Goudy Old Style"/>
                <a:ea typeface="Goudy Old Style"/>
                <a:cs typeface="Goudy Old Style"/>
                <a:sym typeface="Goudy Old Style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27" name="t"/>
          <p:cNvSpPr/>
          <p:nvPr/>
        </p:nvSpPr>
        <p:spPr>
          <a:xfrm>
            <a:off x="8369300" y="1812701"/>
            <a:ext cx="898674" cy="1530798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0">
                <a:solidFill>
                  <a:srgbClr val="FFFFFF"/>
                </a:solidFill>
                <a:latin typeface="Desdemona"/>
                <a:ea typeface="Desdemona"/>
                <a:cs typeface="Desdemona"/>
                <a:sym typeface="Desdemona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128" name="y"/>
          <p:cNvSpPr/>
          <p:nvPr/>
        </p:nvSpPr>
        <p:spPr>
          <a:xfrm>
            <a:off x="9245600" y="1757312"/>
            <a:ext cx="898674" cy="1641576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0">
                <a:solidFill>
                  <a:srgbClr val="FFEF00"/>
                </a:solidFill>
                <a:latin typeface="Curlz MT"/>
                <a:ea typeface="Curlz MT"/>
                <a:cs typeface="Curlz MT"/>
                <a:sym typeface="Curlz MT"/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129" name="@ University of Basel"/>
          <p:cNvSpPr txBox="1"/>
          <p:nvPr/>
        </p:nvSpPr>
        <p:spPr>
          <a:xfrm>
            <a:off x="3651820" y="3461568"/>
            <a:ext cx="422250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@ University of Basel</a:t>
            </a:r>
          </a:p>
        </p:txBody>
      </p:sp>
      <p:sp>
        <p:nvSpPr>
          <p:cNvPr id="130" name="2000-2020"/>
          <p:cNvSpPr/>
          <p:nvPr/>
        </p:nvSpPr>
        <p:spPr>
          <a:xfrm rot="21240000">
            <a:off x="8138423" y="3485889"/>
            <a:ext cx="2101034" cy="611759"/>
          </a:xfrm>
          <a:prstGeom prst="roundRect">
            <a:avLst>
              <a:gd name="adj" fmla="val 31140"/>
            </a:avLst>
          </a:prstGeom>
          <a:solidFill>
            <a:schemeClr val="accent6">
              <a:lumOff val="-874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2000-2020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