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233997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2F0D9"/>
    <a:srgbClr val="7030A0"/>
    <a:srgbClr val="3C9F91"/>
    <a:srgbClr val="4AC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>
      <p:cViewPr varScale="1">
        <p:scale>
          <a:sx n="75" d="100"/>
          <a:sy n="75" d="100"/>
        </p:scale>
        <p:origin x="16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4969" y="1122363"/>
            <a:ext cx="175498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3602038"/>
            <a:ext cx="175498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400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779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6" y="365125"/>
            <a:ext cx="50455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3" y="365125"/>
            <a:ext cx="14844216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893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651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6" y="1709738"/>
            <a:ext cx="201822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6" y="4589464"/>
            <a:ext cx="201822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007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825625"/>
            <a:ext cx="994489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1825625"/>
            <a:ext cx="994489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328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365126"/>
            <a:ext cx="201822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2" y="1681163"/>
            <a:ext cx="98991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2" y="2505075"/>
            <a:ext cx="989919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3" y="1681163"/>
            <a:ext cx="9947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3" y="2505075"/>
            <a:ext cx="994794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441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50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019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457200"/>
            <a:ext cx="75470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987426"/>
            <a:ext cx="118461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2057400"/>
            <a:ext cx="75470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706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457200"/>
            <a:ext cx="75470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987426"/>
            <a:ext cx="118461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2057400"/>
            <a:ext cx="75470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224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365126"/>
            <a:ext cx="20182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825625"/>
            <a:ext cx="201822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6356351"/>
            <a:ext cx="5264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E721-7F88-EE42-B718-EB6125555339}" type="datetimeFigureOut">
              <a:rPr lang="en-CH" smtClean="0"/>
              <a:t>06.05.2024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6356351"/>
            <a:ext cx="789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6356351"/>
            <a:ext cx="5264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B75D-E1FB-A14C-AE89-221DDC5F1B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00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D8BC0C-B835-C01F-28B5-A58E0843152D}"/>
              </a:ext>
            </a:extLst>
          </p:cNvPr>
          <p:cNvCxnSpPr>
            <a:cxnSpLocks/>
          </p:cNvCxnSpPr>
          <p:nvPr/>
        </p:nvCxnSpPr>
        <p:spPr>
          <a:xfrm flipV="1">
            <a:off x="15933840" y="4240740"/>
            <a:ext cx="1160711" cy="10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B42643-5968-04AF-507B-FC0875C80294}"/>
              </a:ext>
            </a:extLst>
          </p:cNvPr>
          <p:cNvCxnSpPr>
            <a:cxnSpLocks/>
          </p:cNvCxnSpPr>
          <p:nvPr/>
        </p:nvCxnSpPr>
        <p:spPr>
          <a:xfrm flipV="1">
            <a:off x="15933841" y="3792641"/>
            <a:ext cx="1160711" cy="10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09EAC8-4021-907A-026F-2AA24E337250}"/>
              </a:ext>
            </a:extLst>
          </p:cNvPr>
          <p:cNvCxnSpPr>
            <a:cxnSpLocks/>
          </p:cNvCxnSpPr>
          <p:nvPr/>
        </p:nvCxnSpPr>
        <p:spPr>
          <a:xfrm flipV="1">
            <a:off x="15888122" y="3343696"/>
            <a:ext cx="1160711" cy="10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D4EDF0-22C7-8198-74D2-A558B627A717}"/>
              </a:ext>
            </a:extLst>
          </p:cNvPr>
          <p:cNvCxnSpPr>
            <a:cxnSpLocks/>
          </p:cNvCxnSpPr>
          <p:nvPr/>
        </p:nvCxnSpPr>
        <p:spPr>
          <a:xfrm>
            <a:off x="12864711" y="2434041"/>
            <a:ext cx="628525" cy="8200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8AFE57-0E1E-BFC1-5864-BA5D8948E9D6}"/>
              </a:ext>
            </a:extLst>
          </p:cNvPr>
          <p:cNvCxnSpPr>
            <a:cxnSpLocks/>
          </p:cNvCxnSpPr>
          <p:nvPr/>
        </p:nvCxnSpPr>
        <p:spPr>
          <a:xfrm>
            <a:off x="12830575" y="3820880"/>
            <a:ext cx="332690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9F16EA-A547-9B7B-5A2E-B92E6C16695A}"/>
              </a:ext>
            </a:extLst>
          </p:cNvPr>
          <p:cNvCxnSpPr>
            <a:cxnSpLocks/>
          </p:cNvCxnSpPr>
          <p:nvPr/>
        </p:nvCxnSpPr>
        <p:spPr>
          <a:xfrm flipV="1">
            <a:off x="12810585" y="4351723"/>
            <a:ext cx="682651" cy="6912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65944E-4F17-4154-ADE4-28F7C6697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34342"/>
              </p:ext>
            </p:extLst>
          </p:nvPr>
        </p:nvGraphicFramePr>
        <p:xfrm>
          <a:off x="1332741" y="1452312"/>
          <a:ext cx="8481012" cy="4219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8316053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849573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492722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765024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2805413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66457906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00955355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96616097"/>
                    </a:ext>
                  </a:extLst>
                </a:gridCol>
                <a:gridCol w="491330">
                  <a:extLst>
                    <a:ext uri="{9D8B030D-6E8A-4147-A177-3AD203B41FA5}">
                      <a16:colId xmlns:a16="http://schemas.microsoft.com/office/drawing/2014/main" val="1430298912"/>
                    </a:ext>
                  </a:extLst>
                </a:gridCol>
                <a:gridCol w="556841">
                  <a:extLst>
                    <a:ext uri="{9D8B030D-6E8A-4147-A177-3AD203B41FA5}">
                      <a16:colId xmlns:a16="http://schemas.microsoft.com/office/drawing/2014/main" val="3615058022"/>
                    </a:ext>
                  </a:extLst>
                </a:gridCol>
                <a:gridCol w="556841">
                  <a:extLst>
                    <a:ext uri="{9D8B030D-6E8A-4147-A177-3AD203B41FA5}">
                      <a16:colId xmlns:a16="http://schemas.microsoft.com/office/drawing/2014/main" val="1919302896"/>
                    </a:ext>
                  </a:extLst>
                </a:gridCol>
              </a:tblGrid>
              <a:tr h="324604"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"/>
                        </a:rPr>
                        <a:t>t</a:t>
                      </a:r>
                      <a:r>
                        <a:rPr lang="en-CH" sz="1200" b="1" dirty="0">
                          <a:latin typeface=""/>
                        </a:rPr>
                        <a:t>ime_diff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"/>
                        </a:rPr>
                        <a:t>a</a:t>
                      </a:r>
                      <a:r>
                        <a:rPr lang="en-CH" sz="1200" b="1" dirty="0">
                          <a:latin typeface=""/>
                        </a:rPr>
                        <a:t>ge_group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meas_cat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"/>
                        </a:rPr>
                        <a:t>I</a:t>
                      </a:r>
                      <a:r>
                        <a:rPr lang="en-CH" sz="1200" b="1" dirty="0">
                          <a:latin typeface=""/>
                        </a:rPr>
                        <a:t>tem_num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"/>
                        </a:rPr>
                        <a:t>r</a:t>
                      </a:r>
                      <a:r>
                        <a:rPr lang="en-CH" sz="1200" b="1" dirty="0">
                          <a:latin typeface=""/>
                        </a:rPr>
                        <a:t>etest_cor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n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yi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vi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831627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20-30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one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0.635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250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87629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20-30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0.575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341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0.655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617182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panel_B</a:t>
                      </a:r>
                    </a:p>
                  </a:txBody>
                  <a:tcPr marL="9525" marR="9525" marT="9525" marB="0"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50-60</a:t>
                      </a:r>
                    </a:p>
                  </a:txBody>
                  <a:tcPr marL="9525" marR="9525" marT="9525" marB="0"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dru</a:t>
                      </a:r>
                    </a:p>
                  </a:txBody>
                  <a:tcPr marL="9525" marR="9525" marT="9525" marB="0"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0.647</a:t>
                      </a:r>
                    </a:p>
                  </a:txBody>
                  <a:tcPr marL="9525" marR="9525" marT="9525" marB="0"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367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0.770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52554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20-30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0.864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208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1.309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611952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panel_C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30-40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0.634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456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0.748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07652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20-30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208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0.779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12272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panel_B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50-60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dru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405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90493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panel_B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50-60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dru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0.657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304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0.788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04462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panel_C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30-40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0.689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367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0.846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474907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panel_C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30-40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0.665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425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66969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20-30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276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1.107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45397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panel_C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30-40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fre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one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smo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0.606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346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801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E330E-0850-C348-8DD7-E1736508D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98600"/>
              </p:ext>
            </p:extLst>
          </p:nvPr>
        </p:nvGraphicFramePr>
        <p:xfrm>
          <a:off x="17124248" y="2915347"/>
          <a:ext cx="288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639945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6638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9066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3363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"/>
                        </a:rPr>
                        <a:t>wcor_z</a:t>
                      </a:r>
                      <a:endParaRPr lang="en-CH" sz="1200" b="1" dirty="0">
                        <a:latin typeface="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"/>
                        </a:rPr>
                        <a:t>v</a:t>
                      </a:r>
                      <a:r>
                        <a:rPr lang="en-CH" sz="1200" b="1" dirty="0">
                          <a:latin typeface=""/>
                        </a:rPr>
                        <a:t>ar_z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"/>
                        </a:rPr>
                        <a:t>wcor</a:t>
                      </a:r>
                      <a:endParaRPr lang="en-CH" sz="1200" b="1" dirty="0">
                        <a:latin typeface="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"/>
                        </a:rPr>
                        <a:t>v</a:t>
                      </a:r>
                      <a:r>
                        <a:rPr lang="en-CH" sz="1200" b="1" dirty="0">
                          <a:latin typeface=""/>
                        </a:rPr>
                        <a:t>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8316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0.677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876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A3C4AB-8CDA-4E46-5D07-E79E46BB63BE}"/>
              </a:ext>
            </a:extLst>
          </p:cNvPr>
          <p:cNvSpPr txBox="1"/>
          <p:nvPr/>
        </p:nvSpPr>
        <p:spPr>
          <a:xfrm>
            <a:off x="7618824" y="605252"/>
            <a:ext cx="200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"/>
              </a:rPr>
              <a:t>1. </a:t>
            </a:r>
          </a:p>
          <a:p>
            <a:pPr algn="ctr"/>
            <a:r>
              <a:rPr lang="en-CH" b="1" dirty="0">
                <a:latin typeface=""/>
              </a:rPr>
              <a:t>r-to-z transform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37BD4-2B7D-369B-62CE-C9501DE8ADD7}"/>
              </a:ext>
            </a:extLst>
          </p:cNvPr>
          <p:cNvSpPr txBox="1"/>
          <p:nvPr/>
        </p:nvSpPr>
        <p:spPr>
          <a:xfrm>
            <a:off x="9992504" y="605252"/>
            <a:ext cx="266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H"/>
            </a:defPPr>
            <a:lvl1pPr algn="ctr">
              <a:defRPr b="1">
                <a:latin typeface=""/>
              </a:defRPr>
            </a:lvl1pPr>
          </a:lstStyle>
          <a:p>
            <a:r>
              <a:rPr lang="en-CH" dirty="0"/>
              <a:t>2.</a:t>
            </a:r>
          </a:p>
          <a:p>
            <a:r>
              <a:rPr lang="en-GB" dirty="0"/>
              <a:t>Group</a:t>
            </a:r>
            <a:r>
              <a:rPr lang="en-GB" baseline="30000" dirty="0"/>
              <a:t>1</a:t>
            </a:r>
            <a:r>
              <a:rPr lang="en-GB" dirty="0"/>
              <a:t> </a:t>
            </a:r>
            <a:r>
              <a:rPr lang="en-CH" dirty="0"/>
              <a:t>correlations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E46D7-083C-CE3B-081D-EAB5C2DA64DC}"/>
              </a:ext>
            </a:extLst>
          </p:cNvPr>
          <p:cNvSpPr txBox="1"/>
          <p:nvPr/>
        </p:nvSpPr>
        <p:spPr>
          <a:xfrm>
            <a:off x="18015126" y="605252"/>
            <a:ext cx="198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H"/>
            </a:defPPr>
            <a:lvl1pPr algn="ctr">
              <a:defRPr b="1">
                <a:latin typeface=""/>
              </a:defRPr>
            </a:lvl1pPr>
          </a:lstStyle>
          <a:p>
            <a:r>
              <a:rPr lang="en-CH" dirty="0"/>
              <a:t>4. </a:t>
            </a:r>
          </a:p>
          <a:p>
            <a:r>
              <a:rPr lang="en-CH" dirty="0"/>
              <a:t>z-to-r transform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28710D0A-6AD8-1634-5763-E356581608C4}"/>
              </a:ext>
            </a:extLst>
          </p:cNvPr>
          <p:cNvSpPr/>
          <p:nvPr/>
        </p:nvSpPr>
        <p:spPr>
          <a:xfrm>
            <a:off x="12756152" y="1715735"/>
            <a:ext cx="108559" cy="1461689"/>
          </a:xfrm>
          <a:prstGeom prst="righ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AE8DF059-0C1B-675E-2421-4AD076DD49F5}"/>
              </a:ext>
            </a:extLst>
          </p:cNvPr>
          <p:cNvSpPr/>
          <p:nvPr/>
        </p:nvSpPr>
        <p:spPr>
          <a:xfrm flipH="1">
            <a:off x="17048833" y="3215263"/>
            <a:ext cx="45719" cy="258978"/>
          </a:xfrm>
          <a:prstGeom prst="righ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F0223-AEA1-F387-366B-F773BFFCE878}"/>
              </a:ext>
            </a:extLst>
          </p:cNvPr>
          <p:cNvSpPr txBox="1"/>
          <p:nvPr/>
        </p:nvSpPr>
        <p:spPr>
          <a:xfrm>
            <a:off x="1332742" y="5724864"/>
            <a:ext cx="9735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i="1" baseline="30000" dirty="0">
                <a:latin typeface=""/>
              </a:rPr>
              <a:t>1 </a:t>
            </a:r>
            <a:r>
              <a:rPr lang="en-CH" sz="1100" i="1" dirty="0">
                <a:latin typeface=""/>
              </a:rPr>
              <a:t>By panel, retest interval, gender, age group, measure category, number of items, and 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B34EA-AD19-260F-3CB1-B4EC60D14216}"/>
              </a:ext>
            </a:extLst>
          </p:cNvPr>
          <p:cNvSpPr txBox="1"/>
          <p:nvPr/>
        </p:nvSpPr>
        <p:spPr>
          <a:xfrm>
            <a:off x="1332741" y="5991138"/>
            <a:ext cx="10806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 baseline="30000">
                <a:latin typeface=""/>
              </a:defRPr>
            </a:lvl1pPr>
          </a:lstStyle>
          <a:p>
            <a:r>
              <a:rPr lang="en-GB" sz="1100" dirty="0"/>
              <a:t>2 </a:t>
            </a:r>
            <a:r>
              <a:rPr lang="en-GB" sz="1100" baseline="0" dirty="0"/>
              <a:t>Function from James E. Pustejovsky, J. E. (2019). Sometimes, aggregating effect sizes is fine.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C82492-EA61-A1B2-327C-128F3172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4666"/>
              </p:ext>
            </p:extLst>
          </p:nvPr>
        </p:nvGraphicFramePr>
        <p:xfrm>
          <a:off x="9969728" y="1449895"/>
          <a:ext cx="2684881" cy="171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882178087"/>
                    </a:ext>
                  </a:extLst>
                </a:gridCol>
                <a:gridCol w="704881">
                  <a:extLst>
                    <a:ext uri="{9D8B030D-6E8A-4147-A177-3AD203B41FA5}">
                      <a16:colId xmlns:a16="http://schemas.microsoft.com/office/drawing/2014/main" val="402519155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74211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49500122"/>
                    </a:ext>
                  </a:extLst>
                </a:gridCol>
              </a:tblGrid>
              <a:tr h="264303"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….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yi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 dirty="0">
                          <a:latin typeface=""/>
                        </a:rPr>
                        <a:t>vi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953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"/>
                          <a:ea typeface="+mn-ea"/>
                          <a:cs typeface="+mn-cs"/>
                        </a:rPr>
                        <a:t>p</a:t>
                      </a:r>
                      <a:r>
                        <a:rPr lang="en-CH" sz="1200" kern="1200" dirty="0">
                          <a:solidFill>
                            <a:schemeClr val="tx1"/>
                          </a:solidFill>
                          <a:latin typeface=""/>
                          <a:ea typeface="+mn-ea"/>
                          <a:cs typeface="+mn-cs"/>
                        </a:rPr>
                        <a:t>anel_</a:t>
                      </a:r>
                      <a:r>
                        <a:rPr lang="en-CH" sz="1200" dirty="0">
                          <a:latin typeface=""/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347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p</a:t>
                      </a:r>
                      <a:r>
                        <a:rPr lang="en-CH" sz="1200" dirty="0">
                          <a:latin typeface=""/>
                        </a:rPr>
                        <a:t>anel_A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0.655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852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p</a:t>
                      </a:r>
                      <a:r>
                        <a:rPr lang="en-CH" sz="1200" dirty="0">
                          <a:latin typeface=""/>
                        </a:rPr>
                        <a:t>anel_A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1.309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05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"/>
                        </a:rPr>
                        <a:t>p</a:t>
                      </a:r>
                      <a:r>
                        <a:rPr lang="en-CH" sz="1200" dirty="0">
                          <a:latin typeface=""/>
                        </a:rPr>
                        <a:t>anel_A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0.779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005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p</a:t>
                      </a:r>
                      <a:r>
                        <a:rPr lang="en-CH" sz="1200" dirty="0">
                          <a:latin typeface=""/>
                        </a:rPr>
                        <a:t>anel_A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1.107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326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6B64D9-F48C-F0B3-E4DF-792F83DB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17193"/>
              </p:ext>
            </p:extLst>
          </p:nvPr>
        </p:nvGraphicFramePr>
        <p:xfrm>
          <a:off x="9969728" y="3402036"/>
          <a:ext cx="2684881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882178087"/>
                    </a:ext>
                  </a:extLst>
                </a:gridCol>
                <a:gridCol w="704881">
                  <a:extLst>
                    <a:ext uri="{9D8B030D-6E8A-4147-A177-3AD203B41FA5}">
                      <a16:colId xmlns:a16="http://schemas.microsoft.com/office/drawing/2014/main" val="402519155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74211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495001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C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anel_B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0.770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347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C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anel_B</a:t>
                      </a:r>
                      <a:endParaRPr kumimoji="0" lang="en-CH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852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C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anel_B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0.788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055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8A023E-98A9-D6D7-B2CE-39ACC2A54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68"/>
              </p:ext>
            </p:extLst>
          </p:nvPr>
        </p:nvGraphicFramePr>
        <p:xfrm>
          <a:off x="9969729" y="4467015"/>
          <a:ext cx="2684881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882178087"/>
                    </a:ext>
                  </a:extLst>
                </a:gridCol>
                <a:gridCol w="704881">
                  <a:extLst>
                    <a:ext uri="{9D8B030D-6E8A-4147-A177-3AD203B41FA5}">
                      <a16:colId xmlns:a16="http://schemas.microsoft.com/office/drawing/2014/main" val="402519155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742111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495001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"/>
                        </a:rPr>
                        <a:t>p</a:t>
                      </a:r>
                      <a:r>
                        <a:rPr lang="en-CH" sz="1200" kern="1200" dirty="0">
                          <a:solidFill>
                            <a:schemeClr val="tx1"/>
                          </a:solidFill>
                          <a:latin typeface=""/>
                          <a:ea typeface="+mn-ea"/>
                          <a:cs typeface="+mn-cs"/>
                        </a:rPr>
                        <a:t>anel</a:t>
                      </a:r>
                      <a:r>
                        <a:rPr lang="en-CH" sz="1200" dirty="0">
                          <a:latin typeface=""/>
                        </a:rPr>
                        <a:t>_C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0.748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347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C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anel_C</a:t>
                      </a:r>
                      <a:endParaRPr kumimoji="0" lang="en-CH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0.846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852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C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anel_C</a:t>
                      </a:r>
                      <a:endParaRPr kumimoji="0" lang="en-CH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05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C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"/>
                          <a:ea typeface="+mn-ea"/>
                          <a:cs typeface="+mn-cs"/>
                        </a:rPr>
                        <a:t>anel_C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dirty="0">
                          <a:latin typeface=""/>
                        </a:rPr>
                        <a:t>…..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00528"/>
                  </a:ext>
                </a:extLst>
              </a:tr>
            </a:tbl>
          </a:graphicData>
        </a:graphic>
      </p:graphicFrame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C98BB09-1DE1-BB36-962C-8AA27A78901B}"/>
              </a:ext>
            </a:extLst>
          </p:cNvPr>
          <p:cNvSpPr/>
          <p:nvPr/>
        </p:nvSpPr>
        <p:spPr>
          <a:xfrm>
            <a:off x="12767734" y="3371169"/>
            <a:ext cx="62840" cy="953784"/>
          </a:xfrm>
          <a:prstGeom prst="righ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74BB2132-1A1D-C15B-98BA-0AD2D68B906E}"/>
              </a:ext>
            </a:extLst>
          </p:cNvPr>
          <p:cNvSpPr/>
          <p:nvPr/>
        </p:nvSpPr>
        <p:spPr>
          <a:xfrm>
            <a:off x="12724884" y="4476200"/>
            <a:ext cx="85700" cy="1133630"/>
          </a:xfrm>
          <a:prstGeom prst="righ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2C212-E6CD-1E81-DA5B-C17B7547151A}"/>
              </a:ext>
            </a:extLst>
          </p:cNvPr>
          <p:cNvSpPr txBox="1"/>
          <p:nvPr/>
        </p:nvSpPr>
        <p:spPr>
          <a:xfrm>
            <a:off x="13501814" y="605252"/>
            <a:ext cx="30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"/>
              </a:defRPr>
            </a:lvl1pPr>
          </a:lstStyle>
          <a:p>
            <a:r>
              <a:rPr lang="en-GB" dirty="0"/>
              <a:t>3.</a:t>
            </a:r>
          </a:p>
          <a:p>
            <a:r>
              <a:rPr lang="en-GB" dirty="0"/>
              <a:t>A</a:t>
            </a:r>
            <a:r>
              <a:rPr lang="en-CH" dirty="0"/>
              <a:t>ggregate correlations</a:t>
            </a:r>
            <a:r>
              <a:rPr lang="en-CH" baseline="30000" dirty="0"/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AA9BA6E-0791-D3DB-0F91-59F114F16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908"/>
              </p:ext>
            </p:extLst>
          </p:nvPr>
        </p:nvGraphicFramePr>
        <p:xfrm>
          <a:off x="17153945" y="3648016"/>
          <a:ext cx="288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639945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6638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9066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3363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0.687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87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CD2DF68-730C-8216-B3B8-C4A1C053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7925"/>
              </p:ext>
            </p:extLst>
          </p:nvPr>
        </p:nvGraphicFramePr>
        <p:xfrm>
          <a:off x="17149722" y="4089647"/>
          <a:ext cx="288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639945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6638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9066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3363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0.775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0.65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0.001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87629"/>
                  </a:ext>
                </a:extLst>
              </a:tr>
            </a:tbl>
          </a:graphicData>
        </a:graphic>
      </p:graphicFrame>
      <p:sp>
        <p:nvSpPr>
          <p:cNvPr id="23" name="Right Bracket 22">
            <a:extLst>
              <a:ext uri="{FF2B5EF4-FFF2-40B4-BE49-F238E27FC236}">
                <a16:creationId xmlns:a16="http://schemas.microsoft.com/office/drawing/2014/main" id="{B419B861-BFEB-0617-39B4-73199DF0885C}"/>
              </a:ext>
            </a:extLst>
          </p:cNvPr>
          <p:cNvSpPr/>
          <p:nvPr/>
        </p:nvSpPr>
        <p:spPr>
          <a:xfrm flipH="1">
            <a:off x="17078530" y="3662527"/>
            <a:ext cx="45719" cy="258978"/>
          </a:xfrm>
          <a:prstGeom prst="righ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8BB2133E-0D9E-2A02-9F1E-146D6B93EFCA}"/>
              </a:ext>
            </a:extLst>
          </p:cNvPr>
          <p:cNvSpPr/>
          <p:nvPr/>
        </p:nvSpPr>
        <p:spPr>
          <a:xfrm flipH="1">
            <a:off x="17074307" y="4104158"/>
            <a:ext cx="45719" cy="258978"/>
          </a:xfrm>
          <a:prstGeom prst="righ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BC01B-2A8A-1EB5-9CE7-8AAB2485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901" y="3128530"/>
            <a:ext cx="3285053" cy="13320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9944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</TotalTime>
  <Words>352</Words>
  <Application>Microsoft Macintosh PowerPoint</Application>
  <PresentationFormat>Custom</PresentationFormat>
  <Paragraphs>221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Bagaini</dc:creator>
  <cp:lastModifiedBy>Alexandra Bagaini</cp:lastModifiedBy>
  <cp:revision>40</cp:revision>
  <dcterms:created xsi:type="dcterms:W3CDTF">2024-02-20T17:09:49Z</dcterms:created>
  <dcterms:modified xsi:type="dcterms:W3CDTF">2024-05-06T13:28:31Z</dcterms:modified>
</cp:coreProperties>
</file>