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/>
    <p:restoredTop sz="96327"/>
  </p:normalViewPr>
  <p:slideViewPr>
    <p:cSldViewPr snapToGrid="0">
      <p:cViewPr varScale="1">
        <p:scale>
          <a:sx n="128" d="100"/>
          <a:sy n="128" d="100"/>
        </p:scale>
        <p:origin x="11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95553-CA08-B61D-8C6C-0697C2BE9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A10C0D-2C2E-89A4-5764-1FD0FDE47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8ED51-C2E4-73CA-A4B6-A22BEBAA9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0780E-B870-3D4D-9503-1524305604B5}" type="datetimeFigureOut">
              <a:rPr lang="en-CH" smtClean="0"/>
              <a:t>06.06.2024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6D1D5-1AD9-C330-065D-BC858702F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2E955-CC46-B28A-AFDC-3005BED8C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5B27D-A251-5B4D-BC46-09AAAA2DE77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05646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8D885-C980-C994-77AE-9E704410E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CCB4A7-C73A-2189-3A1B-40304F0F3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6637A-22E2-C8B4-9197-F06B5742D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0780E-B870-3D4D-9503-1524305604B5}" type="datetimeFigureOut">
              <a:rPr lang="en-CH" smtClean="0"/>
              <a:t>06.06.2024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4AA8A-DB27-B998-7E2B-E6D75DF66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D6A55-998E-0FA2-C59A-08D2A01EA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5B27D-A251-5B4D-BC46-09AAAA2DE77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28318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978AEC-22E6-AD4A-21E4-7A92DD7AB7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C827D-5A93-08C1-DE39-52F029C5B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B1136-1E85-0D5A-2137-03DA3C981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0780E-B870-3D4D-9503-1524305604B5}" type="datetimeFigureOut">
              <a:rPr lang="en-CH" smtClean="0"/>
              <a:t>06.06.2024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648EB-D0DF-C090-8346-D8F23DD7C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03BD5-045B-3BB2-05E2-503DC139B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5B27D-A251-5B4D-BC46-09AAAA2DE77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3970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33D8B-ACC2-3A18-1437-6A34FEAC2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A5E37-3539-7E7A-B484-F65D7DA3A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F6182-B2D1-EEA6-AA66-9425DBE2F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0780E-B870-3D4D-9503-1524305604B5}" type="datetimeFigureOut">
              <a:rPr lang="en-CH" smtClean="0"/>
              <a:t>06.06.2024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A26B7-0B0A-3B32-B6C8-A548F9F51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1FD20-88F3-CC40-0553-0C46CAD9E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5B27D-A251-5B4D-BC46-09AAAA2DE77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13684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8C12A-8382-E1D1-7061-317E685E9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D5946-D0A9-CEC7-2F75-A4E30F8BE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A91FD-1FDC-69BC-CA7C-DFD317CF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0780E-B870-3D4D-9503-1524305604B5}" type="datetimeFigureOut">
              <a:rPr lang="en-CH" smtClean="0"/>
              <a:t>06.06.2024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5895C-4AEA-C21B-AA58-45699B02E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EDE53-7F81-DC6A-7159-CE6C44F02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5B27D-A251-5B4D-BC46-09AAAA2DE77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25892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E3173-F7D3-225E-00DF-4D3C0C514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E829C-E936-52AF-C57A-93366BC923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CED4B-86A5-B2DE-8CDF-095D0E113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4C866-08E5-1431-065A-D72CF2D1E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0780E-B870-3D4D-9503-1524305604B5}" type="datetimeFigureOut">
              <a:rPr lang="en-CH" smtClean="0"/>
              <a:t>06.06.2024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7ADFC-4453-B8E2-FD25-8B77A7178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C3450-CB27-00F3-A5B0-DC1CD2EFB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5B27D-A251-5B4D-BC46-09AAAA2DE77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43215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C9153-C120-7616-4A88-AD7A28141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C7FC6-EF5E-C7EE-E5CB-E68420097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F0D819-7A0B-DBC6-8D95-1148012D5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E68308-1371-23DD-2C36-7EDE2E97FA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072B21-CEE8-2E81-8670-FF6A82A9D5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1CE100-2A6E-FBAC-74F1-DB0C6B4D9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0780E-B870-3D4D-9503-1524305604B5}" type="datetimeFigureOut">
              <a:rPr lang="en-CH" smtClean="0"/>
              <a:t>06.06.2024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1CF9DC-5DC1-47B6-E119-4069234F0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B13348-36D9-CCE4-AE61-6869801D2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5B27D-A251-5B4D-BC46-09AAAA2DE77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1215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0916F-3BB9-2414-D7BC-D7D29278F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EE7718-CB54-D7F6-ECFA-34750E2AE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0780E-B870-3D4D-9503-1524305604B5}" type="datetimeFigureOut">
              <a:rPr lang="en-CH" smtClean="0"/>
              <a:t>06.06.2024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5A418-B5F6-6E9B-DEF1-6E707A5CB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07527B-3453-7109-780D-4672CB42D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5B27D-A251-5B4D-BC46-09AAAA2DE77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99067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941A38-1637-DC98-2D82-5A8C21213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0780E-B870-3D4D-9503-1524305604B5}" type="datetimeFigureOut">
              <a:rPr lang="en-CH" smtClean="0"/>
              <a:t>06.06.2024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F9D689-5387-B60B-4568-03BFF488C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053845-1BD7-E3E5-8BC7-35D471EE7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5B27D-A251-5B4D-BC46-09AAAA2DE77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93850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D246F-3BC2-C0B0-A998-46288A585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649D1-90FE-F4FE-690E-8CDF83CCD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2647E3-C255-E3B6-DB2C-14C30D580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7919A-F359-2EC7-8C27-90BDDC5D4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0780E-B870-3D4D-9503-1524305604B5}" type="datetimeFigureOut">
              <a:rPr lang="en-CH" smtClean="0"/>
              <a:t>06.06.2024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A01399-516B-95B9-5E73-674263CE8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97F8F-0400-E3D3-903E-A349D8C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5B27D-A251-5B4D-BC46-09AAAA2DE77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35950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E4DBE-71CD-8484-9D55-435B1BD57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FF39B6-926E-9924-B577-880BA00FDD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870D0-FBFA-A97F-2AF9-043C55478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5DA616-FF44-7AAB-78F2-E5701A8EE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0780E-B870-3D4D-9503-1524305604B5}" type="datetimeFigureOut">
              <a:rPr lang="en-CH" smtClean="0"/>
              <a:t>06.06.2024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A6B3B-96B4-2ECE-E316-35BC8FCBD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B56CA-E72B-D32F-A02B-C69462E20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5B27D-A251-5B4D-BC46-09AAAA2DE77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7288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44FA5F-579D-3B2F-15A8-5C8B28A74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2FC30-8E5A-694E-0174-61B18D955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6B0BE-37C7-CF85-D5C3-D09F3557E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0780E-B870-3D4D-9503-1524305604B5}" type="datetimeFigureOut">
              <a:rPr lang="en-CH" smtClean="0"/>
              <a:t>06.06.2024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84A70-E843-1708-39B9-9282A4782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4B4D8-32AA-8DA2-B4F1-48FD98445A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5B27D-A251-5B4D-BC46-09AAAA2DE77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42973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1354469-C92F-9A46-6799-50FE984E1E66}"/>
              </a:ext>
            </a:extLst>
          </p:cNvPr>
          <p:cNvSpPr/>
          <p:nvPr/>
        </p:nvSpPr>
        <p:spPr>
          <a:xfrm>
            <a:off x="2226967" y="422116"/>
            <a:ext cx="2880000" cy="909720"/>
          </a:xfrm>
          <a:prstGeom prst="roundRect">
            <a:avLst>
              <a:gd name="adj" fmla="val 5789"/>
            </a:avLst>
          </a:prstGeom>
          <a:solidFill>
            <a:srgbClr val="B4C7E7">
              <a:alpha val="29804"/>
            </a:srgbClr>
          </a:solidFill>
          <a:ln>
            <a:noFill/>
          </a:ln>
        </p:spPr>
        <p:txBody>
          <a:bodyPr wrap="square" lIns="0" tIns="72000" rIns="0" bIns="72000">
            <a:spAutoFit/>
          </a:bodyPr>
          <a:lstStyle/>
          <a:p>
            <a:pPr algn="ctr"/>
            <a:r>
              <a:rPr lang="en-US" sz="1600" dirty="0">
                <a:solidFill>
                  <a:srgbClr val="0C4A7A"/>
                </a:solidFill>
                <a:latin typeface="Source Sans 3" panose="020B0303030403020204" pitchFamily="34" charset="0"/>
                <a:ea typeface="Batang" panose="02030600000101010101" pitchFamily="18" charset="-127"/>
              </a:rPr>
              <a:t>Panels identified through databases </a:t>
            </a:r>
          </a:p>
          <a:p>
            <a:pPr algn="ctr"/>
            <a:r>
              <a:rPr lang="en-US" sz="1600" dirty="0">
                <a:solidFill>
                  <a:srgbClr val="0C4A7A"/>
                </a:solidFill>
                <a:effectLst/>
                <a:latin typeface="Source Sans 3" panose="020B0303030403020204" pitchFamily="34" charset="0"/>
                <a:ea typeface="Batang" panose="02030600000101010101" pitchFamily="18" charset="-127"/>
              </a:rPr>
              <a:t>(n</a:t>
            </a:r>
            <a:r>
              <a:rPr lang="en-US" sz="1600" baseline="-25000" dirty="0">
                <a:solidFill>
                  <a:srgbClr val="0C4A7A"/>
                </a:solidFill>
                <a:effectLst/>
                <a:latin typeface="Source Sans 3" panose="020B0303030403020204" pitchFamily="34" charset="0"/>
                <a:ea typeface="Batang" panose="02030600000101010101" pitchFamily="18" charset="-127"/>
              </a:rPr>
              <a:t>panel</a:t>
            </a:r>
            <a:r>
              <a:rPr lang="en-US" sz="1600" dirty="0">
                <a:solidFill>
                  <a:srgbClr val="0C4A7A"/>
                </a:solidFill>
                <a:effectLst/>
                <a:latin typeface="Source Sans 3" panose="020B0303030403020204" pitchFamily="34" charset="0"/>
                <a:ea typeface="Batang" panose="02030600000101010101" pitchFamily="18" charset="-127"/>
              </a:rPr>
              <a:t> = </a:t>
            </a:r>
            <a:r>
              <a:rPr lang="en-US" sz="1600" dirty="0">
                <a:solidFill>
                  <a:srgbClr val="0C4A7A"/>
                </a:solidFill>
                <a:latin typeface="Source Sans 3" panose="020B0303030403020204" pitchFamily="34" charset="0"/>
                <a:ea typeface="Batang" panose="02030600000101010101" pitchFamily="18" charset="-127"/>
              </a:rPr>
              <a:t>59; n</a:t>
            </a:r>
            <a:r>
              <a:rPr lang="en-US" sz="1600" baseline="-25000" dirty="0">
                <a:solidFill>
                  <a:srgbClr val="0C4A7A"/>
                </a:solidFill>
                <a:latin typeface="Source Sans 3" panose="020B0303030403020204" pitchFamily="34" charset="0"/>
                <a:ea typeface="Batang" panose="02030600000101010101" pitchFamily="18" charset="-127"/>
              </a:rPr>
              <a:t>sample</a:t>
            </a:r>
            <a:r>
              <a:rPr lang="en-US" sz="1600" dirty="0">
                <a:solidFill>
                  <a:srgbClr val="0C4A7A"/>
                </a:solidFill>
                <a:latin typeface="Source Sans 3" panose="020B0303030403020204" pitchFamily="34" charset="0"/>
                <a:ea typeface="Batang" panose="02030600000101010101" pitchFamily="18" charset="-127"/>
              </a:rPr>
              <a:t> = 110) </a:t>
            </a:r>
            <a:endParaRPr lang="en-US" sz="1600" dirty="0">
              <a:solidFill>
                <a:srgbClr val="0C4A7A"/>
              </a:solidFill>
              <a:effectLst/>
              <a:latin typeface="Source Sans 3" panose="020B0303030403020204" pitchFamily="34" charset="0"/>
              <a:ea typeface="Batang" panose="02030600000101010101" pitchFamily="18" charset="-127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71B6E7F-B0FD-6998-6E53-27BCA1E59DDA}"/>
              </a:ext>
            </a:extLst>
          </p:cNvPr>
          <p:cNvSpPr/>
          <p:nvPr/>
        </p:nvSpPr>
        <p:spPr>
          <a:xfrm>
            <a:off x="5472122" y="422116"/>
            <a:ext cx="2880000" cy="909720"/>
          </a:xfrm>
          <a:prstGeom prst="roundRect">
            <a:avLst>
              <a:gd name="adj" fmla="val 5520"/>
            </a:avLst>
          </a:prstGeom>
          <a:solidFill>
            <a:srgbClr val="B4C7E7">
              <a:alpha val="29804"/>
            </a:srgbClr>
          </a:solidFill>
          <a:ln>
            <a:noFill/>
          </a:ln>
        </p:spPr>
        <p:txBody>
          <a:bodyPr wrap="square" lIns="0" tIns="72000" rIns="0" bIns="72000">
            <a:spAutoFit/>
          </a:bodyPr>
          <a:lstStyle/>
          <a:p>
            <a:pPr algn="ctr"/>
            <a:r>
              <a:rPr lang="en-US" sz="1600" dirty="0">
                <a:solidFill>
                  <a:srgbClr val="0C4A7A"/>
                </a:solidFill>
                <a:latin typeface="Source Sans 3" panose="020B0303030403020204" pitchFamily="34" charset="0"/>
                <a:ea typeface="Batang" panose="02030600000101010101" pitchFamily="18" charset="-127"/>
              </a:rPr>
              <a:t>Panels identified through the literature &amp; other sources</a:t>
            </a:r>
          </a:p>
          <a:p>
            <a:pPr algn="ctr"/>
            <a:r>
              <a:rPr lang="en-US" sz="1600" dirty="0">
                <a:solidFill>
                  <a:srgbClr val="0C4A7A"/>
                </a:solidFill>
                <a:latin typeface="Source Sans 3" panose="020B0303030403020204" pitchFamily="34" charset="0"/>
                <a:ea typeface="Batang" panose="02030600000101010101" pitchFamily="18" charset="-127"/>
              </a:rPr>
              <a:t> (n</a:t>
            </a:r>
            <a:r>
              <a:rPr lang="en-US" sz="1600" baseline="-25000" dirty="0">
                <a:solidFill>
                  <a:srgbClr val="0C4A7A"/>
                </a:solidFill>
                <a:latin typeface="Source Sans 3" panose="020B0303030403020204" pitchFamily="34" charset="0"/>
                <a:ea typeface="Batang" panose="02030600000101010101" pitchFamily="18" charset="-127"/>
              </a:rPr>
              <a:t>panel</a:t>
            </a:r>
            <a:r>
              <a:rPr lang="en-US" sz="1600" dirty="0">
                <a:solidFill>
                  <a:srgbClr val="0C4A7A"/>
                </a:solidFill>
                <a:latin typeface="Source Sans 3" panose="020B0303030403020204" pitchFamily="34" charset="0"/>
                <a:ea typeface="Batang" panose="02030600000101010101" pitchFamily="18" charset="-127"/>
              </a:rPr>
              <a:t> =  42; n</a:t>
            </a:r>
            <a:r>
              <a:rPr lang="en-US" sz="1600" baseline="-25000" dirty="0">
                <a:solidFill>
                  <a:srgbClr val="0C4A7A"/>
                </a:solidFill>
                <a:latin typeface="Source Sans 3" panose="020B0303030403020204" pitchFamily="34" charset="0"/>
                <a:ea typeface="Batang" panose="02030600000101010101" pitchFamily="18" charset="-127"/>
              </a:rPr>
              <a:t>sample</a:t>
            </a:r>
            <a:r>
              <a:rPr lang="en-US" sz="1600" dirty="0">
                <a:solidFill>
                  <a:srgbClr val="0C4A7A"/>
                </a:solidFill>
                <a:latin typeface="Source Sans 3" panose="020B0303030403020204" pitchFamily="34" charset="0"/>
                <a:ea typeface="Batang" panose="02030600000101010101" pitchFamily="18" charset="-127"/>
              </a:rPr>
              <a:t> = 47) 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1A7988B-41AA-C7C3-4B80-7DF4AC18639B}"/>
              </a:ext>
            </a:extLst>
          </p:cNvPr>
          <p:cNvSpPr/>
          <p:nvPr/>
        </p:nvSpPr>
        <p:spPr>
          <a:xfrm>
            <a:off x="2226146" y="2084389"/>
            <a:ext cx="6136470" cy="656355"/>
          </a:xfrm>
          <a:prstGeom prst="roundRect">
            <a:avLst>
              <a:gd name="adj" fmla="val 6280"/>
            </a:avLst>
          </a:prstGeom>
          <a:solidFill>
            <a:srgbClr val="B4C7E7">
              <a:alpha val="29804"/>
            </a:srgbClr>
          </a:solidFill>
          <a:ln>
            <a:noFill/>
          </a:ln>
        </p:spPr>
        <p:txBody>
          <a:bodyPr wrap="square" lIns="0" tIns="72000" rIns="0" bIns="72000">
            <a:spAutoFit/>
          </a:bodyPr>
          <a:lstStyle/>
          <a:p>
            <a:pPr algn="ctr"/>
            <a:r>
              <a:rPr lang="en-US" sz="1600" dirty="0">
                <a:solidFill>
                  <a:srgbClr val="0C4A7A"/>
                </a:solidFill>
                <a:latin typeface="Source Sans 3" panose="020B0303030403020204" pitchFamily="34" charset="0"/>
                <a:ea typeface="Batang" panose="02030600000101010101" pitchFamily="18" charset="-127"/>
              </a:rPr>
              <a:t>Panels screened for eligibility</a:t>
            </a:r>
          </a:p>
          <a:p>
            <a:pPr algn="ctr"/>
            <a:r>
              <a:rPr lang="en-US" sz="1600" dirty="0">
                <a:solidFill>
                  <a:srgbClr val="0C4A7A"/>
                </a:solidFill>
                <a:latin typeface="Source Sans 3" panose="020B0303030403020204" pitchFamily="34" charset="0"/>
                <a:ea typeface="Batang" panose="02030600000101010101" pitchFamily="18" charset="-127"/>
              </a:rPr>
              <a:t>  (n</a:t>
            </a:r>
            <a:r>
              <a:rPr lang="en-US" sz="1600" baseline="-25000" dirty="0">
                <a:solidFill>
                  <a:srgbClr val="0C4A7A"/>
                </a:solidFill>
                <a:latin typeface="Source Sans 3" panose="020B0303030403020204" pitchFamily="34" charset="0"/>
                <a:ea typeface="Batang" panose="02030600000101010101" pitchFamily="18" charset="-127"/>
              </a:rPr>
              <a:t>panel</a:t>
            </a:r>
            <a:r>
              <a:rPr lang="en-US" sz="1600" dirty="0">
                <a:solidFill>
                  <a:srgbClr val="0C4A7A"/>
                </a:solidFill>
                <a:latin typeface="Source Sans 3" panose="020B0303030403020204" pitchFamily="34" charset="0"/>
                <a:ea typeface="Batang" panose="02030600000101010101" pitchFamily="18" charset="-127"/>
              </a:rPr>
              <a:t> =  101; n</a:t>
            </a:r>
            <a:r>
              <a:rPr lang="en-US" sz="1600" baseline="-25000" dirty="0">
                <a:solidFill>
                  <a:srgbClr val="0C4A7A"/>
                </a:solidFill>
                <a:latin typeface="Source Sans 3" panose="020B0303030403020204" pitchFamily="34" charset="0"/>
                <a:ea typeface="Batang" panose="02030600000101010101" pitchFamily="18" charset="-127"/>
              </a:rPr>
              <a:t>sample</a:t>
            </a:r>
            <a:r>
              <a:rPr lang="en-US" sz="1600" dirty="0">
                <a:solidFill>
                  <a:srgbClr val="0C4A7A"/>
                </a:solidFill>
                <a:latin typeface="Source Sans 3" panose="020B0303030403020204" pitchFamily="34" charset="0"/>
                <a:ea typeface="Batang" panose="02030600000101010101" pitchFamily="18" charset="-127"/>
              </a:rPr>
              <a:t> = 157)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565ED5-9892-86C3-25CA-F99D2C9A6C12}"/>
              </a:ext>
            </a:extLst>
          </p:cNvPr>
          <p:cNvSpPr txBox="1"/>
          <p:nvPr/>
        </p:nvSpPr>
        <p:spPr>
          <a:xfrm>
            <a:off x="8910654" y="2100155"/>
            <a:ext cx="2801133" cy="2072428"/>
          </a:xfrm>
          <a:prstGeom prst="roundRect">
            <a:avLst>
              <a:gd name="adj" fmla="val 4091"/>
            </a:avLst>
          </a:prstGeom>
          <a:solidFill>
            <a:srgbClr val="B4C7E7">
              <a:alpha val="29804"/>
            </a:srgbClr>
          </a:solidFill>
          <a:ln>
            <a:noFill/>
          </a:ln>
        </p:spPr>
        <p:txBody>
          <a:bodyPr wrap="square" lIns="72000" tIns="72000" rIns="0" bIns="72000">
            <a:spAutoFit/>
          </a:bodyPr>
          <a:lstStyle>
            <a:defPPr>
              <a:defRPr lang="en-US"/>
            </a:defPPr>
            <a:lvl1pPr algn="ctr">
              <a:defRPr sz="2400" b="1">
                <a:latin typeface="Barlow" pitchFamily="2" charset="77"/>
              </a:defRPr>
            </a:lvl1pPr>
          </a:lstStyle>
          <a:p>
            <a:pPr algn="l"/>
            <a:r>
              <a:rPr lang="en-GB" sz="1600" b="0" dirty="0">
                <a:solidFill>
                  <a:srgbClr val="0C4A7A"/>
                </a:solidFill>
                <a:latin typeface="Source Sans 3" panose="020B0303030403020204" pitchFamily="34" charset="0"/>
              </a:rPr>
              <a:t>Samples excluded </a:t>
            </a:r>
            <a:r>
              <a:rPr lang="en-GB" sz="1400" b="0" dirty="0">
                <a:solidFill>
                  <a:srgbClr val="0C4A7A"/>
                </a:solidFill>
                <a:latin typeface="Source Sans 3" panose="020B0303030403020204" pitchFamily="34" charset="0"/>
              </a:rPr>
              <a:t>(n</a:t>
            </a:r>
            <a:r>
              <a:rPr lang="en-GB" sz="1400" b="0" baseline="-25000" dirty="0">
                <a:solidFill>
                  <a:srgbClr val="0C4A7A"/>
                </a:solidFill>
                <a:latin typeface="Source Sans 3" panose="020B0303030403020204" pitchFamily="34" charset="0"/>
              </a:rPr>
              <a:t>sample</a:t>
            </a:r>
            <a:r>
              <a:rPr lang="en-GB" sz="1400" b="0" dirty="0">
                <a:solidFill>
                  <a:srgbClr val="0C4A7A"/>
                </a:solidFill>
                <a:latin typeface="Source Sans 3" panose="020B0303030403020204" pitchFamily="34" charset="0"/>
              </a:rPr>
              <a:t> = 100):</a:t>
            </a:r>
            <a:endParaRPr lang="en-GB" sz="1600" b="0" dirty="0">
              <a:solidFill>
                <a:srgbClr val="0C4A7A"/>
              </a:solidFill>
              <a:latin typeface="Source Sans 3" panose="020B0303030403020204" pitchFamily="34" charset="0"/>
            </a:endParaRPr>
          </a:p>
          <a:p>
            <a:pPr marL="171450" indent="-171450" algn="l">
              <a:lnSpc>
                <a:spcPts val="1550"/>
              </a:lnSpc>
              <a:buFont typeface="Courier New" panose="02070309020205020404" pitchFamily="49" charset="0"/>
              <a:buChar char="o"/>
            </a:pPr>
            <a:r>
              <a:rPr lang="en-GB" sz="1200" b="0" dirty="0">
                <a:solidFill>
                  <a:srgbClr val="0C4A7A"/>
                </a:solidFill>
                <a:latin typeface="Source Sans 3" panose="020B0303030403020204" pitchFamily="34" charset="0"/>
              </a:rPr>
              <a:t>Propensity or behavioural measure not repeated (n</a:t>
            </a:r>
            <a:r>
              <a:rPr lang="en-GB" sz="1200" b="0" baseline="-25000" dirty="0">
                <a:solidFill>
                  <a:srgbClr val="0C4A7A"/>
                </a:solidFill>
                <a:latin typeface="Source Sans 3" panose="020B0303030403020204" pitchFamily="34" charset="0"/>
              </a:rPr>
              <a:t>sample</a:t>
            </a:r>
            <a:r>
              <a:rPr lang="en-GB" sz="1200" b="0" dirty="0">
                <a:solidFill>
                  <a:srgbClr val="0C4A7A"/>
                </a:solidFill>
                <a:latin typeface="Source Sans 3" panose="020B0303030403020204" pitchFamily="34" charset="0"/>
              </a:rPr>
              <a:t> =  37) </a:t>
            </a:r>
            <a:endParaRPr lang="en-GB" sz="500" b="0" dirty="0">
              <a:solidFill>
                <a:srgbClr val="0C4A7A"/>
              </a:solidFill>
              <a:latin typeface="Source Sans 3" panose="020B0303030403020204" pitchFamily="34" charset="0"/>
            </a:endParaRPr>
          </a:p>
          <a:p>
            <a:pPr marL="171450" indent="-171450" algn="l">
              <a:lnSpc>
                <a:spcPts val="1550"/>
              </a:lnSpc>
              <a:buFont typeface="Courier New" panose="02070309020205020404" pitchFamily="49" charset="0"/>
              <a:buChar char="o"/>
            </a:pPr>
            <a:r>
              <a:rPr lang="en-GB" sz="1200" b="0" dirty="0">
                <a:solidFill>
                  <a:srgbClr val="0C4A7A"/>
                </a:solidFill>
                <a:latin typeface="Source Sans 3" panose="020B0303030403020204" pitchFamily="34" charset="0"/>
              </a:rPr>
              <a:t>Does not include a  propensity or behavioural measure (n</a:t>
            </a:r>
            <a:r>
              <a:rPr lang="en-GB" sz="1200" b="0" baseline="-25000" dirty="0">
                <a:solidFill>
                  <a:srgbClr val="0C4A7A"/>
                </a:solidFill>
                <a:latin typeface="Source Sans 3" panose="020B0303030403020204" pitchFamily="34" charset="0"/>
              </a:rPr>
              <a:t>sample</a:t>
            </a:r>
            <a:r>
              <a:rPr lang="en-GB" sz="1200" b="0" dirty="0">
                <a:solidFill>
                  <a:srgbClr val="0C4A7A"/>
                </a:solidFill>
                <a:latin typeface="Source Sans 3" panose="020B0303030403020204" pitchFamily="34" charset="0"/>
              </a:rPr>
              <a:t> =  34)</a:t>
            </a:r>
          </a:p>
          <a:p>
            <a:pPr marL="171450" indent="-171450" algn="l">
              <a:lnSpc>
                <a:spcPts val="1550"/>
              </a:lnSpc>
              <a:buFont typeface="Courier New" panose="02070309020205020404" pitchFamily="49" charset="0"/>
              <a:buChar char="o"/>
            </a:pPr>
            <a:r>
              <a:rPr lang="en-GB" sz="1200" b="0" dirty="0">
                <a:solidFill>
                  <a:srgbClr val="0C4A7A"/>
                </a:solidFill>
                <a:latin typeface="Source Sans 3" panose="020B0303030403020204" pitchFamily="34" charset="0"/>
              </a:rPr>
              <a:t>Sample size too small (n</a:t>
            </a:r>
            <a:r>
              <a:rPr lang="en-GB" sz="1200" b="0" baseline="-25000" dirty="0">
                <a:solidFill>
                  <a:srgbClr val="0C4A7A"/>
                </a:solidFill>
                <a:latin typeface="Source Sans 3" panose="020B0303030403020204" pitchFamily="34" charset="0"/>
              </a:rPr>
              <a:t>sample</a:t>
            </a:r>
            <a:r>
              <a:rPr lang="en-GB" sz="1200" b="0" dirty="0">
                <a:solidFill>
                  <a:srgbClr val="0C4A7A"/>
                </a:solidFill>
                <a:latin typeface="Source Sans 3" panose="020B0303030403020204" pitchFamily="34" charset="0"/>
              </a:rPr>
              <a:t> =  6)</a:t>
            </a:r>
          </a:p>
          <a:p>
            <a:pPr marL="171450" indent="-171450" algn="l">
              <a:lnSpc>
                <a:spcPts val="1550"/>
              </a:lnSpc>
              <a:buFont typeface="Courier New" panose="02070309020205020404" pitchFamily="49" charset="0"/>
              <a:buChar char="o"/>
            </a:pPr>
            <a:r>
              <a:rPr lang="en-GB" sz="1200" b="0" dirty="0">
                <a:solidFill>
                  <a:srgbClr val="0C4A7A"/>
                </a:solidFill>
                <a:latin typeface="Source Sans 3" panose="020B0303030403020204" pitchFamily="34" charset="0"/>
              </a:rPr>
              <a:t>Includes one measure (n</a:t>
            </a:r>
            <a:r>
              <a:rPr lang="en-GB" sz="1200" b="0" baseline="-25000" dirty="0">
                <a:solidFill>
                  <a:srgbClr val="0C4A7A"/>
                </a:solidFill>
                <a:latin typeface="Source Sans 3" panose="020B0303030403020204" pitchFamily="34" charset="0"/>
              </a:rPr>
              <a:t>sample</a:t>
            </a:r>
            <a:r>
              <a:rPr lang="en-GB" sz="1200" b="0" dirty="0">
                <a:solidFill>
                  <a:srgbClr val="0C4A7A"/>
                </a:solidFill>
                <a:latin typeface="Source Sans 3" panose="020B0303030403020204" pitchFamily="34" charset="0"/>
              </a:rPr>
              <a:t> =  8; </a:t>
            </a:r>
            <a:r>
              <a:rPr lang="en-GB" sz="1000" b="0" i="1" dirty="0">
                <a:solidFill>
                  <a:srgbClr val="0C4A7A"/>
                </a:solidFill>
                <a:latin typeface="Source Sans 3 Light" panose="020B0303030403020204" pitchFamily="34" charset="0"/>
              </a:rPr>
              <a:t>only applicable for the analysis of convergent validity</a:t>
            </a:r>
            <a:r>
              <a:rPr lang="en-GB" sz="1200" b="0" dirty="0">
                <a:solidFill>
                  <a:srgbClr val="0C4A7A"/>
                </a:solidFill>
                <a:latin typeface="Source Sans 3" panose="020B0303030403020204" pitchFamily="34" charset="0"/>
              </a:rPr>
              <a:t>)</a:t>
            </a:r>
          </a:p>
          <a:p>
            <a:pPr marL="171450" indent="-171450" algn="l">
              <a:lnSpc>
                <a:spcPts val="1550"/>
              </a:lnSpc>
              <a:buFont typeface="Courier New" panose="02070309020205020404" pitchFamily="49" charset="0"/>
              <a:buChar char="o"/>
            </a:pPr>
            <a:r>
              <a:rPr lang="en-GB" sz="1200" b="0" dirty="0">
                <a:solidFill>
                  <a:srgbClr val="0C4A7A"/>
                </a:solidFill>
                <a:latin typeface="Source Sans 3" panose="020B0303030403020204" pitchFamily="34" charset="0"/>
              </a:rPr>
              <a:t>Other (n</a:t>
            </a:r>
            <a:r>
              <a:rPr lang="en-GB" sz="1200" b="0" baseline="-25000" dirty="0">
                <a:solidFill>
                  <a:srgbClr val="0C4A7A"/>
                </a:solidFill>
                <a:latin typeface="Source Sans 3" panose="020B0303030403020204" pitchFamily="34" charset="0"/>
              </a:rPr>
              <a:t>sample</a:t>
            </a:r>
            <a:r>
              <a:rPr lang="en-GB" sz="1200" b="0" dirty="0">
                <a:solidFill>
                  <a:srgbClr val="0C4A7A"/>
                </a:solidFill>
                <a:latin typeface="Source Sans 3" panose="020B0303030403020204" pitchFamily="34" charset="0"/>
              </a:rPr>
              <a:t> = 23)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FAB54D-E369-85F2-554E-E28A283AEF4D}"/>
              </a:ext>
            </a:extLst>
          </p:cNvPr>
          <p:cNvCxnSpPr>
            <a:cxnSpLocks/>
          </p:cNvCxnSpPr>
          <p:nvPr/>
        </p:nvCxnSpPr>
        <p:spPr>
          <a:xfrm>
            <a:off x="8462396" y="2408389"/>
            <a:ext cx="360000" cy="0"/>
          </a:xfrm>
          <a:prstGeom prst="straightConnector1">
            <a:avLst/>
          </a:prstGeom>
          <a:ln w="12700">
            <a:solidFill>
              <a:srgbClr val="0C4A7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E1BC26C-C48D-DBB7-1FC2-847F332974DD}"/>
              </a:ext>
            </a:extLst>
          </p:cNvPr>
          <p:cNvSpPr txBox="1"/>
          <p:nvPr/>
        </p:nvSpPr>
        <p:spPr>
          <a:xfrm>
            <a:off x="2226967" y="3927204"/>
            <a:ext cx="2880000" cy="656355"/>
          </a:xfrm>
          <a:prstGeom prst="roundRect">
            <a:avLst>
              <a:gd name="adj" fmla="val 6177"/>
            </a:avLst>
          </a:prstGeom>
          <a:solidFill>
            <a:srgbClr val="B4C7E7">
              <a:alpha val="29804"/>
            </a:srgbClr>
          </a:solidFill>
          <a:ln>
            <a:noFill/>
          </a:ln>
        </p:spPr>
        <p:txBody>
          <a:bodyPr wrap="square" lIns="0" tIns="72000" rIns="0" bIns="7200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rgbClr val="0C4A7A"/>
                </a:solidFill>
                <a:latin typeface="Source Sans 3" panose="020B0303030403020204" pitchFamily="34" charset="0"/>
                <a:ea typeface="Batang" panose="02030600000101010101" pitchFamily="18" charset="-127"/>
              </a:defRPr>
            </a:lvl1pPr>
          </a:lstStyle>
          <a:p>
            <a:r>
              <a:rPr lang="en-US" dirty="0"/>
              <a:t>Available data for analysis</a:t>
            </a:r>
          </a:p>
          <a:p>
            <a:r>
              <a:rPr lang="en-US" dirty="0"/>
              <a:t>(n</a:t>
            </a:r>
            <a:r>
              <a:rPr lang="en-US" baseline="-25000" dirty="0"/>
              <a:t>panel </a:t>
            </a:r>
            <a:r>
              <a:rPr lang="en-US" dirty="0"/>
              <a:t>=  33;  n</a:t>
            </a:r>
            <a:r>
              <a:rPr lang="en-US" baseline="-25000" dirty="0"/>
              <a:t>sample </a:t>
            </a:r>
            <a:r>
              <a:rPr lang="en-US" dirty="0"/>
              <a:t>=  57)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34E31C0-1653-D8BA-7FBA-A96CD1EF9477}"/>
              </a:ext>
            </a:extLst>
          </p:cNvPr>
          <p:cNvCxnSpPr>
            <a:cxnSpLocks/>
          </p:cNvCxnSpPr>
          <p:nvPr/>
        </p:nvCxnSpPr>
        <p:spPr>
          <a:xfrm>
            <a:off x="3666967" y="1527643"/>
            <a:ext cx="0" cy="360000"/>
          </a:xfrm>
          <a:prstGeom prst="straightConnector1">
            <a:avLst/>
          </a:prstGeom>
          <a:ln w="12700">
            <a:solidFill>
              <a:srgbClr val="0C4A7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D5390A1-E627-1922-2EAF-B72FF94CFDDD}"/>
              </a:ext>
            </a:extLst>
          </p:cNvPr>
          <p:cNvSpPr/>
          <p:nvPr/>
        </p:nvSpPr>
        <p:spPr>
          <a:xfrm>
            <a:off x="480199" y="2084390"/>
            <a:ext cx="1548000" cy="647999"/>
          </a:xfrm>
          <a:prstGeom prst="roundRect">
            <a:avLst>
              <a:gd name="adj" fmla="val 5111"/>
            </a:avLst>
          </a:prstGeom>
          <a:solidFill>
            <a:srgbClr val="0C4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latin typeface="Source Sans 3" panose="020B0303030403020204" pitchFamily="34" charset="0"/>
              </a:rPr>
              <a:t>Screening  &amp; Eligibility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B669E5A-B401-1E6E-F295-F4A8435B2E85}"/>
              </a:ext>
            </a:extLst>
          </p:cNvPr>
          <p:cNvSpPr/>
          <p:nvPr/>
        </p:nvSpPr>
        <p:spPr>
          <a:xfrm>
            <a:off x="480199" y="552976"/>
            <a:ext cx="1548000" cy="648000"/>
          </a:xfrm>
          <a:prstGeom prst="roundRect">
            <a:avLst>
              <a:gd name="adj" fmla="val 6588"/>
            </a:avLst>
          </a:prstGeom>
          <a:solidFill>
            <a:srgbClr val="0C4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latin typeface="Source Sans 3" panose="020B0303030403020204" pitchFamily="34" charset="0"/>
              </a:rPr>
              <a:t>Identification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036B448-71B4-1939-1D30-DB941AED3259}"/>
              </a:ext>
            </a:extLst>
          </p:cNvPr>
          <p:cNvSpPr/>
          <p:nvPr/>
        </p:nvSpPr>
        <p:spPr>
          <a:xfrm>
            <a:off x="480199" y="3931381"/>
            <a:ext cx="1548000" cy="648000"/>
          </a:xfrm>
          <a:prstGeom prst="roundRect">
            <a:avLst>
              <a:gd name="adj" fmla="val 7185"/>
            </a:avLst>
          </a:prstGeom>
          <a:solidFill>
            <a:srgbClr val="0C4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latin typeface="Source Sans 3" panose="020B0303030403020204" pitchFamily="34" charset="0"/>
              </a:rPr>
              <a:t>Available data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D8498A8-B508-E777-7F8B-A75DE976A40F}"/>
              </a:ext>
            </a:extLst>
          </p:cNvPr>
          <p:cNvSpPr/>
          <p:nvPr/>
        </p:nvSpPr>
        <p:spPr>
          <a:xfrm>
            <a:off x="480199" y="5593433"/>
            <a:ext cx="1548000" cy="668693"/>
          </a:xfrm>
          <a:prstGeom prst="roundRect">
            <a:avLst>
              <a:gd name="adj" fmla="val 5078"/>
            </a:avLst>
          </a:prstGeom>
          <a:solidFill>
            <a:srgbClr val="0C4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latin typeface="Source Sans 3" panose="020B0303030403020204" pitchFamily="34" charset="0"/>
              </a:rPr>
              <a:t>Analysed data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3688E9-0C6C-04BF-FDE0-242E98DC3902}"/>
              </a:ext>
            </a:extLst>
          </p:cNvPr>
          <p:cNvCxnSpPr>
            <a:cxnSpLocks/>
          </p:cNvCxnSpPr>
          <p:nvPr/>
        </p:nvCxnSpPr>
        <p:spPr>
          <a:xfrm>
            <a:off x="6912122" y="1527643"/>
            <a:ext cx="0" cy="360000"/>
          </a:xfrm>
          <a:prstGeom prst="straightConnector1">
            <a:avLst/>
          </a:prstGeom>
          <a:ln w="12700">
            <a:solidFill>
              <a:srgbClr val="0C4A7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0314A0C-6194-2A1E-05EE-EC8B4038C0B8}"/>
              </a:ext>
            </a:extLst>
          </p:cNvPr>
          <p:cNvSpPr/>
          <p:nvPr/>
        </p:nvSpPr>
        <p:spPr>
          <a:xfrm>
            <a:off x="2226967" y="5351702"/>
            <a:ext cx="2880000" cy="1152154"/>
          </a:xfrm>
          <a:prstGeom prst="roundRect">
            <a:avLst>
              <a:gd name="adj" fmla="val 3616"/>
            </a:avLst>
          </a:prstGeom>
          <a:solidFill>
            <a:srgbClr val="B4C7E7">
              <a:alpha val="29804"/>
            </a:srgbClr>
          </a:solidFill>
          <a:ln>
            <a:noFill/>
          </a:ln>
        </p:spPr>
        <p:txBody>
          <a:bodyPr wrap="square" lIns="0" tIns="72000" rIns="0" bIns="72000">
            <a:spAutoFit/>
          </a:bodyPr>
          <a:lstStyle/>
          <a:p>
            <a:pPr algn="ctr"/>
            <a:r>
              <a:rPr lang="en-US" sz="1600" dirty="0">
                <a:solidFill>
                  <a:srgbClr val="0C4A7A"/>
                </a:solidFill>
                <a:latin typeface="Source Sans 3" panose="020B0303030403020204" pitchFamily="34" charset="0"/>
                <a:ea typeface="Batang" panose="02030600000101010101" pitchFamily="18" charset="-127"/>
              </a:rPr>
              <a:t>Data analysed</a:t>
            </a:r>
          </a:p>
          <a:p>
            <a:pPr algn="ctr"/>
            <a:r>
              <a:rPr lang="en-US" sz="1600" dirty="0">
                <a:solidFill>
                  <a:srgbClr val="0C4A7A"/>
                </a:solidFill>
                <a:latin typeface="Source Sans 3" panose="020B0303030403020204" pitchFamily="34" charset="0"/>
                <a:ea typeface="Batang" panose="02030600000101010101" pitchFamily="18" charset="-127"/>
              </a:rPr>
              <a:t>n</a:t>
            </a:r>
            <a:r>
              <a:rPr lang="en-US" sz="1600" baseline="-25000" dirty="0">
                <a:solidFill>
                  <a:srgbClr val="0C4A7A"/>
                </a:solidFill>
                <a:latin typeface="Source Sans 3" panose="020B0303030403020204" pitchFamily="34" charset="0"/>
                <a:ea typeface="Batang" panose="02030600000101010101" pitchFamily="18" charset="-127"/>
              </a:rPr>
              <a:t>measure</a:t>
            </a:r>
            <a:r>
              <a:rPr lang="en-US" sz="1600" dirty="0">
                <a:solidFill>
                  <a:srgbClr val="0C4A7A"/>
                </a:solidFill>
                <a:latin typeface="Source Sans 3" panose="020B0303030403020204" pitchFamily="34" charset="0"/>
                <a:ea typeface="Batang" panose="02030600000101010101" pitchFamily="18" charset="-127"/>
              </a:rPr>
              <a:t> = 358</a:t>
            </a:r>
          </a:p>
          <a:p>
            <a:pPr algn="ctr"/>
            <a:r>
              <a:rPr lang="en-US" sz="1600" dirty="0">
                <a:solidFill>
                  <a:srgbClr val="0C4A7A"/>
                </a:solidFill>
                <a:effectLst/>
                <a:latin typeface="Source Sans 3" panose="020B0303030403020204" pitchFamily="34" charset="0"/>
                <a:ea typeface="Batang" panose="02030600000101010101" pitchFamily="18" charset="-127"/>
              </a:rPr>
              <a:t>n</a:t>
            </a:r>
            <a:r>
              <a:rPr lang="en-US" sz="1600" baseline="-25000" dirty="0">
                <a:solidFill>
                  <a:srgbClr val="0C4A7A"/>
                </a:solidFill>
                <a:latin typeface="Source Sans 3" panose="020B0303030403020204" pitchFamily="34" charset="0"/>
                <a:ea typeface="Batang" panose="02030600000101010101" pitchFamily="18" charset="-127"/>
              </a:rPr>
              <a:t>respondent</a:t>
            </a:r>
            <a:r>
              <a:rPr lang="en-US" sz="1600" dirty="0">
                <a:solidFill>
                  <a:srgbClr val="0C4A7A"/>
                </a:solidFill>
                <a:effectLst/>
                <a:latin typeface="Source Sans 3" panose="020B0303030403020204" pitchFamily="34" charset="0"/>
                <a:ea typeface="Batang" panose="02030600000101010101" pitchFamily="18" charset="-127"/>
              </a:rPr>
              <a:t> = </a:t>
            </a:r>
            <a:r>
              <a:rPr lang="en-US" sz="1600" dirty="0">
                <a:solidFill>
                  <a:srgbClr val="0C4A7A"/>
                </a:solidFill>
                <a:latin typeface="Source Sans 3" panose="020B0303030403020204" pitchFamily="34" charset="0"/>
                <a:ea typeface="Batang" panose="02030600000101010101" pitchFamily="18" charset="-127"/>
              </a:rPr>
              <a:t>579’114 </a:t>
            </a:r>
          </a:p>
          <a:p>
            <a:pPr algn="ctr"/>
            <a:r>
              <a:rPr lang="en-US" sz="1600" dirty="0">
                <a:solidFill>
                  <a:srgbClr val="0C4A7A"/>
                </a:solidFill>
                <a:latin typeface="Source Sans 3" panose="020B0303030403020204" pitchFamily="34" charset="0"/>
                <a:ea typeface="Batang" panose="02030600000101010101" pitchFamily="18" charset="-127"/>
              </a:rPr>
              <a:t>n</a:t>
            </a:r>
            <a:r>
              <a:rPr lang="en-US" sz="1600" baseline="-25000" dirty="0">
                <a:solidFill>
                  <a:srgbClr val="0C4A7A"/>
                </a:solidFill>
                <a:latin typeface="Source Sans 3" panose="020B0303030403020204" pitchFamily="34" charset="0"/>
                <a:ea typeface="Batang" panose="02030600000101010101" pitchFamily="18" charset="-127"/>
              </a:rPr>
              <a:t>effect size </a:t>
            </a:r>
            <a:r>
              <a:rPr lang="en-US" sz="1600" dirty="0">
                <a:solidFill>
                  <a:srgbClr val="0C4A7A"/>
                </a:solidFill>
                <a:latin typeface="Source Sans 3" panose="020B0303030403020204" pitchFamily="34" charset="0"/>
                <a:ea typeface="Batang" panose="02030600000101010101" pitchFamily="18" charset="-127"/>
              </a:rPr>
              <a:t>= 74’264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F4F9B7-1A16-F589-4286-B3A4F4128AD2}"/>
              </a:ext>
            </a:extLst>
          </p:cNvPr>
          <p:cNvCxnSpPr>
            <a:cxnSpLocks/>
          </p:cNvCxnSpPr>
          <p:nvPr/>
        </p:nvCxnSpPr>
        <p:spPr>
          <a:xfrm>
            <a:off x="3666967" y="4777764"/>
            <a:ext cx="0" cy="360000"/>
          </a:xfrm>
          <a:prstGeom prst="straightConnector1">
            <a:avLst/>
          </a:prstGeom>
          <a:ln w="12700">
            <a:solidFill>
              <a:srgbClr val="0C4A7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8DD956E-799D-17C5-0C19-DF3B0235C3D1}"/>
              </a:ext>
            </a:extLst>
          </p:cNvPr>
          <p:cNvSpPr/>
          <p:nvPr/>
        </p:nvSpPr>
        <p:spPr>
          <a:xfrm>
            <a:off x="5472122" y="5351702"/>
            <a:ext cx="2880000" cy="1152154"/>
          </a:xfrm>
          <a:prstGeom prst="roundRect">
            <a:avLst>
              <a:gd name="adj" fmla="val 3616"/>
            </a:avLst>
          </a:prstGeom>
          <a:solidFill>
            <a:srgbClr val="B4C7E7">
              <a:alpha val="29804"/>
            </a:srgbClr>
          </a:solidFill>
          <a:ln>
            <a:noFill/>
          </a:ln>
        </p:spPr>
        <p:txBody>
          <a:bodyPr wrap="square" lIns="0" tIns="72000" rIns="0" bIns="72000">
            <a:spAutoFit/>
          </a:bodyPr>
          <a:lstStyle/>
          <a:p>
            <a:pPr algn="ctr"/>
            <a:r>
              <a:rPr lang="en-US" sz="1600" dirty="0">
                <a:solidFill>
                  <a:srgbClr val="0C4A7A"/>
                </a:solidFill>
                <a:latin typeface="Source Sans 3" panose="020B0303030403020204" pitchFamily="34" charset="0"/>
                <a:ea typeface="Batang" panose="02030600000101010101" pitchFamily="18" charset="-127"/>
              </a:rPr>
              <a:t>Data analysed</a:t>
            </a:r>
          </a:p>
          <a:p>
            <a:pPr algn="ctr"/>
            <a:r>
              <a:rPr lang="en-US" sz="1600" dirty="0">
                <a:solidFill>
                  <a:srgbClr val="0C4A7A"/>
                </a:solidFill>
                <a:latin typeface="Source Sans 3" panose="020B0303030403020204" pitchFamily="34" charset="0"/>
                <a:ea typeface="Batang" panose="02030600000101010101" pitchFamily="18" charset="-127"/>
              </a:rPr>
              <a:t>n</a:t>
            </a:r>
            <a:r>
              <a:rPr lang="en-US" sz="1600" baseline="-25000" dirty="0">
                <a:solidFill>
                  <a:srgbClr val="0C4A7A"/>
                </a:solidFill>
                <a:latin typeface="Source Sans 3" panose="020B0303030403020204" pitchFamily="34" charset="0"/>
                <a:ea typeface="Batang" panose="02030600000101010101" pitchFamily="18" charset="-127"/>
              </a:rPr>
              <a:t>measure</a:t>
            </a:r>
            <a:r>
              <a:rPr lang="en-US" sz="1600" dirty="0">
                <a:solidFill>
                  <a:srgbClr val="0C4A7A"/>
                </a:solidFill>
                <a:latin typeface="Source Sans 3" panose="020B0303030403020204" pitchFamily="34" charset="0"/>
                <a:ea typeface="Batang" panose="02030600000101010101" pitchFamily="18" charset="-127"/>
              </a:rPr>
              <a:t> = 356</a:t>
            </a:r>
          </a:p>
          <a:p>
            <a:pPr algn="ctr"/>
            <a:r>
              <a:rPr lang="en-US" sz="1600" dirty="0">
                <a:solidFill>
                  <a:srgbClr val="0C4A7A"/>
                </a:solidFill>
                <a:effectLst/>
                <a:latin typeface="Source Sans 3" panose="020B0303030403020204" pitchFamily="34" charset="0"/>
                <a:ea typeface="Batang" panose="02030600000101010101" pitchFamily="18" charset="-127"/>
              </a:rPr>
              <a:t>n</a:t>
            </a:r>
            <a:r>
              <a:rPr lang="en-US" sz="1600" baseline="-25000" dirty="0">
                <a:solidFill>
                  <a:srgbClr val="0C4A7A"/>
                </a:solidFill>
                <a:latin typeface="Source Sans 3" panose="020B0303030403020204" pitchFamily="34" charset="0"/>
                <a:ea typeface="Batang" panose="02030600000101010101" pitchFamily="18" charset="-127"/>
              </a:rPr>
              <a:t>respondent</a:t>
            </a:r>
            <a:r>
              <a:rPr lang="en-US" sz="1600" dirty="0">
                <a:solidFill>
                  <a:srgbClr val="0C4A7A"/>
                </a:solidFill>
                <a:effectLst/>
                <a:latin typeface="Source Sans 3" panose="020B0303030403020204" pitchFamily="34" charset="0"/>
                <a:ea typeface="Batang" panose="02030600000101010101" pitchFamily="18" charset="-127"/>
              </a:rPr>
              <a:t> = </a:t>
            </a:r>
            <a:r>
              <a:rPr lang="en-US" sz="1600" dirty="0">
                <a:solidFill>
                  <a:srgbClr val="0C4A7A"/>
                </a:solidFill>
                <a:latin typeface="Source Sans 3" panose="020B0303030403020204" pitchFamily="34" charset="0"/>
                <a:ea typeface="Batang" panose="02030600000101010101" pitchFamily="18" charset="-127"/>
              </a:rPr>
              <a:t>460’333</a:t>
            </a:r>
          </a:p>
          <a:p>
            <a:pPr algn="ctr"/>
            <a:r>
              <a:rPr lang="en-US" sz="1600" dirty="0">
                <a:solidFill>
                  <a:srgbClr val="0C4A7A"/>
                </a:solidFill>
                <a:latin typeface="Source Sans 3" panose="020B0303030403020204" pitchFamily="34" charset="0"/>
                <a:ea typeface="Batang" panose="02030600000101010101" pitchFamily="18" charset="-127"/>
              </a:rPr>
              <a:t>n</a:t>
            </a:r>
            <a:r>
              <a:rPr lang="en-US" sz="1600" baseline="-25000" dirty="0">
                <a:solidFill>
                  <a:srgbClr val="0C4A7A"/>
                </a:solidFill>
                <a:latin typeface="Source Sans 3" panose="020B0303030403020204" pitchFamily="34" charset="0"/>
                <a:ea typeface="Batang" panose="02030600000101010101" pitchFamily="18" charset="-127"/>
              </a:rPr>
              <a:t>effect size </a:t>
            </a:r>
            <a:r>
              <a:rPr lang="en-US" sz="1600" dirty="0">
                <a:solidFill>
                  <a:srgbClr val="0C4A7A"/>
                </a:solidFill>
                <a:latin typeface="Source Sans 3" panose="020B0303030403020204" pitchFamily="34" charset="0"/>
                <a:ea typeface="Batang" panose="02030600000101010101" pitchFamily="18" charset="-127"/>
              </a:rPr>
              <a:t>= 65’432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B5B10CF-0E98-616C-22B9-6BBD51D7DD7C}"/>
              </a:ext>
            </a:extLst>
          </p:cNvPr>
          <p:cNvCxnSpPr>
            <a:cxnSpLocks/>
          </p:cNvCxnSpPr>
          <p:nvPr/>
        </p:nvCxnSpPr>
        <p:spPr>
          <a:xfrm>
            <a:off x="3666967" y="2941055"/>
            <a:ext cx="0" cy="360000"/>
          </a:xfrm>
          <a:prstGeom prst="straightConnector1">
            <a:avLst/>
          </a:prstGeom>
          <a:ln w="12700">
            <a:solidFill>
              <a:srgbClr val="0C4A7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64C07E0-BE01-72C4-64AA-3EBE7E2BB664}"/>
              </a:ext>
            </a:extLst>
          </p:cNvPr>
          <p:cNvSpPr txBox="1"/>
          <p:nvPr/>
        </p:nvSpPr>
        <p:spPr>
          <a:xfrm>
            <a:off x="5472122" y="3927204"/>
            <a:ext cx="2880000" cy="656355"/>
          </a:xfrm>
          <a:prstGeom prst="roundRect">
            <a:avLst>
              <a:gd name="adj" fmla="val 6177"/>
            </a:avLst>
          </a:prstGeom>
          <a:solidFill>
            <a:srgbClr val="B4C7E7">
              <a:alpha val="29804"/>
            </a:srgbClr>
          </a:solidFill>
          <a:ln>
            <a:noFill/>
          </a:ln>
        </p:spPr>
        <p:txBody>
          <a:bodyPr wrap="square" lIns="0" tIns="72000" rIns="0" bIns="7200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rgbClr val="0C4A7A"/>
                </a:solidFill>
                <a:latin typeface="Source Sans 3" panose="020B0303030403020204" pitchFamily="34" charset="0"/>
                <a:ea typeface="Batang" panose="02030600000101010101" pitchFamily="18" charset="-127"/>
              </a:defRPr>
            </a:lvl1pPr>
          </a:lstStyle>
          <a:p>
            <a:r>
              <a:rPr lang="en-US" dirty="0"/>
              <a:t>Available data for analysis</a:t>
            </a:r>
          </a:p>
          <a:p>
            <a:r>
              <a:rPr lang="en-US" dirty="0"/>
              <a:t>(n</a:t>
            </a:r>
            <a:r>
              <a:rPr lang="en-US" baseline="-25000" dirty="0"/>
              <a:t>panel </a:t>
            </a:r>
            <a:r>
              <a:rPr lang="en-US" dirty="0"/>
              <a:t>=  28;  n</a:t>
            </a:r>
            <a:r>
              <a:rPr lang="en-US" baseline="-25000" dirty="0"/>
              <a:t>sample </a:t>
            </a:r>
            <a:r>
              <a:rPr lang="en-US" dirty="0"/>
              <a:t>=  49)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05C8BC-4175-6B82-1BFA-5C7FAF4DD952}"/>
              </a:ext>
            </a:extLst>
          </p:cNvPr>
          <p:cNvCxnSpPr>
            <a:cxnSpLocks/>
          </p:cNvCxnSpPr>
          <p:nvPr/>
        </p:nvCxnSpPr>
        <p:spPr>
          <a:xfrm>
            <a:off x="6912122" y="4777764"/>
            <a:ext cx="0" cy="360000"/>
          </a:xfrm>
          <a:prstGeom prst="straightConnector1">
            <a:avLst/>
          </a:prstGeom>
          <a:ln w="12700">
            <a:solidFill>
              <a:srgbClr val="0C4A7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0478ECE-7300-3D31-5ABC-909FA267573A}"/>
              </a:ext>
            </a:extLst>
          </p:cNvPr>
          <p:cNvCxnSpPr>
            <a:cxnSpLocks/>
          </p:cNvCxnSpPr>
          <p:nvPr/>
        </p:nvCxnSpPr>
        <p:spPr>
          <a:xfrm>
            <a:off x="6912122" y="2941055"/>
            <a:ext cx="0" cy="360000"/>
          </a:xfrm>
          <a:prstGeom prst="straightConnector1">
            <a:avLst/>
          </a:prstGeom>
          <a:ln w="12700">
            <a:solidFill>
              <a:srgbClr val="0C4A7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700E477-CF57-7B5B-8504-4F96F599AE7B}"/>
              </a:ext>
            </a:extLst>
          </p:cNvPr>
          <p:cNvSpPr/>
          <p:nvPr/>
        </p:nvSpPr>
        <p:spPr>
          <a:xfrm>
            <a:off x="2136967" y="3523336"/>
            <a:ext cx="3060000" cy="3024000"/>
          </a:xfrm>
          <a:prstGeom prst="roundRect">
            <a:avLst>
              <a:gd name="adj" fmla="val 2072"/>
            </a:avLst>
          </a:prstGeom>
          <a:noFill/>
          <a:ln w="9525">
            <a:solidFill>
              <a:srgbClr val="0C4A7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 dirty="0">
                <a:solidFill>
                  <a:srgbClr val="0C4A7A"/>
                </a:solidFill>
                <a:latin typeface="Source Sans 3" panose="020B0303030403020204" pitchFamily="34" charset="0"/>
              </a:rPr>
              <a:t>Temporal Stability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D6A71D1-B8AE-A812-A5C6-7AD9F7D48F40}"/>
              </a:ext>
            </a:extLst>
          </p:cNvPr>
          <p:cNvSpPr/>
          <p:nvPr/>
        </p:nvSpPr>
        <p:spPr>
          <a:xfrm>
            <a:off x="5382122" y="3523336"/>
            <a:ext cx="3060000" cy="3024000"/>
          </a:xfrm>
          <a:prstGeom prst="roundRect">
            <a:avLst>
              <a:gd name="adj" fmla="val 2072"/>
            </a:avLst>
          </a:prstGeom>
          <a:noFill/>
          <a:ln w="9525">
            <a:solidFill>
              <a:srgbClr val="0C4A7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 dirty="0">
                <a:solidFill>
                  <a:srgbClr val="0C4A7A"/>
                </a:solidFill>
                <a:latin typeface="Source Sans 3" panose="020B0303030403020204" pitchFamily="34" charset="0"/>
              </a:rPr>
              <a:t>Convergent Validity</a:t>
            </a:r>
          </a:p>
        </p:txBody>
      </p:sp>
    </p:spTree>
    <p:extLst>
      <p:ext uri="{BB962C8B-B14F-4D97-AF65-F5344CB8AC3E}">
        <p14:creationId xmlns:p14="http://schemas.microsoft.com/office/powerpoint/2010/main" val="710840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170</Words>
  <Application>Microsoft Macintosh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Source Sans 3</vt:lpstr>
      <vt:lpstr>Source Sans 3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Alexandra Bagaini</dc:creator>
  <cp:lastModifiedBy>Alexandra Bagaini</cp:lastModifiedBy>
  <cp:revision>48</cp:revision>
  <dcterms:created xsi:type="dcterms:W3CDTF">2024-03-05T13:09:15Z</dcterms:created>
  <dcterms:modified xsi:type="dcterms:W3CDTF">2024-06-06T09:48:15Z</dcterms:modified>
</cp:coreProperties>
</file>