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4"/>
  </p:sldMasterIdLst>
  <p:notesMasterIdLst>
    <p:notesMasterId r:id="rId14"/>
  </p:notesMasterIdLst>
  <p:sldIdLst>
    <p:sldId id="274" r:id="rId5"/>
    <p:sldId id="315" r:id="rId6"/>
    <p:sldId id="311" r:id="rId7"/>
    <p:sldId id="308" r:id="rId8"/>
    <p:sldId id="314" r:id="rId9"/>
    <p:sldId id="312" r:id="rId10"/>
    <p:sldId id="309" r:id="rId11"/>
    <p:sldId id="313" r:id="rId12"/>
    <p:sldId id="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98DCE-3598-4938-A012-2C2BA3D5C0F9}" v="327" dt="2021-03-26T04:15:37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chu\Google%20Drive\Thinkful%20-%20Data%20Analyst%20Course%20Work\Capstone%203\2021.03.17%20Courtney%20D.%20Schuldt%20-%20Thinkful.com%20(3688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chu\Google%20Drive\Thinkful%20-%20Data%20Analyst%20Course%20Work\Capstone%203\2021.03.17%20Courtney%20D.%20Schuldt%20-%20Thinkful.com%20(3688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Persons Who</a:t>
            </a:r>
            <a:r>
              <a:rPr lang="en-US" baseline="0" dirty="0"/>
              <a:t> Did or </a:t>
            </a:r>
          </a:p>
          <a:p>
            <a:pPr>
              <a:defRPr/>
            </a:pPr>
            <a:r>
              <a:rPr lang="en-US" baseline="0" dirty="0"/>
              <a:t>Did Not R</a:t>
            </a:r>
            <a:r>
              <a:rPr lang="en-US" dirty="0"/>
              <a:t>eceive Medical Care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'test 1'!$J$7:$K$7</c:f>
              <c:strCache>
                <c:ptCount val="2"/>
                <c:pt idx="0">
                  <c:v>Not Received</c:v>
                </c:pt>
                <c:pt idx="1">
                  <c:v>Received</c:v>
                </c:pt>
              </c:strCache>
            </c:strRef>
          </c:cat>
          <c:val>
            <c:numRef>
              <c:f>'test 1'!$J$8:$K$8</c:f>
              <c:numCache>
                <c:formatCode>General</c:formatCode>
                <c:ptCount val="2"/>
                <c:pt idx="0">
                  <c:v>36.636618141097422</c:v>
                </c:pt>
                <c:pt idx="1">
                  <c:v>34.537008361721895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55-4C36-912E-1EF08D65C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1063663"/>
        <c:axId val="1691060751"/>
      </c:barChart>
      <c:catAx>
        <c:axId val="169106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60751"/>
        <c:crosses val="autoZero"/>
        <c:auto val="1"/>
        <c:lblAlgn val="ctr"/>
        <c:lblOffset val="100"/>
        <c:noMultiLvlLbl val="0"/>
      </c:catAx>
      <c:valAx>
        <c:axId val="169106075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6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Number of Animal</a:t>
            </a:r>
            <a:r>
              <a:rPr lang="en-US" baseline="0" dirty="0"/>
              <a:t> Related Injures Based on Time of Day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'test 2'!$G$6:$H$6</c:f>
              <c:strCache>
                <c:ptCount val="2"/>
                <c:pt idx="0">
                  <c:v>AM</c:v>
                </c:pt>
                <c:pt idx="1">
                  <c:v>PM</c:v>
                </c:pt>
              </c:strCache>
            </c:strRef>
          </c:cat>
          <c:val>
            <c:numRef>
              <c:f>'test 2'!$G$7:$H$7</c:f>
              <c:numCache>
                <c:formatCode>General</c:formatCode>
                <c:ptCount val="2"/>
                <c:pt idx="0">
                  <c:v>39.527272727272724</c:v>
                </c:pt>
                <c:pt idx="1">
                  <c:v>33.945378151260506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F-4141-91C2-8BC5CFD16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880783"/>
        <c:axId val="1864889519"/>
      </c:barChart>
      <c:catAx>
        <c:axId val="186488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889519"/>
        <c:crosses val="autoZero"/>
        <c:auto val="1"/>
        <c:lblAlgn val="ctr"/>
        <c:lblOffset val="100"/>
        <c:noMultiLvlLbl val="0"/>
      </c:catAx>
      <c:valAx>
        <c:axId val="186488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88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EC80C-E2C3-40A5-A7C5-8915514CB0B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86A4D6-937E-436D-8D80-5DFB31A596FB}">
      <dgm:prSet phldrT="[Text]"/>
      <dgm:spPr/>
      <dgm:t>
        <a:bodyPr/>
        <a:lstStyle/>
        <a:p>
          <a:r>
            <a:rPr lang="en-US" dirty="0"/>
            <a:t>Trends Dashboard &amp; Heat Map</a:t>
          </a:r>
        </a:p>
      </dgm:t>
    </dgm:pt>
    <dgm:pt modelId="{75BC1DE7-5D56-4098-B68D-AD97F67A940B}" type="parTrans" cxnId="{4DE1CBE5-B5BB-4F4A-B9C5-83DA6C8EC307}">
      <dgm:prSet/>
      <dgm:spPr/>
      <dgm:t>
        <a:bodyPr/>
        <a:lstStyle/>
        <a:p>
          <a:endParaRPr lang="en-US"/>
        </a:p>
      </dgm:t>
    </dgm:pt>
    <dgm:pt modelId="{A5395FB6-6C1F-4F89-8FBD-A9B1045C1236}" type="sibTrans" cxnId="{4DE1CBE5-B5BB-4F4A-B9C5-83DA6C8EC307}">
      <dgm:prSet/>
      <dgm:spPr/>
      <dgm:t>
        <a:bodyPr/>
        <a:lstStyle/>
        <a:p>
          <a:endParaRPr lang="en-US"/>
        </a:p>
      </dgm:t>
    </dgm:pt>
    <dgm:pt modelId="{AA43B14F-F817-4735-BAF6-23A258190534}">
      <dgm:prSet phldrT="[Text]"/>
      <dgm:spPr/>
      <dgm:t>
        <a:bodyPr/>
        <a:lstStyle/>
        <a:p>
          <a:r>
            <a:rPr lang="en-US" dirty="0"/>
            <a:t>Statistical Correlation Testing Results</a:t>
          </a:r>
        </a:p>
        <a:p>
          <a:endParaRPr lang="en-US" dirty="0"/>
        </a:p>
      </dgm:t>
    </dgm:pt>
    <dgm:pt modelId="{50A57CA1-A712-427D-BF02-108272F4FE72}" type="parTrans" cxnId="{AB674BA1-78A3-4807-AA2B-AB72DAE67465}">
      <dgm:prSet/>
      <dgm:spPr/>
      <dgm:t>
        <a:bodyPr/>
        <a:lstStyle/>
        <a:p>
          <a:endParaRPr lang="en-US"/>
        </a:p>
      </dgm:t>
    </dgm:pt>
    <dgm:pt modelId="{8E74DE6B-EF93-4D09-AEDA-EA762943D6AC}" type="sibTrans" cxnId="{AB674BA1-78A3-4807-AA2B-AB72DAE67465}">
      <dgm:prSet/>
      <dgm:spPr/>
      <dgm:t>
        <a:bodyPr/>
        <a:lstStyle/>
        <a:p>
          <a:endParaRPr lang="en-US"/>
        </a:p>
      </dgm:t>
    </dgm:pt>
    <dgm:pt modelId="{B1D71B71-4B0B-4904-BEB3-2F75CFD2C368}">
      <dgm:prSet phldrT="[Text]"/>
      <dgm:spPr/>
      <dgm:t>
        <a:bodyPr/>
        <a:lstStyle/>
        <a:p>
          <a:r>
            <a:rPr lang="en-US" dirty="0"/>
            <a:t>Statistical t-Test Results </a:t>
          </a:r>
        </a:p>
      </dgm:t>
    </dgm:pt>
    <dgm:pt modelId="{FC42F336-C2DA-4CD3-BD7C-5BA344750649}" type="parTrans" cxnId="{F59EA234-8B16-4931-9EF0-E5D987472AED}">
      <dgm:prSet/>
      <dgm:spPr/>
      <dgm:t>
        <a:bodyPr/>
        <a:lstStyle/>
        <a:p>
          <a:endParaRPr lang="en-US"/>
        </a:p>
      </dgm:t>
    </dgm:pt>
    <dgm:pt modelId="{EC45E005-1CE7-42C7-A72D-A75B701E2428}" type="sibTrans" cxnId="{F59EA234-8B16-4931-9EF0-E5D987472AED}">
      <dgm:prSet/>
      <dgm:spPr/>
      <dgm:t>
        <a:bodyPr/>
        <a:lstStyle/>
        <a:p>
          <a:endParaRPr lang="en-US"/>
        </a:p>
      </dgm:t>
    </dgm:pt>
    <dgm:pt modelId="{CD3F68A9-E926-4D92-B7B1-A5B4B38B94DA}">
      <dgm:prSet phldrT="[Text]"/>
      <dgm:spPr/>
      <dgm:t>
        <a:bodyPr/>
        <a:lstStyle/>
        <a:p>
          <a:r>
            <a:rPr lang="en-US" dirty="0"/>
            <a:t>Presentation Takeaways </a:t>
          </a:r>
        </a:p>
      </dgm:t>
    </dgm:pt>
    <dgm:pt modelId="{355C9238-97FB-4B0D-A406-188EB6D0EA75}" type="parTrans" cxnId="{F4AE4E92-7E6E-4D7C-A1B1-EC2E625985C5}">
      <dgm:prSet/>
      <dgm:spPr/>
      <dgm:t>
        <a:bodyPr/>
        <a:lstStyle/>
        <a:p>
          <a:endParaRPr lang="en-US"/>
        </a:p>
      </dgm:t>
    </dgm:pt>
    <dgm:pt modelId="{7FFBD521-A9FA-4717-BD65-18152825F32A}" type="sibTrans" cxnId="{F4AE4E92-7E6E-4D7C-A1B1-EC2E625985C5}">
      <dgm:prSet/>
      <dgm:spPr/>
      <dgm:t>
        <a:bodyPr/>
        <a:lstStyle/>
        <a:p>
          <a:endParaRPr lang="en-US"/>
        </a:p>
      </dgm:t>
    </dgm:pt>
    <dgm:pt modelId="{DC66C89A-537D-44D7-8709-BC39461FF657}" type="pres">
      <dgm:prSet presAssocID="{8E0EC80C-E2C3-40A5-A7C5-8915514CB0BA}" presName="Name0" presStyleCnt="0">
        <dgm:presLayoutVars>
          <dgm:dir/>
          <dgm:resizeHandles val="exact"/>
        </dgm:presLayoutVars>
      </dgm:prSet>
      <dgm:spPr/>
    </dgm:pt>
    <dgm:pt modelId="{45531BDB-F088-4B1A-8E3A-BF555169B4F6}" type="pres">
      <dgm:prSet presAssocID="{D286A4D6-937E-436D-8D80-5DFB31A596FB}" presName="compNode" presStyleCnt="0"/>
      <dgm:spPr/>
    </dgm:pt>
    <dgm:pt modelId="{DAD904C7-074D-4D4A-A5ED-DEB99D6B0069}" type="pres">
      <dgm:prSet presAssocID="{D286A4D6-937E-436D-8D80-5DFB31A596FB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Dog with solid fill"/>
        </a:ext>
      </dgm:extLst>
    </dgm:pt>
    <dgm:pt modelId="{497D5083-1F32-41F3-9194-39ADC00194D2}" type="pres">
      <dgm:prSet presAssocID="{D286A4D6-937E-436D-8D80-5DFB31A596FB}" presName="textRect" presStyleLbl="revTx" presStyleIdx="0" presStyleCnt="4">
        <dgm:presLayoutVars>
          <dgm:bulletEnabled val="1"/>
        </dgm:presLayoutVars>
      </dgm:prSet>
      <dgm:spPr/>
    </dgm:pt>
    <dgm:pt modelId="{3766E02A-6CB5-41A8-A267-0320CE2BAFF8}" type="pres">
      <dgm:prSet presAssocID="{A5395FB6-6C1F-4F89-8FBD-A9B1045C1236}" presName="sibTrans" presStyleLbl="sibTrans2D1" presStyleIdx="0" presStyleCnt="0"/>
      <dgm:spPr/>
    </dgm:pt>
    <dgm:pt modelId="{89D5CA2F-6288-40DA-A601-088197E91D81}" type="pres">
      <dgm:prSet presAssocID="{AA43B14F-F817-4735-BAF6-23A258190534}" presName="compNode" presStyleCnt="0"/>
      <dgm:spPr/>
    </dgm:pt>
    <dgm:pt modelId="{8A5C7B8B-D5DD-4F3D-8B5D-3CBDC7824998}" type="pres">
      <dgm:prSet presAssocID="{AA43B14F-F817-4735-BAF6-23A258190534}" presName="pictRect" presStyleLbl="node1" presStyleIdx="1" presStyleCnt="4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Kitten with solid fill"/>
        </a:ext>
      </dgm:extLst>
    </dgm:pt>
    <dgm:pt modelId="{B4A278FE-EB81-4DC8-9568-1E6BC7219F14}" type="pres">
      <dgm:prSet presAssocID="{AA43B14F-F817-4735-BAF6-23A258190534}" presName="textRect" presStyleLbl="revTx" presStyleIdx="1" presStyleCnt="4">
        <dgm:presLayoutVars>
          <dgm:bulletEnabled val="1"/>
        </dgm:presLayoutVars>
      </dgm:prSet>
      <dgm:spPr/>
    </dgm:pt>
    <dgm:pt modelId="{319C5F53-C71B-4794-9A8B-3C6E5872DB7C}" type="pres">
      <dgm:prSet presAssocID="{8E74DE6B-EF93-4D09-AEDA-EA762943D6AC}" presName="sibTrans" presStyleLbl="sibTrans2D1" presStyleIdx="0" presStyleCnt="0"/>
      <dgm:spPr/>
    </dgm:pt>
    <dgm:pt modelId="{95169BF9-92FE-4E76-8882-86949CD2816D}" type="pres">
      <dgm:prSet presAssocID="{B1D71B71-4B0B-4904-BEB3-2F75CFD2C368}" presName="compNode" presStyleCnt="0"/>
      <dgm:spPr/>
    </dgm:pt>
    <dgm:pt modelId="{DD6EFCA6-595F-4569-9E3D-33648B099A23}" type="pres">
      <dgm:prSet presAssocID="{B1D71B71-4B0B-4904-BEB3-2F75CFD2C368}" presName="pictRect" presStyleLbl="node1" presStyleIdx="2" presStyleCnt="4"/>
      <dgm:spPr>
        <a:blipFill dpi="0" rotWithShape="1">
          <a:blip xmlns:r="http://schemas.openxmlformats.org/officeDocument/2006/relationships"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387" b="-8387"/>
          </a:stretch>
        </a:blipFill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Paw prints with solid fill"/>
        </a:ext>
      </dgm:extLst>
    </dgm:pt>
    <dgm:pt modelId="{F2215DF6-0315-40B2-BA88-7162335B8D3D}" type="pres">
      <dgm:prSet presAssocID="{B1D71B71-4B0B-4904-BEB3-2F75CFD2C368}" presName="textRect" presStyleLbl="revTx" presStyleIdx="2" presStyleCnt="4">
        <dgm:presLayoutVars>
          <dgm:bulletEnabled val="1"/>
        </dgm:presLayoutVars>
      </dgm:prSet>
      <dgm:spPr/>
    </dgm:pt>
    <dgm:pt modelId="{1ECF9A16-00DC-479A-8A93-EB616176D1EB}" type="pres">
      <dgm:prSet presAssocID="{EC45E005-1CE7-42C7-A72D-A75B701E2428}" presName="sibTrans" presStyleLbl="sibTrans2D1" presStyleIdx="0" presStyleCnt="0"/>
      <dgm:spPr/>
    </dgm:pt>
    <dgm:pt modelId="{F86BDDD9-9E08-4C92-87EC-161B9B05BE18}" type="pres">
      <dgm:prSet presAssocID="{CD3F68A9-E926-4D92-B7B1-A5B4B38B94DA}" presName="compNode" presStyleCnt="0"/>
      <dgm:spPr/>
    </dgm:pt>
    <dgm:pt modelId="{450028FD-BDBE-4B92-8227-D3C667DA32B3}" type="pres">
      <dgm:prSet presAssocID="{CD3F68A9-E926-4D92-B7B1-A5B4B38B94DA}" presName="pictRect" presStyleLbl="node1" presStyleIdx="3" presStyleCnt="4"/>
      <dgm:spPr>
        <a:blipFill dpi="0" rotWithShape="1"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9771" t="371" r="9771" b="371"/>
          </a:stretch>
        </a:blipFill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Stethoscope with solid fill"/>
        </a:ext>
      </dgm:extLst>
    </dgm:pt>
    <dgm:pt modelId="{41F2EADD-6414-4330-81D7-C7E60188A473}" type="pres">
      <dgm:prSet presAssocID="{CD3F68A9-E926-4D92-B7B1-A5B4B38B94DA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E06E4405-4F8F-4005-8923-5ABC48C4090F}" type="presOf" srcId="{EC45E005-1CE7-42C7-A72D-A75B701E2428}" destId="{1ECF9A16-00DC-479A-8A93-EB616176D1EB}" srcOrd="0" destOrd="0" presId="urn:microsoft.com/office/officeart/2005/8/layout/pList1"/>
    <dgm:cxn modelId="{C0C5CF27-4E7B-43D3-9F87-8D4863CA8C88}" type="presOf" srcId="{A5395FB6-6C1F-4F89-8FBD-A9B1045C1236}" destId="{3766E02A-6CB5-41A8-A267-0320CE2BAFF8}" srcOrd="0" destOrd="0" presId="urn:microsoft.com/office/officeart/2005/8/layout/pList1"/>
    <dgm:cxn modelId="{F59EA234-8B16-4931-9EF0-E5D987472AED}" srcId="{8E0EC80C-E2C3-40A5-A7C5-8915514CB0BA}" destId="{B1D71B71-4B0B-4904-BEB3-2F75CFD2C368}" srcOrd="2" destOrd="0" parTransId="{FC42F336-C2DA-4CD3-BD7C-5BA344750649}" sibTransId="{EC45E005-1CE7-42C7-A72D-A75B701E2428}"/>
    <dgm:cxn modelId="{8E41B135-82E7-4D30-A2DE-EFC68E9BB8BE}" type="presOf" srcId="{8E0EC80C-E2C3-40A5-A7C5-8915514CB0BA}" destId="{DC66C89A-537D-44D7-8709-BC39461FF657}" srcOrd="0" destOrd="0" presId="urn:microsoft.com/office/officeart/2005/8/layout/pList1"/>
    <dgm:cxn modelId="{5395A671-F5BB-4D47-802D-C65A0BD4B379}" type="presOf" srcId="{8E74DE6B-EF93-4D09-AEDA-EA762943D6AC}" destId="{319C5F53-C71B-4794-9A8B-3C6E5872DB7C}" srcOrd="0" destOrd="0" presId="urn:microsoft.com/office/officeart/2005/8/layout/pList1"/>
    <dgm:cxn modelId="{9E184756-67A1-436B-A4DB-FA9A96B9E5EA}" type="presOf" srcId="{CD3F68A9-E926-4D92-B7B1-A5B4B38B94DA}" destId="{41F2EADD-6414-4330-81D7-C7E60188A473}" srcOrd="0" destOrd="0" presId="urn:microsoft.com/office/officeart/2005/8/layout/pList1"/>
    <dgm:cxn modelId="{F3A7407A-7962-4F69-ACC7-3DB17A41043C}" type="presOf" srcId="{B1D71B71-4B0B-4904-BEB3-2F75CFD2C368}" destId="{F2215DF6-0315-40B2-BA88-7162335B8D3D}" srcOrd="0" destOrd="0" presId="urn:microsoft.com/office/officeart/2005/8/layout/pList1"/>
    <dgm:cxn modelId="{F4AE4E92-7E6E-4D7C-A1B1-EC2E625985C5}" srcId="{8E0EC80C-E2C3-40A5-A7C5-8915514CB0BA}" destId="{CD3F68A9-E926-4D92-B7B1-A5B4B38B94DA}" srcOrd="3" destOrd="0" parTransId="{355C9238-97FB-4B0D-A406-188EB6D0EA75}" sibTransId="{7FFBD521-A9FA-4717-BD65-18152825F32A}"/>
    <dgm:cxn modelId="{AB674BA1-78A3-4807-AA2B-AB72DAE67465}" srcId="{8E0EC80C-E2C3-40A5-A7C5-8915514CB0BA}" destId="{AA43B14F-F817-4735-BAF6-23A258190534}" srcOrd="1" destOrd="0" parTransId="{50A57CA1-A712-427D-BF02-108272F4FE72}" sibTransId="{8E74DE6B-EF93-4D09-AEDA-EA762943D6AC}"/>
    <dgm:cxn modelId="{3D468FC6-CFE6-424E-A1AB-C0DB2FD371CB}" type="presOf" srcId="{D286A4D6-937E-436D-8D80-5DFB31A596FB}" destId="{497D5083-1F32-41F3-9194-39ADC00194D2}" srcOrd="0" destOrd="0" presId="urn:microsoft.com/office/officeart/2005/8/layout/pList1"/>
    <dgm:cxn modelId="{D54828E5-E869-4FA9-850C-A8C9EAC95312}" type="presOf" srcId="{AA43B14F-F817-4735-BAF6-23A258190534}" destId="{B4A278FE-EB81-4DC8-9568-1E6BC7219F14}" srcOrd="0" destOrd="0" presId="urn:microsoft.com/office/officeart/2005/8/layout/pList1"/>
    <dgm:cxn modelId="{4DE1CBE5-B5BB-4F4A-B9C5-83DA6C8EC307}" srcId="{8E0EC80C-E2C3-40A5-A7C5-8915514CB0BA}" destId="{D286A4D6-937E-436D-8D80-5DFB31A596FB}" srcOrd="0" destOrd="0" parTransId="{75BC1DE7-5D56-4098-B68D-AD97F67A940B}" sibTransId="{A5395FB6-6C1F-4F89-8FBD-A9B1045C1236}"/>
    <dgm:cxn modelId="{C67B19AD-0882-4062-BE74-6FC550403233}" type="presParOf" srcId="{DC66C89A-537D-44D7-8709-BC39461FF657}" destId="{45531BDB-F088-4B1A-8E3A-BF555169B4F6}" srcOrd="0" destOrd="0" presId="urn:microsoft.com/office/officeart/2005/8/layout/pList1"/>
    <dgm:cxn modelId="{02CDC548-8878-48D5-983C-9C37981B6075}" type="presParOf" srcId="{45531BDB-F088-4B1A-8E3A-BF555169B4F6}" destId="{DAD904C7-074D-4D4A-A5ED-DEB99D6B0069}" srcOrd="0" destOrd="0" presId="urn:microsoft.com/office/officeart/2005/8/layout/pList1"/>
    <dgm:cxn modelId="{BBD0A9AF-28D0-4E23-A88C-AE7C84247618}" type="presParOf" srcId="{45531BDB-F088-4B1A-8E3A-BF555169B4F6}" destId="{497D5083-1F32-41F3-9194-39ADC00194D2}" srcOrd="1" destOrd="0" presId="urn:microsoft.com/office/officeart/2005/8/layout/pList1"/>
    <dgm:cxn modelId="{D39E2759-75E7-4F17-9F06-E75627CA819B}" type="presParOf" srcId="{DC66C89A-537D-44D7-8709-BC39461FF657}" destId="{3766E02A-6CB5-41A8-A267-0320CE2BAFF8}" srcOrd="1" destOrd="0" presId="urn:microsoft.com/office/officeart/2005/8/layout/pList1"/>
    <dgm:cxn modelId="{6433B674-4A31-414C-A8DD-6C94CC1DC0A0}" type="presParOf" srcId="{DC66C89A-537D-44D7-8709-BC39461FF657}" destId="{89D5CA2F-6288-40DA-A601-088197E91D81}" srcOrd="2" destOrd="0" presId="urn:microsoft.com/office/officeart/2005/8/layout/pList1"/>
    <dgm:cxn modelId="{C01C9049-C650-49D7-B727-B2FF123A2502}" type="presParOf" srcId="{89D5CA2F-6288-40DA-A601-088197E91D81}" destId="{8A5C7B8B-D5DD-4F3D-8B5D-3CBDC7824998}" srcOrd="0" destOrd="0" presId="urn:microsoft.com/office/officeart/2005/8/layout/pList1"/>
    <dgm:cxn modelId="{E91DE7BA-0753-4C35-B5EB-9B6BCAB8AB92}" type="presParOf" srcId="{89D5CA2F-6288-40DA-A601-088197E91D81}" destId="{B4A278FE-EB81-4DC8-9568-1E6BC7219F14}" srcOrd="1" destOrd="0" presId="urn:microsoft.com/office/officeart/2005/8/layout/pList1"/>
    <dgm:cxn modelId="{D929CB0A-F27D-467B-BCD5-FA0B7CFF67D7}" type="presParOf" srcId="{DC66C89A-537D-44D7-8709-BC39461FF657}" destId="{319C5F53-C71B-4794-9A8B-3C6E5872DB7C}" srcOrd="3" destOrd="0" presId="urn:microsoft.com/office/officeart/2005/8/layout/pList1"/>
    <dgm:cxn modelId="{9D575F76-0716-4186-9B1D-EB2BF7665DAD}" type="presParOf" srcId="{DC66C89A-537D-44D7-8709-BC39461FF657}" destId="{95169BF9-92FE-4E76-8882-86949CD2816D}" srcOrd="4" destOrd="0" presId="urn:microsoft.com/office/officeart/2005/8/layout/pList1"/>
    <dgm:cxn modelId="{1B1F66C8-9A43-4BCD-A456-D7A74678873D}" type="presParOf" srcId="{95169BF9-92FE-4E76-8882-86949CD2816D}" destId="{DD6EFCA6-595F-4569-9E3D-33648B099A23}" srcOrd="0" destOrd="0" presId="urn:microsoft.com/office/officeart/2005/8/layout/pList1"/>
    <dgm:cxn modelId="{6D87EC39-9FD6-46D1-A3BB-5257205709B2}" type="presParOf" srcId="{95169BF9-92FE-4E76-8882-86949CD2816D}" destId="{F2215DF6-0315-40B2-BA88-7162335B8D3D}" srcOrd="1" destOrd="0" presId="urn:microsoft.com/office/officeart/2005/8/layout/pList1"/>
    <dgm:cxn modelId="{CB8EA4B6-8EB3-4971-8151-1482A97ED318}" type="presParOf" srcId="{DC66C89A-537D-44D7-8709-BC39461FF657}" destId="{1ECF9A16-00DC-479A-8A93-EB616176D1EB}" srcOrd="5" destOrd="0" presId="urn:microsoft.com/office/officeart/2005/8/layout/pList1"/>
    <dgm:cxn modelId="{3ACFD108-4DC1-4F0A-BAD1-09E2800377EC}" type="presParOf" srcId="{DC66C89A-537D-44D7-8709-BC39461FF657}" destId="{F86BDDD9-9E08-4C92-87EC-161B9B05BE18}" srcOrd="6" destOrd="0" presId="urn:microsoft.com/office/officeart/2005/8/layout/pList1"/>
    <dgm:cxn modelId="{F473F5E8-5970-4BD7-8A75-EAA5E739A950}" type="presParOf" srcId="{F86BDDD9-9E08-4C92-87EC-161B9B05BE18}" destId="{450028FD-BDBE-4B92-8227-D3C667DA32B3}" srcOrd="0" destOrd="0" presId="urn:microsoft.com/office/officeart/2005/8/layout/pList1"/>
    <dgm:cxn modelId="{CC9310BB-7E94-45B2-A55D-A75D3BDA2410}" type="presParOf" srcId="{F86BDDD9-9E08-4C92-87EC-161B9B05BE18}" destId="{41F2EADD-6414-4330-81D7-C7E60188A47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904C7-074D-4D4A-A5ED-DEB99D6B0069}">
      <dsp:nvSpPr>
        <dsp:cNvPr id="0" name=""/>
        <dsp:cNvSpPr/>
      </dsp:nvSpPr>
      <dsp:spPr>
        <a:xfrm>
          <a:off x="4776" y="898744"/>
          <a:ext cx="2273005" cy="156610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5083-1F32-41F3-9194-39ADC00194D2}">
      <dsp:nvSpPr>
        <dsp:cNvPr id="0" name=""/>
        <dsp:cNvSpPr/>
      </dsp:nvSpPr>
      <dsp:spPr>
        <a:xfrm>
          <a:off x="4776" y="2464845"/>
          <a:ext cx="2273005" cy="8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Trends Dashboard &amp; Heat Map</a:t>
          </a:r>
        </a:p>
      </dsp:txBody>
      <dsp:txXfrm>
        <a:off x="4776" y="2464845"/>
        <a:ext cx="2273005" cy="843285"/>
      </dsp:txXfrm>
    </dsp:sp>
    <dsp:sp modelId="{8A5C7B8B-D5DD-4F3D-8B5D-3CBDC7824998}">
      <dsp:nvSpPr>
        <dsp:cNvPr id="0" name=""/>
        <dsp:cNvSpPr/>
      </dsp:nvSpPr>
      <dsp:spPr>
        <a:xfrm>
          <a:off x="2505177" y="898744"/>
          <a:ext cx="2273005" cy="1566100"/>
        </a:xfrm>
        <a:prstGeom prst="round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278FE-EB81-4DC8-9568-1E6BC7219F14}">
      <dsp:nvSpPr>
        <dsp:cNvPr id="0" name=""/>
        <dsp:cNvSpPr/>
      </dsp:nvSpPr>
      <dsp:spPr>
        <a:xfrm>
          <a:off x="2505177" y="2464845"/>
          <a:ext cx="2273005" cy="8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Statistical Correlation Testing Results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505177" y="2464845"/>
        <a:ext cx="2273005" cy="843285"/>
      </dsp:txXfrm>
    </dsp:sp>
    <dsp:sp modelId="{DD6EFCA6-595F-4569-9E3D-33648B099A23}">
      <dsp:nvSpPr>
        <dsp:cNvPr id="0" name=""/>
        <dsp:cNvSpPr/>
      </dsp:nvSpPr>
      <dsp:spPr>
        <a:xfrm>
          <a:off x="5005579" y="898744"/>
          <a:ext cx="2273005" cy="1566100"/>
        </a:xfrm>
        <a:prstGeom prst="roundRect">
          <a:avLst/>
        </a:prstGeom>
        <a:blipFill dpi="0" rotWithShape="1">
          <a:blip xmlns:r="http://schemas.openxmlformats.org/officeDocument/2006/relationships"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387" b="-838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5DF6-0315-40B2-BA88-7162335B8D3D}">
      <dsp:nvSpPr>
        <dsp:cNvPr id="0" name=""/>
        <dsp:cNvSpPr/>
      </dsp:nvSpPr>
      <dsp:spPr>
        <a:xfrm>
          <a:off x="5005579" y="2464845"/>
          <a:ext cx="2273005" cy="8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Statistical t-Test Results </a:t>
          </a:r>
        </a:p>
      </dsp:txBody>
      <dsp:txXfrm>
        <a:off x="5005579" y="2464845"/>
        <a:ext cx="2273005" cy="843285"/>
      </dsp:txXfrm>
    </dsp:sp>
    <dsp:sp modelId="{450028FD-BDBE-4B92-8227-D3C667DA32B3}">
      <dsp:nvSpPr>
        <dsp:cNvPr id="0" name=""/>
        <dsp:cNvSpPr/>
      </dsp:nvSpPr>
      <dsp:spPr>
        <a:xfrm>
          <a:off x="7505981" y="898744"/>
          <a:ext cx="2273005" cy="1566100"/>
        </a:xfrm>
        <a:prstGeom prst="roundRect">
          <a:avLst/>
        </a:prstGeom>
        <a:blipFill dpi="0" rotWithShape="1"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9771" t="371" r="9771" b="3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EADD-6414-4330-81D7-C7E60188A473}">
      <dsp:nvSpPr>
        <dsp:cNvPr id="0" name=""/>
        <dsp:cNvSpPr/>
      </dsp:nvSpPr>
      <dsp:spPr>
        <a:xfrm>
          <a:off x="7505981" y="2464845"/>
          <a:ext cx="2273005" cy="8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 Takeaways </a:t>
          </a:r>
        </a:p>
      </dsp:txBody>
      <dsp:txXfrm>
        <a:off x="7505981" y="2464845"/>
        <a:ext cx="2273005" cy="843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6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99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681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627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47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088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7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40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2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1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courtney.d.schuldt#!/vizhome/Thinfulcap3/Dashboard1?publish=y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FEDD90E-756D-4F1F-9543-2D8450E5C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/>
              <a:t>2018 Animal violence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r>
              <a:rPr lang="en-US" dirty="0"/>
              <a:t>A look at Maricopa County Animal Control</a:t>
            </a: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4" b="22013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1EE3-C9FF-44D4-BE7C-6352836B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87" y="284176"/>
            <a:ext cx="7441011" cy="15087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150" dirty="0"/>
              <a:t>Agenda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62FB964-D0E8-452F-9E39-744ACB88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5" y="216950"/>
            <a:ext cx="2812742" cy="157598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7E9F41F-CCD2-4936-98E7-E7A5ADF97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80978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839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F599-858A-4B85-AFD8-864EAD05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Month to month trends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75E24A2-8B28-43CE-9A01-16082EEC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476" y="1965115"/>
            <a:ext cx="8243803" cy="47082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86D70-6AD8-4D84-A391-F73B59EFEAC6}"/>
              </a:ext>
            </a:extLst>
          </p:cNvPr>
          <p:cNvSpPr txBox="1"/>
          <p:nvPr/>
        </p:nvSpPr>
        <p:spPr>
          <a:xfrm>
            <a:off x="0" y="2076059"/>
            <a:ext cx="3720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 - Month to Month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5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FDF953-BB1D-4C68-BBB4-FE11E33D6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B2739-48FE-43BC-97E3-C754C17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 all data correlations Heat map</a:t>
            </a:r>
          </a:p>
        </p:txBody>
      </p:sp>
      <p:pic>
        <p:nvPicPr>
          <p:cNvPr id="6" name="Content Placeholder 5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9DE2F588-1636-463C-9C87-3A3F5518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998" y="2126797"/>
            <a:ext cx="9730417" cy="3976006"/>
          </a:xfrm>
        </p:spPr>
      </p:pic>
    </p:spTree>
    <p:extLst>
      <p:ext uri="{BB962C8B-B14F-4D97-AF65-F5344CB8AC3E}">
        <p14:creationId xmlns:p14="http://schemas.microsoft.com/office/powerpoint/2010/main" val="28559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567C-5F4F-4413-A406-E5807727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Statistical Correlation test - I</a:t>
            </a:r>
          </a:p>
        </p:txBody>
      </p:sp>
      <p:pic>
        <p:nvPicPr>
          <p:cNvPr id="13" name="Content Placeholder 12" descr="A dog and a cat&#10;&#10;Description automatically generated with low confidence">
            <a:extLst>
              <a:ext uri="{FF2B5EF4-FFF2-40B4-BE49-F238E27FC236}">
                <a16:creationId xmlns:a16="http://schemas.microsoft.com/office/drawing/2014/main" id="{7811A40A-AD25-4F71-BE85-F27CEF8FB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981511" y="4312572"/>
            <a:ext cx="3045384" cy="1713028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24DE13C-E227-4EC6-A59B-18C9A8EA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1" y="2011680"/>
            <a:ext cx="10315139" cy="208214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Roboto"/>
              </a:rPr>
              <a:t>Are children more vulnerable than adults regarding animal related injuries?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Is there a correlation between animal related injuries due to the age of a human and severity?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Accept the null that there is no correlation of the population means of between animal related injuries due to the age of a human and severity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4E0482-97FA-4D64-9CE5-21F85ED4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89" y="4066414"/>
            <a:ext cx="3560821" cy="240984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F2953E-79D8-4B44-8458-FAC57B221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66415"/>
            <a:ext cx="3560821" cy="24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A26A-73D9-4602-8F88-02C4E94B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Statistical Correlation test - II</a:t>
            </a:r>
          </a:p>
        </p:txBody>
      </p:sp>
      <p:pic>
        <p:nvPicPr>
          <p:cNvPr id="5" name="Content Placeholder 4" descr="A picture containing cat, sitting, laying, domestic cat&#10;&#10;Description automatically generated">
            <a:extLst>
              <a:ext uri="{FF2B5EF4-FFF2-40B4-BE49-F238E27FC236}">
                <a16:creationId xmlns:a16="http://schemas.microsoft.com/office/drawing/2014/main" id="{64243C56-979B-468F-91CD-94F79EEC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272" y="4202884"/>
            <a:ext cx="3045384" cy="20327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D686D7-5F97-4A6E-8D45-29B1B848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3" y="2011680"/>
            <a:ext cx="10566808" cy="178014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Roboto"/>
              </a:rPr>
              <a:t>Are injuries with job related activities more common than others?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Is there a correlation between animal related injuries with job related activities?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Accept the null that there is no correlation of the population means of animal related injuries with job related activities</a:t>
            </a:r>
          </a:p>
          <a:p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B3C310-C61D-490C-8B97-90912A8C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6" y="3884835"/>
            <a:ext cx="3973282" cy="268899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017A16-B779-4F81-9C56-2E6533E3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04" y="3874785"/>
            <a:ext cx="3973282" cy="26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A02A-1116-4609-983B-41987B03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Statistical T-test - 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DFD82-A388-4A29-8834-F70DF167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Are we encouraging people enough to seek professional medical care over self-care choices enough?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Is there a statistical significance between medical care and self-care choices?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Accept the null that there is no difference between the population means of medical care and self-care choices after animal related injuries.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37A8D88-9AB4-43E3-9EF9-42EC7E8AF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936668"/>
              </p:ext>
            </p:extLst>
          </p:nvPr>
        </p:nvGraphicFramePr>
        <p:xfrm>
          <a:off x="895350" y="2121962"/>
          <a:ext cx="3461520" cy="3768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44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9651-F74B-4597-9A4A-68D8AE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Statistical T-test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34E0-C3E6-4905-8036-1A4A3F47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Are animal related injuries more common in the Morning or Afternoon?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Is there a statistical significance between Morning and Afternoon related injuries?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Accept the null that there is no difference between the population means of Morning and Afternoon related injuries?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46ECC4-6001-45C4-A1AC-F9F967EE4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934700"/>
              </p:ext>
            </p:extLst>
          </p:nvPr>
        </p:nvGraphicFramePr>
        <p:xfrm>
          <a:off x="7793566" y="2121962"/>
          <a:ext cx="3498016" cy="3768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1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og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069AC97-FE62-4B7E-A524-216F64ACD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FDF953-BB1D-4C68-BBB4-FE11E33D6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8A3DA-1629-4E00-89D6-ED7829B5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Presentation takeaways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8F9701-2B1F-466F-9A33-08C93570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Having only one year of accumulative data: </a:t>
            </a:r>
          </a:p>
          <a:p>
            <a:pPr lvl="2"/>
            <a:r>
              <a:rPr lang="en-US" dirty="0"/>
              <a:t>Does not provide a true picture of trends and statistical base data.</a:t>
            </a:r>
          </a:p>
          <a:p>
            <a:r>
              <a:rPr lang="en-US" dirty="0"/>
              <a:t>The raw data provided to me was very unorganized: </a:t>
            </a:r>
          </a:p>
          <a:p>
            <a:pPr lvl="2"/>
            <a:r>
              <a:rPr lang="en-US" dirty="0"/>
              <a:t>Recommend that database upgrade be completed that included less open text fields to allow for better statistical analysis.</a:t>
            </a:r>
          </a:p>
          <a:p>
            <a:r>
              <a:rPr lang="en-US" dirty="0"/>
              <a:t>Ensuring the public at large:</a:t>
            </a:r>
          </a:p>
          <a:p>
            <a:pPr lvl="2"/>
            <a:r>
              <a:rPr lang="en-US" dirty="0"/>
              <a:t>Receives appropriate medical care for animal related injuries that break skin to prevent infection.</a:t>
            </a:r>
          </a:p>
          <a:p>
            <a:pPr lvl="2"/>
            <a:r>
              <a:rPr lang="en-US" dirty="0"/>
              <a:t>Registers animals with the Maricopa County Animal Control.</a:t>
            </a:r>
          </a:p>
          <a:p>
            <a:pPr lvl="2"/>
            <a:r>
              <a:rPr lang="en-US" dirty="0"/>
              <a:t>Micro chips animals to help ensure that animals are safely returned home.</a:t>
            </a:r>
          </a:p>
          <a:p>
            <a:pPr lvl="2"/>
            <a:r>
              <a:rPr lang="en-US" dirty="0"/>
              <a:t>Vaccines are up to date to protect public health and the health of their pets.</a:t>
            </a:r>
          </a:p>
        </p:txBody>
      </p:sp>
    </p:spTree>
    <p:extLst>
      <p:ext uri="{BB962C8B-B14F-4D97-AF65-F5344CB8AC3E}">
        <p14:creationId xmlns:p14="http://schemas.microsoft.com/office/powerpoint/2010/main" val="1712146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1539</TotalTime>
  <Words>385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Roboto</vt:lpstr>
      <vt:lpstr>Wingdings</vt:lpstr>
      <vt:lpstr>Banded</vt:lpstr>
      <vt:lpstr>2018 Animal violence Insights</vt:lpstr>
      <vt:lpstr>Agenda</vt:lpstr>
      <vt:lpstr>Overall Month to month trends</vt:lpstr>
      <vt:lpstr>Over all data correlations Heat map</vt:lpstr>
      <vt:lpstr>Statistical Correlation test - I</vt:lpstr>
      <vt:lpstr>Statistical Correlation test - II</vt:lpstr>
      <vt:lpstr>Statistical T-test - I</vt:lpstr>
      <vt:lpstr>Statistical T-test - II</vt:lpstr>
      <vt:lpstr>Presentation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Animal violence Insights</dc:title>
  <dc:creator>Courtney Schuldt</dc:creator>
  <cp:lastModifiedBy>Courtney Schuldt</cp:lastModifiedBy>
  <cp:revision>7</cp:revision>
  <dcterms:created xsi:type="dcterms:W3CDTF">2021-03-22T21:03:40Z</dcterms:created>
  <dcterms:modified xsi:type="dcterms:W3CDTF">2021-03-26T13:39:55Z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