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Gill Sans"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y2oc+XepoNj4NOmzZdAT07DL3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cschu\OneDrive\Desktop\housing-price-data-Capstone%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schu\OneDrive\Desktop\housing-price-data-Capstone%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schu\OneDrive\Desktop\housing-price-data-Capstone%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schu\OneDrive\Desktop\housing-price-data-Capstone%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schu\OneDrive\Desktop\housing-price-data-Capstone%20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[housing-price-data-Capstone 2.xlsx]Max vs Min!PivotTable1</c:name>
    <c:fmtId val="14"/>
  </c:pivotSource>
  <c:chart>
    <c:autoTitleDeleted val="1"/>
    <c:pivotFmts>
      <c:pivotFmt>
        <c:idx val="0"/>
        <c:spPr>
          <a:solidFill>
            <a:schemeClr val="accent6"/>
          </a:solidFill>
          <a:ln w="28575" cap="rnd">
            <a:no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no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no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729933277970281E-2"/>
          <c:y val="5.2406948207319136E-2"/>
          <c:w val="0.92054012823750231"/>
          <c:h val="0.50656503667921093"/>
        </c:manualLayout>
      </c:layout>
      <c:barChart>
        <c:barDir val="col"/>
        <c:grouping val="clustered"/>
        <c:varyColors val="0"/>
        <c:ser>
          <c:idx val="1"/>
          <c:order val="1"/>
          <c:tx>
            <c:strRef>
              <c:f>'Max vs Min'!$C$1</c:f>
              <c:strCache>
                <c:ptCount val="1"/>
                <c:pt idx="0">
                  <c:v>Max of SalePrice</c:v>
                </c:pt>
              </c:strCache>
            </c:strRef>
          </c:tx>
          <c:spPr>
            <a:solidFill>
              <a:schemeClr val="accent6">
                <a:shade val="76000"/>
              </a:schemeClr>
            </a:solidFill>
            <a:ln>
              <a:noFill/>
            </a:ln>
            <a:effectLst/>
          </c:spPr>
          <c:invertIfNegative val="0"/>
          <c:cat>
            <c:strRef>
              <c:f>'Max vs Min'!$A$2:$A$27</c:f>
              <c:strCache>
                <c:ptCount val="25"/>
                <c:pt idx="0">
                  <c:v>Bloomington Heights</c:v>
                </c:pt>
                <c:pt idx="1">
                  <c:v>Bluestem</c:v>
                </c:pt>
                <c:pt idx="2">
                  <c:v>Briardale</c:v>
                </c:pt>
                <c:pt idx="3">
                  <c:v>Brookside</c:v>
                </c:pt>
                <c:pt idx="4">
                  <c:v>Clear Creek</c:v>
                </c:pt>
                <c:pt idx="5">
                  <c:v>College Creek</c:v>
                </c:pt>
                <c:pt idx="6">
                  <c:v>Crawford</c:v>
                </c:pt>
                <c:pt idx="7">
                  <c:v>Edwards</c:v>
                </c:pt>
                <c:pt idx="8">
                  <c:v>Gilbert</c:v>
                </c:pt>
                <c:pt idx="9">
                  <c:v>Iowa DOT and Rail Road</c:v>
                </c:pt>
                <c:pt idx="10">
                  <c:v>Meadow Village</c:v>
                </c:pt>
                <c:pt idx="11">
                  <c:v>Mitchell</c:v>
                </c:pt>
                <c:pt idx="12">
                  <c:v>North Ames</c:v>
                </c:pt>
                <c:pt idx="13">
                  <c:v>Northpark Villa</c:v>
                </c:pt>
                <c:pt idx="14">
                  <c:v>Northridge</c:v>
                </c:pt>
                <c:pt idx="15">
                  <c:v>Northridge Heights</c:v>
                </c:pt>
                <c:pt idx="16">
                  <c:v>Northwest Ames</c:v>
                </c:pt>
                <c:pt idx="17">
                  <c:v>Old Town</c:v>
                </c:pt>
                <c:pt idx="18">
                  <c:v>Sawyer</c:v>
                </c:pt>
                <c:pt idx="19">
                  <c:v>Sawyer West</c:v>
                </c:pt>
                <c:pt idx="20">
                  <c:v>Somerset</c:v>
                </c:pt>
                <c:pt idx="21">
                  <c:v>South &amp; West of Iowa State University</c:v>
                </c:pt>
                <c:pt idx="22">
                  <c:v>Stone Brook</c:v>
                </c:pt>
                <c:pt idx="23">
                  <c:v>Timberland</c:v>
                </c:pt>
                <c:pt idx="24">
                  <c:v>Veenker</c:v>
                </c:pt>
              </c:strCache>
            </c:strRef>
          </c:cat>
          <c:val>
            <c:numRef>
              <c:f>'Max vs Min'!$C$2:$C$27</c:f>
              <c:numCache>
                <c:formatCode>General</c:formatCode>
                <c:ptCount val="25"/>
                <c:pt idx="0">
                  <c:v>264561</c:v>
                </c:pt>
                <c:pt idx="1">
                  <c:v>151000</c:v>
                </c:pt>
                <c:pt idx="2">
                  <c:v>125000</c:v>
                </c:pt>
                <c:pt idx="3">
                  <c:v>223500</c:v>
                </c:pt>
                <c:pt idx="4">
                  <c:v>328000</c:v>
                </c:pt>
                <c:pt idx="5">
                  <c:v>424870</c:v>
                </c:pt>
                <c:pt idx="6">
                  <c:v>392500</c:v>
                </c:pt>
                <c:pt idx="7">
                  <c:v>320000</c:v>
                </c:pt>
                <c:pt idx="8">
                  <c:v>377500</c:v>
                </c:pt>
                <c:pt idx="9">
                  <c:v>169500</c:v>
                </c:pt>
                <c:pt idx="10">
                  <c:v>151400</c:v>
                </c:pt>
                <c:pt idx="11">
                  <c:v>271000</c:v>
                </c:pt>
                <c:pt idx="12">
                  <c:v>345000</c:v>
                </c:pt>
                <c:pt idx="13">
                  <c:v>155000</c:v>
                </c:pt>
                <c:pt idx="14">
                  <c:v>755000</c:v>
                </c:pt>
                <c:pt idx="15">
                  <c:v>611657</c:v>
                </c:pt>
                <c:pt idx="16">
                  <c:v>299800</c:v>
                </c:pt>
                <c:pt idx="17">
                  <c:v>475000</c:v>
                </c:pt>
                <c:pt idx="18">
                  <c:v>190000</c:v>
                </c:pt>
                <c:pt idx="19">
                  <c:v>320000</c:v>
                </c:pt>
                <c:pt idx="20">
                  <c:v>423000</c:v>
                </c:pt>
                <c:pt idx="21">
                  <c:v>200000</c:v>
                </c:pt>
                <c:pt idx="22">
                  <c:v>556581</c:v>
                </c:pt>
                <c:pt idx="23">
                  <c:v>378500</c:v>
                </c:pt>
                <c:pt idx="24">
                  <c:v>385000</c:v>
                </c:pt>
              </c:numCache>
            </c:numRef>
          </c:val>
          <c:extLst>
            <c:ext xmlns:c16="http://schemas.microsoft.com/office/drawing/2014/chart" uri="{C3380CC4-5D6E-409C-BE32-E72D297353CC}">
              <c16:uniqueId val="{00000000-95E6-4664-AD45-63FC4EBBF14E}"/>
            </c:ext>
          </c:extLst>
        </c:ser>
        <c:dLbls>
          <c:showLegendKey val="0"/>
          <c:showVal val="0"/>
          <c:showCatName val="0"/>
          <c:showSerName val="0"/>
          <c:showPercent val="0"/>
          <c:showBubbleSize val="0"/>
        </c:dLbls>
        <c:gapWidth val="150"/>
        <c:axId val="239630655"/>
        <c:axId val="239631487"/>
      </c:barChart>
      <c:lineChart>
        <c:grouping val="stacked"/>
        <c:varyColors val="0"/>
        <c:ser>
          <c:idx val="0"/>
          <c:order val="0"/>
          <c:tx>
            <c:strRef>
              <c:f>'Max vs Min'!$B$1</c:f>
              <c:strCache>
                <c:ptCount val="1"/>
                <c:pt idx="0">
                  <c:v>Min of SalePrice</c:v>
                </c:pt>
              </c:strCache>
            </c:strRef>
          </c:tx>
          <c:spPr>
            <a:ln w="28575" cap="rnd">
              <a:noFill/>
              <a:round/>
            </a:ln>
            <a:effectLst/>
          </c:spPr>
          <c:marker>
            <c:symbol val="circle"/>
            <c:size val="5"/>
            <c:spPr>
              <a:solidFill>
                <a:schemeClr val="accent2"/>
              </a:solidFill>
              <a:ln w="9525">
                <a:noFill/>
              </a:ln>
              <a:effectLst/>
            </c:spPr>
          </c:marker>
          <c:cat>
            <c:strRef>
              <c:f>'Max vs Min'!$A$2:$A$27</c:f>
              <c:strCache>
                <c:ptCount val="25"/>
                <c:pt idx="0">
                  <c:v>Bloomington Heights</c:v>
                </c:pt>
                <c:pt idx="1">
                  <c:v>Bluestem</c:v>
                </c:pt>
                <c:pt idx="2">
                  <c:v>Briardale</c:v>
                </c:pt>
                <c:pt idx="3">
                  <c:v>Brookside</c:v>
                </c:pt>
                <c:pt idx="4">
                  <c:v>Clear Creek</c:v>
                </c:pt>
                <c:pt idx="5">
                  <c:v>College Creek</c:v>
                </c:pt>
                <c:pt idx="6">
                  <c:v>Crawford</c:v>
                </c:pt>
                <c:pt idx="7">
                  <c:v>Edwards</c:v>
                </c:pt>
                <c:pt idx="8">
                  <c:v>Gilbert</c:v>
                </c:pt>
                <c:pt idx="9">
                  <c:v>Iowa DOT and Rail Road</c:v>
                </c:pt>
                <c:pt idx="10">
                  <c:v>Meadow Village</c:v>
                </c:pt>
                <c:pt idx="11">
                  <c:v>Mitchell</c:v>
                </c:pt>
                <c:pt idx="12">
                  <c:v>North Ames</c:v>
                </c:pt>
                <c:pt idx="13">
                  <c:v>Northpark Villa</c:v>
                </c:pt>
                <c:pt idx="14">
                  <c:v>Northridge</c:v>
                </c:pt>
                <c:pt idx="15">
                  <c:v>Northridge Heights</c:v>
                </c:pt>
                <c:pt idx="16">
                  <c:v>Northwest Ames</c:v>
                </c:pt>
                <c:pt idx="17">
                  <c:v>Old Town</c:v>
                </c:pt>
                <c:pt idx="18">
                  <c:v>Sawyer</c:v>
                </c:pt>
                <c:pt idx="19">
                  <c:v>Sawyer West</c:v>
                </c:pt>
                <c:pt idx="20">
                  <c:v>Somerset</c:v>
                </c:pt>
                <c:pt idx="21">
                  <c:v>South &amp; West of Iowa State University</c:v>
                </c:pt>
                <c:pt idx="22">
                  <c:v>Stone Brook</c:v>
                </c:pt>
                <c:pt idx="23">
                  <c:v>Timberland</c:v>
                </c:pt>
                <c:pt idx="24">
                  <c:v>Veenker</c:v>
                </c:pt>
              </c:strCache>
            </c:strRef>
          </c:cat>
          <c:val>
            <c:numRef>
              <c:f>'Max vs Min'!$B$2:$B$27</c:f>
              <c:numCache>
                <c:formatCode>General</c:formatCode>
                <c:ptCount val="25"/>
                <c:pt idx="0">
                  <c:v>159895</c:v>
                </c:pt>
                <c:pt idx="1">
                  <c:v>124000</c:v>
                </c:pt>
                <c:pt idx="2">
                  <c:v>83000</c:v>
                </c:pt>
                <c:pt idx="3">
                  <c:v>39300</c:v>
                </c:pt>
                <c:pt idx="4">
                  <c:v>130000</c:v>
                </c:pt>
                <c:pt idx="5">
                  <c:v>110000</c:v>
                </c:pt>
                <c:pt idx="6">
                  <c:v>90350</c:v>
                </c:pt>
                <c:pt idx="7">
                  <c:v>58500</c:v>
                </c:pt>
                <c:pt idx="8">
                  <c:v>141000</c:v>
                </c:pt>
                <c:pt idx="9">
                  <c:v>34900</c:v>
                </c:pt>
                <c:pt idx="10">
                  <c:v>75000</c:v>
                </c:pt>
                <c:pt idx="11">
                  <c:v>84500</c:v>
                </c:pt>
                <c:pt idx="12">
                  <c:v>87500</c:v>
                </c:pt>
                <c:pt idx="13">
                  <c:v>127500</c:v>
                </c:pt>
                <c:pt idx="14">
                  <c:v>190000</c:v>
                </c:pt>
                <c:pt idx="15">
                  <c:v>154000</c:v>
                </c:pt>
                <c:pt idx="16">
                  <c:v>82500</c:v>
                </c:pt>
                <c:pt idx="17">
                  <c:v>37900</c:v>
                </c:pt>
                <c:pt idx="18">
                  <c:v>62383</c:v>
                </c:pt>
                <c:pt idx="19">
                  <c:v>76000</c:v>
                </c:pt>
                <c:pt idx="20">
                  <c:v>144152</c:v>
                </c:pt>
                <c:pt idx="21">
                  <c:v>60000</c:v>
                </c:pt>
                <c:pt idx="22">
                  <c:v>170000</c:v>
                </c:pt>
                <c:pt idx="23">
                  <c:v>137500</c:v>
                </c:pt>
                <c:pt idx="24">
                  <c:v>162500</c:v>
                </c:pt>
              </c:numCache>
            </c:numRef>
          </c:val>
          <c:smooth val="0"/>
          <c:extLst>
            <c:ext xmlns:c16="http://schemas.microsoft.com/office/drawing/2014/chart" uri="{C3380CC4-5D6E-409C-BE32-E72D297353CC}">
              <c16:uniqueId val="{00000001-95E6-4664-AD45-63FC4EBBF14E}"/>
            </c:ext>
          </c:extLst>
        </c:ser>
        <c:dLbls>
          <c:showLegendKey val="0"/>
          <c:showVal val="0"/>
          <c:showCatName val="0"/>
          <c:showSerName val="0"/>
          <c:showPercent val="0"/>
          <c:showBubbleSize val="0"/>
        </c:dLbls>
        <c:marker val="1"/>
        <c:smooth val="0"/>
        <c:axId val="239630655"/>
        <c:axId val="239631487"/>
      </c:lineChart>
      <c:catAx>
        <c:axId val="2396306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631487"/>
        <c:crosses val="autoZero"/>
        <c:auto val="1"/>
        <c:lblAlgn val="ctr"/>
        <c:lblOffset val="100"/>
        <c:noMultiLvlLbl val="0"/>
      </c:catAx>
      <c:valAx>
        <c:axId val="239631487"/>
        <c:scaling>
          <c:orientation val="minMax"/>
        </c:scaling>
        <c:delete val="0"/>
        <c:axPos val="l"/>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630655"/>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layout>
        <c:manualLayout>
          <c:xMode val="edge"/>
          <c:yMode val="edge"/>
          <c:x val="0.83389666546048091"/>
          <c:y val="0.73297488026279856"/>
          <c:w val="0.16610333453951906"/>
          <c:h val="0.2564982180738964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Housing</a:t>
            </a:r>
            <a:r>
              <a:rPr lang="en-US" baseline="0" dirty="0"/>
              <a:t> Prices </a:t>
            </a:r>
          </a:p>
          <a:p>
            <a:pPr>
              <a:defRPr/>
            </a:pPr>
            <a:r>
              <a:rPr lang="en-US" baseline="0" dirty="0"/>
              <a:t>Based on Number of Bedrooms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both"/>
            <c:errValType val="stdErr"/>
            <c:noEndCap val="0"/>
            <c:spPr>
              <a:noFill/>
              <a:ln w="15875" cap="flat" cmpd="sng" algn="ctr">
                <a:solidFill>
                  <a:schemeClr val="tx1"/>
                </a:solidFill>
                <a:round/>
              </a:ln>
              <a:effectLst/>
            </c:spPr>
          </c:errBars>
          <c:cat>
            <c:strRef>
              <c:f>'Bedroom T-Tests'!$G$6:$H$6</c:f>
              <c:strCache>
                <c:ptCount val="2"/>
                <c:pt idx="0">
                  <c:v>3 or Less</c:v>
                </c:pt>
                <c:pt idx="1">
                  <c:v>4 or more</c:v>
                </c:pt>
              </c:strCache>
            </c:strRef>
          </c:cat>
          <c:val>
            <c:numRef>
              <c:f>'Bedroom T-Tests'!$G$7:$H$7</c:f>
              <c:numCache>
                <c:formatCode>_("$"* #,##0.00_);_("$"* \(#,##0.00\);_("$"* "-"??_);_(@_)</c:formatCode>
                <c:ptCount val="2"/>
                <c:pt idx="0">
                  <c:v>174213.10837438423</c:v>
                </c:pt>
                <c:pt idx="1">
                  <c:v>214683.38842975206</c:v>
                </c:pt>
              </c:numCache>
            </c:numRef>
          </c:val>
          <c:extLst>
            <c:ext xmlns:c16="http://schemas.microsoft.com/office/drawing/2014/chart" uri="{C3380CC4-5D6E-409C-BE32-E72D297353CC}">
              <c16:uniqueId val="{00000000-5F30-4F4E-9E2F-9C5C531B8BD6}"/>
            </c:ext>
          </c:extLst>
        </c:ser>
        <c:dLbls>
          <c:showLegendKey val="0"/>
          <c:showVal val="0"/>
          <c:showCatName val="0"/>
          <c:showSerName val="0"/>
          <c:showPercent val="0"/>
          <c:showBubbleSize val="0"/>
        </c:dLbls>
        <c:gapWidth val="219"/>
        <c:overlap val="-27"/>
        <c:axId val="1891542736"/>
        <c:axId val="1891544816"/>
      </c:barChart>
      <c:catAx>
        <c:axId val="189154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544816"/>
        <c:crosses val="autoZero"/>
        <c:auto val="1"/>
        <c:lblAlgn val="ctr"/>
        <c:lblOffset val="100"/>
        <c:noMultiLvlLbl val="0"/>
      </c:catAx>
      <c:valAx>
        <c:axId val="1891544816"/>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1542736"/>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Houseing prices on Single family homes based on Bathrooms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both"/>
            <c:errValType val="percentage"/>
            <c:noEndCap val="0"/>
            <c:val val="5"/>
            <c:spPr>
              <a:noFill/>
              <a:ln w="15875" cap="flat" cmpd="sng" algn="ctr">
                <a:solidFill>
                  <a:schemeClr val="tx1"/>
                </a:solidFill>
                <a:round/>
              </a:ln>
              <a:effectLst/>
            </c:spPr>
          </c:errBars>
          <c:cat>
            <c:strRef>
              <c:f>'Bathroom T-Test'!$H$6:$I$6</c:f>
              <c:strCache>
                <c:ptCount val="2"/>
                <c:pt idx="0">
                  <c:v>1 or 2 Bath</c:v>
                </c:pt>
                <c:pt idx="1">
                  <c:v>3 or 4 bath</c:v>
                </c:pt>
              </c:strCache>
            </c:strRef>
          </c:cat>
          <c:val>
            <c:numRef>
              <c:f>'Bathroom T-Test'!$H$7:$I$7</c:f>
              <c:numCache>
                <c:formatCode>_("$"* #,##0.00_);_("$"* \(#,##0.00\);_("$"* "-"??_);_(@_)</c:formatCode>
                <c:ptCount val="2"/>
                <c:pt idx="0">
                  <c:v>160599.25454545455</c:v>
                </c:pt>
                <c:pt idx="1">
                  <c:v>268839.37102473498</c:v>
                </c:pt>
              </c:numCache>
            </c:numRef>
          </c:val>
          <c:extLst>
            <c:ext xmlns:c16="http://schemas.microsoft.com/office/drawing/2014/chart" uri="{C3380CC4-5D6E-409C-BE32-E72D297353CC}">
              <c16:uniqueId val="{00000000-194A-4F25-BD7E-925B14F67068}"/>
            </c:ext>
          </c:extLst>
        </c:ser>
        <c:dLbls>
          <c:showLegendKey val="0"/>
          <c:showVal val="0"/>
          <c:showCatName val="0"/>
          <c:showSerName val="0"/>
          <c:showPercent val="0"/>
          <c:showBubbleSize val="0"/>
        </c:dLbls>
        <c:gapWidth val="219"/>
        <c:overlap val="-27"/>
        <c:axId val="1897145488"/>
        <c:axId val="1897140080"/>
      </c:barChart>
      <c:catAx>
        <c:axId val="189714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7140080"/>
        <c:crosses val="autoZero"/>
        <c:auto val="1"/>
        <c:lblAlgn val="ctr"/>
        <c:lblOffset val="100"/>
        <c:noMultiLvlLbl val="0"/>
      </c:catAx>
      <c:valAx>
        <c:axId val="1897140080"/>
        <c:scaling>
          <c:orientation val="minMax"/>
        </c:scaling>
        <c:delete val="0"/>
        <c:axPos val="l"/>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7145488"/>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Sale Price of Homes Based by Number of Car Garages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errBars>
            <c:errBarType val="both"/>
            <c:errValType val="percentage"/>
            <c:noEndCap val="0"/>
            <c:val val="5"/>
            <c:spPr>
              <a:noFill/>
              <a:ln w="15875" cap="flat" cmpd="sng" algn="ctr">
                <a:solidFill>
                  <a:schemeClr val="tx1"/>
                </a:solidFill>
                <a:round/>
              </a:ln>
              <a:effectLst/>
            </c:spPr>
          </c:errBars>
          <c:cat>
            <c:strRef>
              <c:f>'Garage T-test'!$H$5:$I$5</c:f>
              <c:strCache>
                <c:ptCount val="2"/>
                <c:pt idx="0">
                  <c:v>0 to 1 Cars</c:v>
                </c:pt>
                <c:pt idx="1">
                  <c:v>2 or more</c:v>
                </c:pt>
              </c:strCache>
            </c:strRef>
          </c:cat>
          <c:val>
            <c:numRef>
              <c:f>'Garage T-test'!$H$6:$I$6</c:f>
              <c:numCache>
                <c:formatCode>_("$"* #,##0.00_);_("$"* \(#,##0.00\);_("$"* "-"??_);_(@_)</c:formatCode>
                <c:ptCount val="2"/>
                <c:pt idx="0">
                  <c:v>123652.79555555555</c:v>
                </c:pt>
                <c:pt idx="1">
                  <c:v>206436.81980198019</c:v>
                </c:pt>
              </c:numCache>
            </c:numRef>
          </c:val>
          <c:extLst>
            <c:ext xmlns:c16="http://schemas.microsoft.com/office/drawing/2014/chart" uri="{C3380CC4-5D6E-409C-BE32-E72D297353CC}">
              <c16:uniqueId val="{00000000-51B0-4827-9EAE-2FB38DEC13BA}"/>
            </c:ext>
          </c:extLst>
        </c:ser>
        <c:dLbls>
          <c:showLegendKey val="0"/>
          <c:showVal val="0"/>
          <c:showCatName val="0"/>
          <c:showSerName val="0"/>
          <c:showPercent val="0"/>
          <c:showBubbleSize val="0"/>
        </c:dLbls>
        <c:gapWidth val="219"/>
        <c:overlap val="-27"/>
        <c:axId val="1546507311"/>
        <c:axId val="1546506895"/>
      </c:barChart>
      <c:catAx>
        <c:axId val="1546507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506895"/>
        <c:crosses val="autoZero"/>
        <c:auto val="1"/>
        <c:lblAlgn val="ctr"/>
        <c:lblOffset val="100"/>
        <c:noMultiLvlLbl val="0"/>
      </c:catAx>
      <c:valAx>
        <c:axId val="1546506895"/>
        <c:scaling>
          <c:orientation val="minMax"/>
        </c:scaling>
        <c:delete val="0"/>
        <c:axPos val="l"/>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507311"/>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Price </a:t>
            </a:r>
            <a:r>
              <a:rPr lang="en-US"/>
              <a:t>for Houses </a:t>
            </a:r>
          </a:p>
          <a:p>
            <a:pPr>
              <a:defRPr/>
            </a:pPr>
            <a:r>
              <a:rPr lang="en-US"/>
              <a:t>Based on Homes</a:t>
            </a:r>
            <a:r>
              <a:rPr lang="en-US" baseline="0"/>
              <a:t> </a:t>
            </a:r>
            <a:r>
              <a:rPr lang="en-US"/>
              <a:t>with Central Air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792544949035237"/>
          <c:y val="0.12842953839618623"/>
          <c:w val="0.79935823773580339"/>
          <c:h val="0.77928755845320419"/>
        </c:manualLayout>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'Central Air T-Test'!$H$33:$I$33</c:f>
                <c:numCache>
                  <c:formatCode>General</c:formatCode>
                  <c:ptCount val="2"/>
                  <c:pt idx="0">
                    <c:v>8245.4774829573798</c:v>
                  </c:pt>
                  <c:pt idx="1">
                    <c:v>4214.8140972801366</c:v>
                  </c:pt>
                </c:numCache>
              </c:numRef>
            </c:plus>
            <c:minus>
              <c:numRef>
                <c:f>'Central Air T-Test'!$H$34:$I$34</c:f>
                <c:numCache>
                  <c:formatCode>General</c:formatCode>
                  <c:ptCount val="2"/>
                  <c:pt idx="0">
                    <c:v>8245.4774829573798</c:v>
                  </c:pt>
                  <c:pt idx="1">
                    <c:v>4214.8140972801366</c:v>
                  </c:pt>
                </c:numCache>
              </c:numRef>
            </c:minus>
            <c:spPr>
              <a:noFill/>
              <a:ln w="15875" cap="flat" cmpd="sng" algn="ctr">
                <a:solidFill>
                  <a:schemeClr val="tx1"/>
                </a:solidFill>
                <a:round/>
              </a:ln>
              <a:effectLst/>
            </c:spPr>
          </c:errBars>
          <c:cat>
            <c:strRef>
              <c:f>'Central Air T-Test'!$H$5:$I$5</c:f>
              <c:strCache>
                <c:ptCount val="2"/>
                <c:pt idx="0">
                  <c:v>Other</c:v>
                </c:pt>
                <c:pt idx="1">
                  <c:v>Central Air</c:v>
                </c:pt>
              </c:strCache>
            </c:strRef>
          </c:cat>
          <c:val>
            <c:numRef>
              <c:f>'Central Air T-Test'!$H$6:$I$6</c:f>
              <c:numCache>
                <c:formatCode>_("$"* #,##0.00_);_("$"* \(#,##0.00\);_("$"* "-"??_);_(@_)</c:formatCode>
                <c:ptCount val="2"/>
                <c:pt idx="0">
                  <c:v>105264.07368421053</c:v>
                </c:pt>
                <c:pt idx="1">
                  <c:v>186186.70989010989</c:v>
                </c:pt>
              </c:numCache>
            </c:numRef>
          </c:val>
          <c:extLst>
            <c:ext xmlns:c16="http://schemas.microsoft.com/office/drawing/2014/chart" uri="{C3380CC4-5D6E-409C-BE32-E72D297353CC}">
              <c16:uniqueId val="{00000000-25FF-445A-B999-A4EBC9E9BAAC}"/>
            </c:ext>
          </c:extLst>
        </c:ser>
        <c:dLbls>
          <c:showLegendKey val="0"/>
          <c:showVal val="0"/>
          <c:showCatName val="0"/>
          <c:showSerName val="0"/>
          <c:showPercent val="0"/>
          <c:showBubbleSize val="0"/>
        </c:dLbls>
        <c:gapWidth val="219"/>
        <c:overlap val="-27"/>
        <c:axId val="1596980512"/>
        <c:axId val="1596986336"/>
      </c:barChart>
      <c:catAx>
        <c:axId val="159698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6986336"/>
        <c:crosses val="autoZero"/>
        <c:auto val="1"/>
        <c:lblAlgn val="ctr"/>
        <c:lblOffset val="100"/>
        <c:noMultiLvlLbl val="0"/>
      </c:catAx>
      <c:valAx>
        <c:axId val="1596986336"/>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6980512"/>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[housing-price-data-Capstone 2.xlsx]Sheet3!PivotTable4</c:name>
    <c:fmtId val="23"/>
  </c:pivotSource>
  <c:chart>
    <c:autoTitleDeleted val="0"/>
    <c:pivotFmts>
      <c:pivotFmt>
        <c:idx val="0"/>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noFill/>
            <a:round/>
          </a:ln>
          <a:effectLst/>
        </c:spPr>
        <c:marker>
          <c:symbol val="circle"/>
          <c:size val="5"/>
          <c:spPr>
            <a:solidFill>
              <a:schemeClr val="accent2"/>
            </a:solidFill>
            <a:ln w="25400">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noFill/>
            <a:round/>
          </a:ln>
          <a:effectLst/>
        </c:spPr>
        <c:marker>
          <c:symbol val="circle"/>
          <c:size val="5"/>
          <c:spPr>
            <a:solidFill>
              <a:schemeClr val="accent2"/>
            </a:solidFill>
            <a:ln w="25400">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noFill/>
            <a:round/>
          </a:ln>
          <a:effectLst/>
        </c:spPr>
        <c:marker>
          <c:symbol val="circle"/>
          <c:size val="5"/>
          <c:spPr>
            <a:solidFill>
              <a:schemeClr val="accent2"/>
            </a:solidFill>
            <a:ln w="25400">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275927465588544E-2"/>
          <c:y val="2.3751684890460017E-2"/>
          <c:w val="0.93305282491862429"/>
          <c:h val="0.75071005268586211"/>
        </c:manualLayout>
      </c:layout>
      <c:barChart>
        <c:barDir val="col"/>
        <c:grouping val="clustered"/>
        <c:varyColors val="0"/>
        <c:ser>
          <c:idx val="0"/>
          <c:order val="0"/>
          <c:tx>
            <c:strRef>
              <c:f>Sheet3!$B$7</c:f>
              <c:strCache>
                <c:ptCount val="1"/>
                <c:pt idx="0">
                  <c:v>Sum Sale Price by Neighborhood</c:v>
                </c:pt>
              </c:strCache>
            </c:strRef>
          </c:tx>
          <c:spPr>
            <a:solidFill>
              <a:schemeClr val="accent6"/>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Sheet3!$A$8:$A$17</c:f>
              <c:strCache>
                <c:ptCount val="9"/>
                <c:pt idx="0">
                  <c:v>Clear Creek</c:v>
                </c:pt>
                <c:pt idx="1">
                  <c:v>Edwards</c:v>
                </c:pt>
                <c:pt idx="2">
                  <c:v>Mitchell</c:v>
                </c:pt>
                <c:pt idx="3">
                  <c:v>North Ames</c:v>
                </c:pt>
                <c:pt idx="4">
                  <c:v>Northwest Ames</c:v>
                </c:pt>
                <c:pt idx="5">
                  <c:v>Old Town</c:v>
                </c:pt>
                <c:pt idx="6">
                  <c:v>Sawyer</c:v>
                </c:pt>
                <c:pt idx="7">
                  <c:v>Sawyer West</c:v>
                </c:pt>
                <c:pt idx="8">
                  <c:v>South &amp; West of Iowa State University</c:v>
                </c:pt>
              </c:strCache>
            </c:strRef>
          </c:cat>
          <c:val>
            <c:numRef>
              <c:f>Sheet3!$B$8:$B$17</c:f>
              <c:numCache>
                <c:formatCode>_("$"* #,##0.00_);_("$"* \(#,##0.00\);_("$"* "-"??_);_(@_)</c:formatCode>
                <c:ptCount val="9"/>
                <c:pt idx="0">
                  <c:v>134432</c:v>
                </c:pt>
                <c:pt idx="1">
                  <c:v>139600</c:v>
                </c:pt>
                <c:pt idx="2">
                  <c:v>269000</c:v>
                </c:pt>
                <c:pt idx="3">
                  <c:v>798600</c:v>
                </c:pt>
                <c:pt idx="4">
                  <c:v>271905</c:v>
                </c:pt>
                <c:pt idx="5">
                  <c:v>387000</c:v>
                </c:pt>
                <c:pt idx="6">
                  <c:v>237000</c:v>
                </c:pt>
                <c:pt idx="7">
                  <c:v>524775</c:v>
                </c:pt>
                <c:pt idx="8">
                  <c:v>271500</c:v>
                </c:pt>
              </c:numCache>
            </c:numRef>
          </c:val>
          <c:extLst>
            <c:ext xmlns:c16="http://schemas.microsoft.com/office/drawing/2014/chart" uri="{C3380CC4-5D6E-409C-BE32-E72D297353CC}">
              <c16:uniqueId val="{00000000-43C1-4EA1-8638-EFC9EA498EE3}"/>
            </c:ext>
          </c:extLst>
        </c:ser>
        <c:dLbls>
          <c:showLegendKey val="0"/>
          <c:showVal val="0"/>
          <c:showCatName val="0"/>
          <c:showSerName val="0"/>
          <c:showPercent val="0"/>
          <c:showBubbleSize val="0"/>
        </c:dLbls>
        <c:gapWidth val="219"/>
        <c:overlap val="-27"/>
        <c:axId val="295729567"/>
        <c:axId val="295734143"/>
      </c:barChart>
      <c:lineChart>
        <c:grouping val="stacked"/>
        <c:varyColors val="0"/>
        <c:ser>
          <c:idx val="1"/>
          <c:order val="1"/>
          <c:tx>
            <c:strRef>
              <c:f>Sheet3!$C$7</c:f>
              <c:strCache>
                <c:ptCount val="1"/>
                <c:pt idx="0">
                  <c:v>Homes Available</c:v>
                </c:pt>
              </c:strCache>
            </c:strRef>
          </c:tx>
          <c:spPr>
            <a:ln w="28575" cap="rnd">
              <a:noFill/>
              <a:round/>
            </a:ln>
            <a:effectLst>
              <a:outerShdw blurRad="50800" dist="50800" dir="5400000" algn="ctr" rotWithShape="0">
                <a:schemeClr val="tx1"/>
              </a:outerShdw>
            </a:effectLst>
          </c:spPr>
          <c:marker>
            <c:symbol val="circle"/>
            <c:size val="5"/>
            <c:spPr>
              <a:solidFill>
                <a:schemeClr val="accent3"/>
              </a:solidFill>
              <a:ln w="222250">
                <a:solidFill>
                  <a:schemeClr val="accent3"/>
                </a:solidFill>
              </a:ln>
              <a:effectLst>
                <a:outerShdw blurRad="50800" dist="50800" dir="5400000" algn="ctr" rotWithShape="0">
                  <a:schemeClr val="tx1"/>
                </a:outerShdw>
              </a:effectLst>
            </c:spPr>
          </c:marker>
          <c:dLbls>
            <c:dLbl>
              <c:idx val="0"/>
              <c:layout>
                <c:manualLayout>
                  <c:x val="-1.4545454545454533E-2"/>
                  <c:y val="-3.681545715811340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3C1-4EA1-8638-EFC9EA498EE3}"/>
                </c:ext>
              </c:extLst>
            </c:dLbl>
            <c:dLbl>
              <c:idx val="1"/>
              <c:layout>
                <c:manualLayout>
                  <c:x val="-1.45454545454545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3C1-4EA1-8638-EFC9EA498EE3}"/>
                </c:ext>
              </c:extLst>
            </c:dLbl>
            <c:dLbl>
              <c:idx val="2"/>
              <c:layout>
                <c:manualLayout>
                  <c:x val="-1.5867768595041323E-2"/>
                  <c:y val="5.647070603598468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3C1-4EA1-8638-EFC9EA498EE3}"/>
                </c:ext>
              </c:extLst>
            </c:dLbl>
            <c:dLbl>
              <c:idx val="3"/>
              <c:layout>
                <c:manualLayout>
                  <c:x val="-1.5867768595041371E-2"/>
                  <c:y val="3.6815169980261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3C1-4EA1-8638-EFC9EA498EE3}"/>
                </c:ext>
              </c:extLst>
            </c:dLbl>
            <c:dLbl>
              <c:idx val="4"/>
              <c:layout>
                <c:manualLayout>
                  <c:x val="-1.45454545454545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3C1-4EA1-8638-EFC9EA498EE3}"/>
                </c:ext>
              </c:extLst>
            </c:dLbl>
            <c:dLbl>
              <c:idx val="5"/>
              <c:layout>
                <c:manualLayout>
                  <c:x val="-1.3223140495867768E-2"/>
                  <c:y val="3.681545715811340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3C1-4EA1-8638-EFC9EA498EE3}"/>
                </c:ext>
              </c:extLst>
            </c:dLbl>
            <c:dLbl>
              <c:idx val="6"/>
              <c:layout>
                <c:manualLayout>
                  <c:x val="-1.322314049586776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3C1-4EA1-8638-EFC9EA498EE3}"/>
                </c:ext>
              </c:extLst>
            </c:dLbl>
            <c:dLbl>
              <c:idx val="7"/>
              <c:layout>
                <c:manualLayout>
                  <c:x val="-1.45454545454545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3C1-4EA1-8638-EFC9EA498EE3}"/>
                </c:ext>
              </c:extLst>
            </c:dLbl>
            <c:dLbl>
              <c:idx val="8"/>
              <c:layout>
                <c:manualLayout>
                  <c:x val="-1.45454545454545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3C1-4EA1-8638-EFC9EA498EE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Sheet3!$A$8:$A$17</c:f>
              <c:strCache>
                <c:ptCount val="9"/>
                <c:pt idx="0">
                  <c:v>Clear Creek</c:v>
                </c:pt>
                <c:pt idx="1">
                  <c:v>Edwards</c:v>
                </c:pt>
                <c:pt idx="2">
                  <c:v>Mitchell</c:v>
                </c:pt>
                <c:pt idx="3">
                  <c:v>North Ames</c:v>
                </c:pt>
                <c:pt idx="4">
                  <c:v>Northwest Ames</c:v>
                </c:pt>
                <c:pt idx="5">
                  <c:v>Old Town</c:v>
                </c:pt>
                <c:pt idx="6">
                  <c:v>Sawyer</c:v>
                </c:pt>
                <c:pt idx="7">
                  <c:v>Sawyer West</c:v>
                </c:pt>
                <c:pt idx="8">
                  <c:v>South &amp; West of Iowa State University</c:v>
                </c:pt>
              </c:strCache>
            </c:strRef>
          </c:cat>
          <c:val>
            <c:numRef>
              <c:f>Sheet3!$C$8:$C$17</c:f>
              <c:numCache>
                <c:formatCode>General</c:formatCode>
                <c:ptCount val="9"/>
                <c:pt idx="0">
                  <c:v>1</c:v>
                </c:pt>
                <c:pt idx="1">
                  <c:v>1</c:v>
                </c:pt>
                <c:pt idx="2">
                  <c:v>2</c:v>
                </c:pt>
                <c:pt idx="3">
                  <c:v>6</c:v>
                </c:pt>
                <c:pt idx="4">
                  <c:v>2</c:v>
                </c:pt>
                <c:pt idx="5">
                  <c:v>3</c:v>
                </c:pt>
                <c:pt idx="6">
                  <c:v>2</c:v>
                </c:pt>
                <c:pt idx="7">
                  <c:v>4</c:v>
                </c:pt>
                <c:pt idx="8">
                  <c:v>2</c:v>
                </c:pt>
              </c:numCache>
            </c:numRef>
          </c:val>
          <c:smooth val="0"/>
          <c:extLst>
            <c:ext xmlns:c16="http://schemas.microsoft.com/office/drawing/2014/chart" uri="{C3380CC4-5D6E-409C-BE32-E72D297353CC}">
              <c16:uniqueId val="{00000001-43C1-4EA1-8638-EFC9EA498EE3}"/>
            </c:ext>
          </c:extLst>
        </c:ser>
        <c:dLbls>
          <c:showLegendKey val="0"/>
          <c:showVal val="0"/>
          <c:showCatName val="0"/>
          <c:showSerName val="0"/>
          <c:showPercent val="0"/>
          <c:showBubbleSize val="0"/>
        </c:dLbls>
        <c:marker val="1"/>
        <c:smooth val="0"/>
        <c:axId val="295688383"/>
        <c:axId val="295712927"/>
      </c:lineChart>
      <c:catAx>
        <c:axId val="29572956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95734143"/>
        <c:crosses val="autoZero"/>
        <c:auto val="1"/>
        <c:lblAlgn val="ctr"/>
        <c:lblOffset val="300"/>
        <c:noMultiLvlLbl val="0"/>
      </c:catAx>
      <c:valAx>
        <c:axId val="295734143"/>
        <c:scaling>
          <c:orientation val="minMax"/>
        </c:scaling>
        <c:delete val="0"/>
        <c:axPos val="l"/>
        <c:numFmt formatCode="&quot;$&quot;#,##0" sourceLinked="0"/>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729567"/>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295712927"/>
        <c:scaling>
          <c:orientation val="minMax"/>
          <c:max val="50"/>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688383"/>
        <c:crosses val="max"/>
        <c:crossBetween val="between"/>
      </c:valAx>
      <c:catAx>
        <c:axId val="295688383"/>
        <c:scaling>
          <c:orientation val="minMax"/>
        </c:scaling>
        <c:delete val="1"/>
        <c:axPos val="b"/>
        <c:numFmt formatCode="General" sourceLinked="1"/>
        <c:majorTickMark val="out"/>
        <c:minorTickMark val="none"/>
        <c:tickLblPos val="nextTo"/>
        <c:crossAx val="295712927"/>
        <c:crosses val="autoZero"/>
        <c:auto val="1"/>
        <c:lblAlgn val="ctr"/>
        <c:lblOffset val="100"/>
        <c:noMultiLvlLbl val="0"/>
      </c:catAx>
      <c:spPr>
        <a:noFill/>
        <a:ln w="25400">
          <a:noFill/>
        </a:ln>
        <a:effectLst/>
      </c:spPr>
    </c:plotArea>
    <c:legend>
      <c:legendPos val="r"/>
      <c:layout>
        <c:manualLayout>
          <c:xMode val="edge"/>
          <c:yMode val="edge"/>
          <c:x val="6.0323872559408333E-2"/>
          <c:y val="5.0479534352589443E-2"/>
          <c:w val="0.26349499790787023"/>
          <c:h val="0.116801992505465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and thank you for coming to my Capstone 2 presentation on the Ames Iowa Housing Market!</a:t>
            </a:r>
            <a:endParaRPr dirty="0"/>
          </a:p>
        </p:txBody>
      </p:sp>
      <p:sp>
        <p:nvSpPr>
          <p:cNvPr id="134" name="Google Shape;13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For my recommendations I </a:t>
            </a:r>
            <a:endParaRPr dirty="0"/>
          </a:p>
        </p:txBody>
      </p:sp>
      <p:sp>
        <p:nvSpPr>
          <p:cNvPr id="220" name="Google Shape;2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 have identified 23 homes that meet all the criteria based on my statical testing. </a:t>
            </a:r>
          </a:p>
          <a:p>
            <a:pPr marL="0" lvl="0" indent="0" algn="l" rtl="0">
              <a:spcBef>
                <a:spcPts val="0"/>
              </a:spcBef>
              <a:spcAft>
                <a:spcPts val="0"/>
              </a:spcAft>
              <a:buNone/>
            </a:pPr>
            <a:r>
              <a:rPr lang="en-US" dirty="0"/>
              <a:t>Total cost to purchase these homes would be just over $3ML</a:t>
            </a:r>
          </a:p>
          <a:p>
            <a:pPr marL="0" lvl="0" indent="0" algn="l" rtl="0">
              <a:spcBef>
                <a:spcPts val="0"/>
              </a:spcBef>
              <a:spcAft>
                <a:spcPts val="0"/>
              </a:spcAft>
              <a:buNone/>
            </a:pPr>
            <a:r>
              <a:rPr lang="en-US" dirty="0"/>
              <a:t>Because these homes are currently on the market for 150K or less the potential to increase the equity in these homes after renovations is significant.</a:t>
            </a:r>
            <a:endParaRPr dirty="0"/>
          </a:p>
        </p:txBody>
      </p:sp>
      <p:sp>
        <p:nvSpPr>
          <p:cNvPr id="234" name="Google Shape;23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4" name="Google Shape;1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Ames Iowa</a:t>
            </a:r>
          </a:p>
          <a:p>
            <a:pPr marL="0" lvl="0" indent="0" algn="l" rtl="0">
              <a:spcBef>
                <a:spcPts val="0"/>
              </a:spcBef>
              <a:spcAft>
                <a:spcPts val="0"/>
              </a:spcAft>
              <a:buNone/>
            </a:pPr>
            <a:r>
              <a:rPr lang="en-US" dirty="0"/>
              <a:t>Home of the Iowa State University Cyclones</a:t>
            </a:r>
          </a:p>
          <a:p>
            <a:pPr marL="0" lvl="0" indent="0" algn="l" rtl="0">
              <a:spcBef>
                <a:spcPts val="0"/>
              </a:spcBef>
              <a:spcAft>
                <a:spcPts val="0"/>
              </a:spcAft>
              <a:buNone/>
            </a:pPr>
            <a:r>
              <a:rPr lang="en-US" dirty="0"/>
              <a:t>Most residents RENT</a:t>
            </a:r>
          </a:p>
          <a:p>
            <a:pPr marL="0" lvl="0" indent="0" algn="l" rtl="0">
              <a:spcBef>
                <a:spcPts val="0"/>
              </a:spcBef>
              <a:spcAft>
                <a:spcPts val="0"/>
              </a:spcAft>
              <a:buNone/>
            </a:pPr>
            <a:r>
              <a:rPr lang="en-US" dirty="0"/>
              <a:t>Great Night Life</a:t>
            </a:r>
          </a:p>
          <a:p>
            <a:pPr marL="0" lvl="0" indent="0" algn="l" rtl="0">
              <a:spcBef>
                <a:spcPts val="0"/>
              </a:spcBef>
              <a:spcAft>
                <a:spcPts val="0"/>
              </a:spcAft>
              <a:buNone/>
            </a:pPr>
            <a:r>
              <a:rPr lang="en-US" dirty="0"/>
              <a:t>A+ Schools</a:t>
            </a:r>
          </a:p>
        </p:txBody>
      </p:sp>
      <p:sp>
        <p:nvSpPr>
          <p:cNvPr id="150" name="Google Shape;1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Highest: Northridge - $755K</a:t>
            </a:r>
          </a:p>
          <a:p>
            <a:pPr marL="0" lvl="0" indent="0" algn="l" rtl="0">
              <a:spcBef>
                <a:spcPts val="0"/>
              </a:spcBef>
              <a:spcAft>
                <a:spcPts val="0"/>
              </a:spcAft>
              <a:buNone/>
            </a:pPr>
            <a:r>
              <a:rPr lang="en-US" dirty="0"/>
              <a:t>Lowest: Iowa DOT and Rail Road $349K</a:t>
            </a:r>
            <a:endParaRPr dirty="0"/>
          </a:p>
        </p:txBody>
      </p:sp>
      <p:sp>
        <p:nvSpPr>
          <p:cNvPr id="182" name="Google Shape;18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Homes that have 4 or more bedrooms sell on average about 40K more that homes that have 3 or less bedrooms.</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sz="1800" b="0" i="1" u="none" strike="noStrike" dirty="0">
                <a:solidFill>
                  <a:srgbClr val="000000"/>
                </a:solidFill>
                <a:effectLst/>
                <a:latin typeface="Calibri" panose="020F0502020204030204" pitchFamily="34" charset="0"/>
              </a:rPr>
              <a:t>3 or Less</a:t>
            </a:r>
            <a:r>
              <a:rPr lang="en-US" dirty="0"/>
              <a:t> - </a:t>
            </a:r>
            <a:r>
              <a:rPr lang="en-US" sz="1800" b="0" i="0" u="none" strike="noStrike" dirty="0">
                <a:solidFill>
                  <a:srgbClr val="000000"/>
                </a:solidFill>
                <a:effectLst/>
                <a:latin typeface="Calibri" panose="020F0502020204030204" pitchFamily="34" charset="0"/>
              </a:rPr>
              <a:t>$174,213.11 - Sample Size 1218</a:t>
            </a:r>
            <a:r>
              <a:rPr lang="en-US" sz="1800" dirty="0"/>
              <a:t> </a:t>
            </a:r>
          </a:p>
          <a:p>
            <a:pPr marL="0" marR="0" lvl="0" indent="0" algn="l" rtl="0">
              <a:lnSpc>
                <a:spcPct val="100000"/>
              </a:lnSpc>
              <a:spcBef>
                <a:spcPts val="0"/>
              </a:spcBef>
              <a:spcAft>
                <a:spcPts val="0"/>
              </a:spcAft>
              <a:buClr>
                <a:schemeClr val="dk1"/>
              </a:buClr>
              <a:buSzPts val="1200"/>
              <a:buFont typeface="Calibri"/>
              <a:buNone/>
            </a:pPr>
            <a:r>
              <a:rPr lang="en-US" sz="1800" b="0" i="1" u="none" strike="noStrike" dirty="0">
                <a:solidFill>
                  <a:srgbClr val="000000"/>
                </a:solidFill>
                <a:effectLst/>
                <a:latin typeface="Calibri" panose="020F0502020204030204" pitchFamily="34" charset="0"/>
              </a:rPr>
              <a:t>4 or more</a:t>
            </a:r>
            <a:r>
              <a:rPr lang="en-US" dirty="0"/>
              <a:t> </a:t>
            </a:r>
            <a:r>
              <a:rPr lang="en-US" sz="1800" b="0" i="0" u="none" strike="noStrike" dirty="0">
                <a:solidFill>
                  <a:srgbClr val="000000"/>
                </a:solidFill>
                <a:effectLst/>
                <a:latin typeface="Calibri" panose="020F0502020204030204" pitchFamily="34" charset="0"/>
              </a:rPr>
              <a:t> - $214,683.39 - Sample Size 242</a:t>
            </a:r>
            <a:r>
              <a:rPr lang="en-US" dirty="0"/>
              <a:t> </a:t>
            </a:r>
            <a:endParaRPr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chemeClr val="dk1"/>
              </a:buClr>
              <a:buSzPts val="1200"/>
              <a:buFont typeface="Calibri"/>
              <a:buNone/>
            </a:pPr>
            <a:r>
              <a:rPr lang="en-US" sz="1200" u="none" strike="noStrike" dirty="0"/>
              <a:t>Our p-value is less than .05, therefore we reject the null hypothesis concluding there is a statistically significant difference between the mean and our hypothesized Sales Price of homes with 4 or more bedrooms above ground</a:t>
            </a:r>
            <a:endParaRPr sz="1200" b="0" i="0" u="none" strike="noStrike" dirty="0">
              <a:solidFill>
                <a:srgbClr val="000000"/>
              </a:solidFill>
              <a:latin typeface="Calibri"/>
              <a:ea typeface="Calibri"/>
              <a:cs typeface="Calibri"/>
              <a:sym typeface="Calibri"/>
            </a:endParaRPr>
          </a:p>
          <a:p>
            <a:pPr marL="0" lvl="0" indent="0" algn="l" rtl="0">
              <a:spcBef>
                <a:spcPts val="0"/>
              </a:spcBef>
              <a:spcAft>
                <a:spcPts val="0"/>
              </a:spcAft>
              <a:buNone/>
            </a:pPr>
            <a:endParaRPr dirty="0"/>
          </a:p>
        </p:txBody>
      </p:sp>
      <p:sp>
        <p:nvSpPr>
          <p:cNvPr id="189" name="Google Shape;18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Single family homes that have 3 or more full bathrooms sell on average about 108K more than single family homes that have 3 or less full bathrooms.</a:t>
            </a:r>
            <a:endParaRPr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800" b="0" i="1" u="none" strike="noStrike" dirty="0">
                <a:solidFill>
                  <a:srgbClr val="000000"/>
                </a:solidFill>
                <a:effectLst/>
                <a:latin typeface="Calibri" panose="020F0502020204030204" pitchFamily="34" charset="0"/>
              </a:rPr>
              <a:t>1 or 2 Bath</a:t>
            </a:r>
            <a:r>
              <a:rPr lang="en-US" dirty="0"/>
              <a:t> - </a:t>
            </a:r>
            <a:r>
              <a:rPr lang="en-US" sz="1200" b="0" i="0" u="none" strike="noStrike" dirty="0">
                <a:solidFill>
                  <a:srgbClr val="000000"/>
                </a:solidFill>
                <a:effectLst/>
                <a:latin typeface="Calibri" panose="020F0502020204030204" pitchFamily="34" charset="0"/>
              </a:rPr>
              <a:t>$160,599.25 - Sample Size 935</a:t>
            </a:r>
            <a:endParaRPr lang="en-US" dirty="0"/>
          </a:p>
          <a:p>
            <a:pPr marL="0" lvl="0" indent="0" algn="l" rtl="0">
              <a:spcBef>
                <a:spcPts val="0"/>
              </a:spcBef>
              <a:spcAft>
                <a:spcPts val="0"/>
              </a:spcAft>
              <a:buNone/>
            </a:pPr>
            <a:r>
              <a:rPr lang="en-US" sz="1800" b="0" i="1" u="none" strike="noStrike" dirty="0">
                <a:solidFill>
                  <a:srgbClr val="000000"/>
                </a:solidFill>
                <a:effectLst/>
                <a:latin typeface="Calibri" panose="020F0502020204030204" pitchFamily="34" charset="0"/>
              </a:rPr>
              <a:t>3 or 4 bath</a:t>
            </a:r>
            <a:r>
              <a:rPr lang="en-US" dirty="0"/>
              <a:t> -</a:t>
            </a:r>
            <a:r>
              <a:rPr lang="en-US" sz="1800" b="0" i="0" u="none" strike="noStrike" dirty="0">
                <a:solidFill>
                  <a:srgbClr val="000000"/>
                </a:solidFill>
                <a:effectLst/>
                <a:latin typeface="Calibri" panose="020F0502020204030204" pitchFamily="34" charset="0"/>
              </a:rPr>
              <a:t> $268,839.37 - Sample Size 283</a:t>
            </a:r>
            <a:r>
              <a:rPr lang="en-US" dirty="0"/>
              <a:t> </a:t>
            </a:r>
            <a:endParaRPr dirty="0"/>
          </a:p>
          <a:p>
            <a:pPr marL="0" marR="0" lvl="0" indent="0" algn="l" rtl="0">
              <a:lnSpc>
                <a:spcPct val="100000"/>
              </a:lnSpc>
              <a:spcBef>
                <a:spcPts val="0"/>
              </a:spcBef>
              <a:spcAft>
                <a:spcPts val="0"/>
              </a:spcAft>
              <a:buClr>
                <a:schemeClr val="dk1"/>
              </a:buClr>
              <a:buSzPts val="1200"/>
              <a:buFont typeface="Calibri"/>
              <a:buNone/>
            </a:pPr>
            <a:endParaRPr lang="en-US" sz="1200" u="none" strike="noStrike" dirty="0"/>
          </a:p>
          <a:p>
            <a:pPr marL="0" marR="0" lvl="0" indent="0" algn="l" rtl="0">
              <a:lnSpc>
                <a:spcPct val="100000"/>
              </a:lnSpc>
              <a:spcBef>
                <a:spcPts val="0"/>
              </a:spcBef>
              <a:spcAft>
                <a:spcPts val="0"/>
              </a:spcAft>
              <a:buClr>
                <a:schemeClr val="dk1"/>
              </a:buClr>
              <a:buSzPts val="1200"/>
              <a:buFont typeface="Calibri"/>
              <a:buNone/>
            </a:pPr>
            <a:r>
              <a:rPr lang="en-US" sz="1200" u="none" strike="noStrike" dirty="0"/>
              <a:t>Our p-value is less than .05, therefore we reject the null hypothesis concluding there is a statistically significant difference between the mean and our hypothesized Sales Price of Single-family homes with 3 or more Bathrooms.</a:t>
            </a:r>
            <a:endParaRPr sz="1200" b="0" i="0" u="none" strike="noStrike" dirty="0">
              <a:solidFill>
                <a:srgbClr val="000000"/>
              </a:solidFill>
              <a:latin typeface="Calibri"/>
              <a:ea typeface="Calibri"/>
              <a:cs typeface="Calibri"/>
              <a:sym typeface="Calibri"/>
            </a:endParaRPr>
          </a:p>
          <a:p>
            <a:pPr marL="0" lvl="0" indent="0" algn="l" rtl="0">
              <a:spcBef>
                <a:spcPts val="0"/>
              </a:spcBef>
              <a:spcAft>
                <a:spcPts val="0"/>
              </a:spcAft>
              <a:buNone/>
            </a:pPr>
            <a:endParaRPr dirty="0"/>
          </a:p>
        </p:txBody>
      </p:sp>
      <p:sp>
        <p:nvSpPr>
          <p:cNvPr id="197" name="Google Shape;19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Homes with 2 or more car garages on average are sold up to 83K more than other homes. </a:t>
            </a:r>
          </a:p>
          <a:p>
            <a:pPr marL="0" marR="0" lvl="0" indent="0" algn="l" rtl="0">
              <a:lnSpc>
                <a:spcPct val="100000"/>
              </a:lnSpc>
              <a:spcBef>
                <a:spcPts val="0"/>
              </a:spcBef>
              <a:spcAft>
                <a:spcPts val="0"/>
              </a:spcAft>
              <a:buClr>
                <a:schemeClr val="dk1"/>
              </a:buClr>
              <a:buSzPts val="1200"/>
              <a:buFont typeface="Calibri"/>
              <a:buNone/>
            </a:pPr>
            <a:endParaRPr lang="en-US" dirty="0"/>
          </a:p>
          <a:p>
            <a:pPr marL="0" marR="0" lvl="0" indent="0" algn="l" rtl="0">
              <a:lnSpc>
                <a:spcPct val="100000"/>
              </a:lnSpc>
              <a:spcBef>
                <a:spcPts val="0"/>
              </a:spcBef>
              <a:spcAft>
                <a:spcPts val="0"/>
              </a:spcAft>
              <a:buClr>
                <a:schemeClr val="dk1"/>
              </a:buClr>
              <a:buSzPts val="1200"/>
              <a:buFont typeface="Calibri"/>
              <a:buNone/>
            </a:pPr>
            <a:r>
              <a:rPr lang="en-US" sz="1800" b="0" i="1" u="none" strike="noStrike" dirty="0">
                <a:solidFill>
                  <a:srgbClr val="000000"/>
                </a:solidFill>
                <a:effectLst/>
                <a:latin typeface="Calibri" panose="020F0502020204030204" pitchFamily="34" charset="0"/>
              </a:rPr>
              <a:t>0 to 1 Cars</a:t>
            </a:r>
            <a:r>
              <a:rPr lang="en-US" dirty="0"/>
              <a:t> - </a:t>
            </a:r>
            <a:r>
              <a:rPr lang="en-US" sz="1200" b="0" i="0" u="none" strike="noStrike" dirty="0">
                <a:solidFill>
                  <a:srgbClr val="000000"/>
                </a:solidFill>
                <a:effectLst/>
                <a:latin typeface="Calibri" panose="020F0502020204030204" pitchFamily="34" charset="0"/>
              </a:rPr>
              <a:t>$123,652.80 - Sample Size 450</a:t>
            </a:r>
            <a:r>
              <a:rPr lang="en-US" dirty="0"/>
              <a:t> </a:t>
            </a:r>
          </a:p>
          <a:p>
            <a:pPr marL="0" marR="0" lvl="0" indent="0" algn="l" rtl="0">
              <a:lnSpc>
                <a:spcPct val="100000"/>
              </a:lnSpc>
              <a:spcBef>
                <a:spcPts val="0"/>
              </a:spcBef>
              <a:spcAft>
                <a:spcPts val="0"/>
              </a:spcAft>
              <a:buClr>
                <a:schemeClr val="dk1"/>
              </a:buClr>
              <a:buSzPts val="1200"/>
              <a:buFont typeface="Calibri"/>
              <a:buNone/>
            </a:pPr>
            <a:r>
              <a:rPr lang="en-US" sz="1800" b="0" i="1" u="none" strike="noStrike" dirty="0">
                <a:solidFill>
                  <a:srgbClr val="000000"/>
                </a:solidFill>
                <a:effectLst/>
                <a:latin typeface="Calibri" panose="020F0502020204030204" pitchFamily="34" charset="0"/>
              </a:rPr>
              <a:t>2 or more</a:t>
            </a:r>
            <a:r>
              <a:rPr lang="en-US" dirty="0"/>
              <a:t> -</a:t>
            </a:r>
            <a:r>
              <a:rPr lang="en-US" sz="1800" b="0" i="0" u="none" strike="noStrike" dirty="0">
                <a:solidFill>
                  <a:srgbClr val="000000"/>
                </a:solidFill>
                <a:effectLst/>
                <a:latin typeface="Calibri" panose="020F0502020204030204" pitchFamily="34" charset="0"/>
              </a:rPr>
              <a:t> $206,436.82 - Sample Size 1010</a:t>
            </a:r>
            <a:r>
              <a:rPr lang="en-US" dirty="0"/>
              <a:t> </a:t>
            </a:r>
            <a:endParaRPr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chemeClr val="dk1"/>
              </a:buClr>
              <a:buSzPts val="1200"/>
              <a:buFont typeface="Calibri"/>
              <a:buNone/>
            </a:pPr>
            <a:r>
              <a:rPr lang="en-US" sz="1200" u="none" strike="noStrike" dirty="0"/>
              <a:t>Our p-value is less than .05, therefore we reject the null hypothesis concluding there is a statistically significant difference between the mean and our hypothesized Sales Price of homes with 2 or more car garages</a:t>
            </a:r>
            <a:endParaRPr sz="1200" b="0" i="0" u="none" strike="noStrike" dirty="0">
              <a:solidFill>
                <a:srgbClr val="000000"/>
              </a:solidFill>
              <a:latin typeface="Calibri"/>
              <a:ea typeface="Calibri"/>
              <a:cs typeface="Calibri"/>
              <a:sym typeface="Calibri"/>
            </a:endParaRPr>
          </a:p>
          <a:p>
            <a:pPr marL="0" lvl="0" indent="0" algn="l" rtl="0">
              <a:spcBef>
                <a:spcPts val="0"/>
              </a:spcBef>
              <a:spcAft>
                <a:spcPts val="0"/>
              </a:spcAft>
              <a:buNone/>
            </a:pPr>
            <a:endParaRPr dirty="0"/>
          </a:p>
        </p:txBody>
      </p:sp>
      <p:sp>
        <p:nvSpPr>
          <p:cNvPr id="205" name="Google Shape;20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Homes with Central Air on average are sold up to 81K more than other homes.</a:t>
            </a:r>
          </a:p>
          <a:p>
            <a:pPr marL="0" marR="0" lvl="0" indent="0" algn="l" rtl="0">
              <a:lnSpc>
                <a:spcPct val="100000"/>
              </a:lnSpc>
              <a:spcBef>
                <a:spcPts val="0"/>
              </a:spcBef>
              <a:spcAft>
                <a:spcPts val="0"/>
              </a:spcAft>
              <a:buClr>
                <a:schemeClr val="dk1"/>
              </a:buClr>
              <a:buSzPts val="1200"/>
              <a:buFont typeface="Calibri"/>
              <a:buNone/>
            </a:pPr>
            <a:r>
              <a:rPr lang="en-US" dirty="0"/>
              <a:t> </a:t>
            </a:r>
          </a:p>
          <a:p>
            <a:pPr marL="0" marR="0" lvl="0" indent="0" algn="l" rtl="0">
              <a:lnSpc>
                <a:spcPct val="100000"/>
              </a:lnSpc>
              <a:spcBef>
                <a:spcPts val="0"/>
              </a:spcBef>
              <a:spcAft>
                <a:spcPts val="0"/>
              </a:spcAft>
              <a:buClr>
                <a:schemeClr val="dk1"/>
              </a:buClr>
              <a:buSzPts val="1200"/>
              <a:buFont typeface="Calibri"/>
              <a:buNone/>
            </a:pPr>
            <a:r>
              <a:rPr lang="en-US" sz="1800" b="0" i="1" u="none" strike="noStrike" dirty="0">
                <a:solidFill>
                  <a:srgbClr val="000000"/>
                </a:solidFill>
                <a:effectLst/>
                <a:latin typeface="Calibri" panose="020F0502020204030204" pitchFamily="34" charset="0"/>
              </a:rPr>
              <a:t>Other</a:t>
            </a:r>
            <a:r>
              <a:rPr lang="en-US" dirty="0"/>
              <a:t> </a:t>
            </a:r>
            <a:r>
              <a:rPr lang="en-US" sz="1800" b="0" i="0" u="none" strike="noStrike" dirty="0">
                <a:solidFill>
                  <a:srgbClr val="000000"/>
                </a:solidFill>
                <a:effectLst/>
                <a:latin typeface="Calibri" panose="020F0502020204030204" pitchFamily="34" charset="0"/>
              </a:rPr>
              <a:t>- $105,264.07 - Sample Size 95</a:t>
            </a:r>
            <a:endParaRPr lang="en-US" dirty="0"/>
          </a:p>
          <a:p>
            <a:pPr marL="0" marR="0" lvl="0" indent="0" algn="l" rtl="0">
              <a:lnSpc>
                <a:spcPct val="100000"/>
              </a:lnSpc>
              <a:spcBef>
                <a:spcPts val="0"/>
              </a:spcBef>
              <a:spcAft>
                <a:spcPts val="0"/>
              </a:spcAft>
              <a:buClr>
                <a:schemeClr val="dk1"/>
              </a:buClr>
              <a:buSzPts val="1200"/>
              <a:buFont typeface="Calibri"/>
              <a:buNone/>
            </a:pPr>
            <a:r>
              <a:rPr lang="en-US" sz="1800" b="0" i="1" u="none" strike="noStrike" dirty="0">
                <a:solidFill>
                  <a:srgbClr val="000000"/>
                </a:solidFill>
                <a:effectLst/>
                <a:latin typeface="Calibri" panose="020F0502020204030204" pitchFamily="34" charset="0"/>
              </a:rPr>
              <a:t>Central Air - </a:t>
            </a:r>
            <a:r>
              <a:rPr lang="en-US" sz="1800" b="0" i="0" u="none" strike="noStrike" dirty="0">
                <a:solidFill>
                  <a:srgbClr val="000000"/>
                </a:solidFill>
                <a:effectLst/>
                <a:latin typeface="Calibri" panose="020F0502020204030204" pitchFamily="34" charset="0"/>
              </a:rPr>
              <a:t>$186,186.71 – Sample Size 1365</a:t>
            </a:r>
            <a:endParaRPr dirty="0"/>
          </a:p>
          <a:p>
            <a:pPr marL="0" marR="0" lvl="0" indent="0" algn="l" rtl="0">
              <a:lnSpc>
                <a:spcPct val="100000"/>
              </a:lnSpc>
              <a:spcBef>
                <a:spcPts val="0"/>
              </a:spcBef>
              <a:spcAft>
                <a:spcPts val="0"/>
              </a:spcAft>
              <a:buClr>
                <a:schemeClr val="dk1"/>
              </a:buClr>
              <a:buSzPts val="1200"/>
              <a:buFont typeface="Calibri"/>
              <a:buNone/>
            </a:pPr>
            <a:endParaRPr lang="en-US" sz="1200" u="none" strike="noStrike" dirty="0"/>
          </a:p>
          <a:p>
            <a:pPr marL="0" marR="0" lvl="0" indent="0" algn="l" rtl="0">
              <a:lnSpc>
                <a:spcPct val="100000"/>
              </a:lnSpc>
              <a:spcBef>
                <a:spcPts val="0"/>
              </a:spcBef>
              <a:spcAft>
                <a:spcPts val="0"/>
              </a:spcAft>
              <a:buClr>
                <a:schemeClr val="dk1"/>
              </a:buClr>
              <a:buSzPts val="1200"/>
              <a:buFont typeface="Calibri"/>
              <a:buNone/>
            </a:pPr>
            <a:r>
              <a:rPr lang="en-US" sz="1200" u="none" strike="noStrike" dirty="0"/>
              <a:t>Our p-value is less than .05, therefore we reject the null hypothesis concluding there is a statistically significant difference between the mean and our hypothesized Sales Price of homes with Central Air</a:t>
            </a:r>
            <a:endParaRPr sz="1200" b="0" i="0" u="none" strike="noStrik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p>
          <a:p>
            <a:pPr marL="0" lvl="0" indent="0" algn="l" rtl="0">
              <a:spcBef>
                <a:spcPts val="0"/>
              </a:spcBef>
              <a:spcAft>
                <a:spcPts val="0"/>
              </a:spcAft>
              <a:buNone/>
            </a:pPr>
            <a:endParaRPr dirty="0"/>
          </a:p>
        </p:txBody>
      </p:sp>
      <p:sp>
        <p:nvSpPr>
          <p:cNvPr id="213" name="Google Shape;21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6"/>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lt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6"/>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1" name="Google Shape;21;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16"/>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8"/>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01" name="Google Shape;101;p18"/>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2" name="Google Shape;102;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5" name="Google Shape;105;p18"/>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grpSp>
        <p:nvGrpSpPr>
          <p:cNvPr id="107" name="Google Shape;107;p26"/>
          <p:cNvGrpSpPr/>
          <p:nvPr/>
        </p:nvGrpSpPr>
        <p:grpSpPr>
          <a:xfrm>
            <a:off x="7477387" y="482170"/>
            <a:ext cx="4074533" cy="5149101"/>
            <a:chOff x="7477387" y="482170"/>
            <a:chExt cx="4074533" cy="5149101"/>
          </a:xfrm>
        </p:grpSpPr>
        <p:sp>
          <p:nvSpPr>
            <p:cNvPr id="108" name="Google Shape;108;p26"/>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6"/>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6"/>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26"/>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112" name="Google Shape;112;p26"/>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3" name="Google Shape;113;p26"/>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6"/>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16" name="Google Shape;116;p26"/>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7"/>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20" name="Google Shape;120;p2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23" name="Google Shape;123;p2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8"/>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27" name="Google Shape;127;p2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0" name="Google Shape;130;p28"/>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8" name="Google Shape;28;p1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29" name="Google Shape;29;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1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6" name="Google Shape;36;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9" name="Google Shape;39;p2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2" name="Google Shape;52;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5" name="Google Shape;55;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5"/>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59" name="Google Shape;59;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15"/>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1"/>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66" name="Google Shape;66;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9" name="Google Shape;69;p21"/>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3" name="Google Shape;73;p22"/>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4" name="Google Shape;74;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22"/>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81" name="Google Shape;81;p23"/>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2" name="Google Shape;82;p23"/>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83" name="Google Shape;83;p23"/>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4" name="Google Shape;84;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7" name="Google Shape;87;p2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3" name="Google Shape;93;p2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5756D"/>
            </a:gs>
            <a:gs pos="100000">
              <a:srgbClr val="3E5549"/>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4"/>
          <p:cNvSpPr/>
          <p:nvPr/>
        </p:nvSpPr>
        <p:spPr>
          <a:xfrm>
            <a:off x="0" y="2019476"/>
            <a:ext cx="12192000" cy="4105941"/>
          </a:xfrm>
          <a:prstGeom prst="rect">
            <a:avLst/>
          </a:prstGeom>
          <a:gradFill>
            <a:gsLst>
              <a:gs pos="0">
                <a:srgbClr val="455F51">
                  <a:alpha val="0"/>
                </a:srgbClr>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4"/>
          <p:cNvPicPr preferRelativeResize="0"/>
          <p:nvPr/>
        </p:nvPicPr>
        <p:blipFill rotWithShape="1">
          <a:blip r:embed="rId5">
            <a:alphaModFix/>
          </a:blip>
          <a:srcRect t="1538" b="-1538"/>
          <a:stretch/>
        </p:blipFill>
        <p:spPr>
          <a:xfrm>
            <a:off x="0" y="6126480"/>
            <a:ext cx="12192000" cy="742950"/>
          </a:xfrm>
          <a:prstGeom prst="rect">
            <a:avLst/>
          </a:prstGeom>
          <a:noFill/>
          <a:ln>
            <a:noFill/>
          </a:ln>
        </p:spPr>
      </p:pic>
      <p:sp>
        <p:nvSpPr>
          <p:cNvPr id="12" name="Google Shape;12;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lt1"/>
              </a:buClr>
              <a:buSzPts val="3200"/>
              <a:buFont typeface="Gill Sans"/>
              <a:buNone/>
              <a:defRPr sz="3200" b="0" i="0" u="none" strike="noStrike" cap="non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Gill Sans"/>
                <a:ea typeface="Gill Sans"/>
                <a:cs typeface="Gill Sans"/>
                <a:sym typeface="Gill Sans"/>
              </a:defRPr>
            </a:lvl9pPr>
          </a:lstStyle>
          <a:p>
            <a:endParaRPr/>
          </a:p>
        </p:txBody>
      </p:sp>
      <p:sp>
        <p:nvSpPr>
          <p:cNvPr id="14" name="Google Shape;14;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5" name="Google Shape;15;p1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6" name="Google Shape;16;p1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4"/>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DEBE4"/>
            </a:gs>
            <a:gs pos="100000">
              <a:srgbClr val="CDC8BC"/>
            </a:gs>
          </a:gsLst>
          <a:path path="circle">
            <a:fillToRect l="50000" t="50000" r="50000" b="50000"/>
          </a:path>
          <a:tileRect/>
        </a:gradFill>
        <a:effectLst/>
      </p:bgPr>
    </p:bg>
    <p:spTree>
      <p:nvGrpSpPr>
        <p:cNvPr id="1" name="Shape 40"/>
        <p:cNvGrpSpPr/>
        <p:nvPr/>
      </p:nvGrpSpPr>
      <p:grpSpPr>
        <a:xfrm>
          <a:off x="0" y="0"/>
          <a:ext cx="0" cy="0"/>
          <a:chOff x="0" y="0"/>
          <a:chExt cx="0" cy="0"/>
        </a:xfrm>
      </p:grpSpPr>
      <p:sp>
        <p:nvSpPr>
          <p:cNvPr id="41" name="Google Shape;41;p13"/>
          <p:cNvSpPr/>
          <p:nvPr/>
        </p:nvSpPr>
        <p:spPr>
          <a:xfrm>
            <a:off x="0" y="2019476"/>
            <a:ext cx="12192000" cy="4105941"/>
          </a:xfrm>
          <a:prstGeom prst="rect">
            <a:avLst/>
          </a:prstGeom>
          <a:gradFill>
            <a:gsLst>
              <a:gs pos="0">
                <a:srgbClr val="E3DED1">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43" name="Google Shape;43;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1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45" name="Google Shape;45;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46" name="Google Shape;46;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47" name="Google Shape;47;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1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niche.com/places-to-live/ames-story-ia/"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profile/courtney.d.schuldt#!/vizhome/ThinkfulHomes/AmesIAMap?publish=ye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
        <p:cNvGrpSpPr/>
        <p:nvPr/>
      </p:nvGrpSpPr>
      <p:grpSpPr>
        <a:xfrm>
          <a:off x="0" y="0"/>
          <a:ext cx="0" cy="0"/>
          <a:chOff x="0" y="0"/>
          <a:chExt cx="0" cy="0"/>
        </a:xfrm>
      </p:grpSpPr>
      <p:sp>
        <p:nvSpPr>
          <p:cNvPr id="136" name="Google Shape;136;p1"/>
          <p:cNvSpPr/>
          <p:nvPr/>
        </p:nvSpPr>
        <p:spPr>
          <a:xfrm>
            <a:off x="2" y="0"/>
            <a:ext cx="12191696"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37" name="Google Shape;137;p1" descr="A house with a swimming pool&#10;&#10;Description automatically generated with low confidence"/>
          <p:cNvPicPr preferRelativeResize="0"/>
          <p:nvPr/>
        </p:nvPicPr>
        <p:blipFill rotWithShape="1">
          <a:blip r:embed="rId3">
            <a:alphaModFix amt="50000"/>
          </a:blip>
          <a:srcRect t="19238" r="-1" b="5509"/>
          <a:stretch/>
        </p:blipFill>
        <p:spPr>
          <a:xfrm>
            <a:off x="10" y="10"/>
            <a:ext cx="12191695" cy="6857990"/>
          </a:xfrm>
          <a:prstGeom prst="rect">
            <a:avLst/>
          </a:prstGeom>
          <a:noFill/>
          <a:ln>
            <a:noFill/>
          </a:ln>
        </p:spPr>
      </p:pic>
      <p:sp>
        <p:nvSpPr>
          <p:cNvPr id="138" name="Google Shape;138;p1"/>
          <p:cNvSpPr txBox="1">
            <a:spLocks noGrp="1"/>
          </p:cNvSpPr>
          <p:nvPr>
            <p:ph type="ctrTitle"/>
          </p:nvPr>
        </p:nvSpPr>
        <p:spPr>
          <a:xfrm>
            <a:off x="4976636" y="992221"/>
            <a:ext cx="6247308" cy="4873558"/>
          </a:xfrm>
          <a:prstGeom prst="rect">
            <a:avLst/>
          </a:prstGeom>
          <a:noFill/>
          <a:ln>
            <a:noFill/>
          </a:ln>
        </p:spPr>
        <p:txBody>
          <a:bodyPr spcFirstLastPara="1" wrap="square" lIns="91425" tIns="45700" rIns="91425" bIns="0" anchor="ctr" anchorCtr="0">
            <a:normAutofit/>
          </a:bodyPr>
          <a:lstStyle/>
          <a:p>
            <a:pPr marL="0" lvl="0" indent="0" algn="l" rtl="0">
              <a:lnSpc>
                <a:spcPct val="90000"/>
              </a:lnSpc>
              <a:spcBef>
                <a:spcPts val="0"/>
              </a:spcBef>
              <a:spcAft>
                <a:spcPts val="0"/>
              </a:spcAft>
              <a:buClr>
                <a:schemeClr val="lt1"/>
              </a:buClr>
              <a:buSzPts val="4800"/>
              <a:buFont typeface="Gill Sans"/>
              <a:buNone/>
            </a:pPr>
            <a:r>
              <a:rPr lang="en-US" sz="4800" dirty="0"/>
              <a:t>AMES IOWA HOUSING MARKET	</a:t>
            </a:r>
            <a:endParaRPr sz="4800" dirty="0"/>
          </a:p>
        </p:txBody>
      </p:sp>
      <p:sp>
        <p:nvSpPr>
          <p:cNvPr id="139" name="Google Shape;139;p1"/>
          <p:cNvSpPr txBox="1">
            <a:spLocks noGrp="1"/>
          </p:cNvSpPr>
          <p:nvPr>
            <p:ph type="subTitle" idx="1"/>
          </p:nvPr>
        </p:nvSpPr>
        <p:spPr>
          <a:xfrm>
            <a:off x="968056" y="996610"/>
            <a:ext cx="3363901" cy="4864780"/>
          </a:xfrm>
          <a:prstGeom prst="rect">
            <a:avLst/>
          </a:prstGeom>
          <a:noFill/>
          <a:ln>
            <a:noFill/>
          </a:ln>
        </p:spPr>
        <p:txBody>
          <a:bodyPr spcFirstLastPara="1" wrap="square" lIns="91425" tIns="91425" rIns="91425" bIns="91425" anchor="ctr" anchorCtr="0">
            <a:normAutofit/>
          </a:bodyPr>
          <a:lstStyle/>
          <a:p>
            <a:pPr marL="0" lvl="0" indent="0" algn="r" rtl="0">
              <a:lnSpc>
                <a:spcPct val="120000"/>
              </a:lnSpc>
              <a:spcBef>
                <a:spcPts val="0"/>
              </a:spcBef>
              <a:spcAft>
                <a:spcPts val="0"/>
              </a:spcAft>
              <a:buSzPts val="2000"/>
              <a:buNone/>
            </a:pPr>
            <a:r>
              <a:rPr lang="en-US" sz="2000" dirty="0"/>
              <a:t>CAPSTONE 2 - PRESENTATION</a:t>
            </a:r>
            <a:endParaRPr sz="2000" dirty="0"/>
          </a:p>
        </p:txBody>
      </p:sp>
      <p:cxnSp>
        <p:nvCxnSpPr>
          <p:cNvPr id="140" name="Google Shape;140;p1"/>
          <p:cNvCxnSpPr/>
          <p:nvPr/>
        </p:nvCxnSpPr>
        <p:spPr>
          <a:xfrm>
            <a:off x="4654296"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1"/>
        <p:cNvGrpSpPr/>
        <p:nvPr/>
      </p:nvGrpSpPr>
      <p:grpSpPr>
        <a:xfrm>
          <a:off x="0" y="0"/>
          <a:ext cx="0" cy="0"/>
          <a:chOff x="0" y="0"/>
          <a:chExt cx="0" cy="0"/>
        </a:xfrm>
      </p:grpSpPr>
      <p:sp>
        <p:nvSpPr>
          <p:cNvPr id="222" name="Google Shape;222;p1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223" name="Google Shape;223;p10" descr="A picture containing outdoor, building, tree, sky&#10;&#10;Description automatically generated"/>
          <p:cNvPicPr preferRelativeResize="0"/>
          <p:nvPr/>
        </p:nvPicPr>
        <p:blipFill rotWithShape="1">
          <a:blip r:embed="rId3">
            <a:alphaModFix amt="50000"/>
          </a:blip>
          <a:srcRect t="30151" r="1" b="18660"/>
          <a:stretch/>
        </p:blipFill>
        <p:spPr>
          <a:xfrm>
            <a:off x="305" y="10"/>
            <a:ext cx="12191695" cy="6857990"/>
          </a:xfrm>
          <a:prstGeom prst="rect">
            <a:avLst/>
          </a:prstGeom>
          <a:noFill/>
          <a:ln>
            <a:noFill/>
          </a:ln>
        </p:spPr>
      </p:pic>
      <p:sp>
        <p:nvSpPr>
          <p:cNvPr id="224" name="Google Shape;224;p10"/>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a:solidFill>
                <a:schemeClr val="accent1"/>
              </a:solidFill>
              <a:latin typeface="Gill Sans"/>
              <a:ea typeface="Gill Sans"/>
              <a:cs typeface="Gill Sans"/>
              <a:sym typeface="Gill Sans"/>
            </a:endParaRPr>
          </a:p>
        </p:txBody>
      </p:sp>
      <p:sp>
        <p:nvSpPr>
          <p:cNvPr id="226" name="Google Shape;226;p10"/>
          <p:cNvSpPr/>
          <p:nvPr/>
        </p:nvSpPr>
        <p:spPr>
          <a:xfrm>
            <a:off x="0" y="1220433"/>
            <a:ext cx="12192000" cy="5664199"/>
          </a:xfrm>
          <a:prstGeom prst="rect">
            <a:avLst/>
          </a:prstGeom>
          <a:gradFill>
            <a:gsLst>
              <a:gs pos="0">
                <a:srgbClr val="3C5246">
                  <a:alpha val="3921"/>
                </a:srgbClr>
              </a:gs>
              <a:gs pos="100000">
                <a:srgbClr val="4B6858"/>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227" name="Google Shape;227;p10"/>
          <p:cNvSpPr txBox="1">
            <a:spLocks noGrp="1"/>
          </p:cNvSpPr>
          <p:nvPr>
            <p:ph type="title"/>
          </p:nvPr>
        </p:nvSpPr>
        <p:spPr>
          <a:xfrm>
            <a:off x="1130272" y="1193800"/>
            <a:ext cx="4423055" cy="469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Gill Sans"/>
              <a:buNone/>
            </a:pPr>
            <a:r>
              <a:rPr lang="en-US" dirty="0"/>
              <a:t>RECOMENDATIONS: IDEAL HOMES FOR INVESTMENTS</a:t>
            </a:r>
            <a:endParaRPr dirty="0"/>
          </a:p>
        </p:txBody>
      </p:sp>
      <p:cxnSp>
        <p:nvCxnSpPr>
          <p:cNvPr id="228" name="Google Shape;228;p10"/>
          <p:cNvCxnSpPr/>
          <p:nvPr/>
        </p:nvCxnSpPr>
        <p:spPr>
          <a:xfrm>
            <a:off x="5746249"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
        <p:nvSpPr>
          <p:cNvPr id="229" name="Google Shape;229;p10"/>
          <p:cNvSpPr txBox="1">
            <a:spLocks noGrp="1"/>
          </p:cNvSpPr>
          <p:nvPr>
            <p:ph type="body" idx="1"/>
          </p:nvPr>
        </p:nvSpPr>
        <p:spPr>
          <a:xfrm>
            <a:off x="5939165" y="1193800"/>
            <a:ext cx="5122562" cy="4699000"/>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2000"/>
              <a:buChar char="•"/>
            </a:pPr>
            <a:r>
              <a:rPr lang="en-US" dirty="0"/>
              <a:t>Single Family Homes that have:</a:t>
            </a:r>
            <a:endParaRPr dirty="0"/>
          </a:p>
          <a:p>
            <a:pPr marL="685800" lvl="1" indent="-228600" algn="l" rtl="0">
              <a:lnSpc>
                <a:spcPct val="120000"/>
              </a:lnSpc>
              <a:spcBef>
                <a:spcPts val="500"/>
              </a:spcBef>
              <a:spcAft>
                <a:spcPts val="0"/>
              </a:spcAft>
              <a:buSzPts val="1800"/>
              <a:buChar char="•"/>
            </a:pPr>
            <a:r>
              <a:rPr lang="en-US" dirty="0"/>
              <a:t>4 or more bedrooms</a:t>
            </a:r>
            <a:endParaRPr dirty="0"/>
          </a:p>
          <a:p>
            <a:pPr marL="685800" lvl="1" indent="-228600" algn="l" rtl="0">
              <a:lnSpc>
                <a:spcPct val="120000"/>
              </a:lnSpc>
              <a:spcBef>
                <a:spcPts val="500"/>
              </a:spcBef>
              <a:spcAft>
                <a:spcPts val="0"/>
              </a:spcAft>
              <a:buSzPts val="1800"/>
              <a:buChar char="•"/>
            </a:pPr>
            <a:r>
              <a:rPr lang="en-US" dirty="0"/>
              <a:t>3 or more full bathrooms</a:t>
            </a:r>
            <a:endParaRPr dirty="0"/>
          </a:p>
          <a:p>
            <a:pPr marL="685800" lvl="1" indent="-228600" algn="l" rtl="0">
              <a:lnSpc>
                <a:spcPct val="120000"/>
              </a:lnSpc>
              <a:spcBef>
                <a:spcPts val="500"/>
              </a:spcBef>
              <a:spcAft>
                <a:spcPts val="0"/>
              </a:spcAft>
              <a:buSzPts val="1800"/>
              <a:buChar char="•"/>
            </a:pPr>
            <a:r>
              <a:rPr lang="en-US" dirty="0"/>
              <a:t>Central Air Conditioning</a:t>
            </a:r>
            <a:endParaRPr dirty="0"/>
          </a:p>
          <a:p>
            <a:pPr marL="685800" lvl="1" indent="-228600" algn="l" rtl="0">
              <a:lnSpc>
                <a:spcPct val="120000"/>
              </a:lnSpc>
              <a:spcBef>
                <a:spcPts val="500"/>
              </a:spcBef>
              <a:spcAft>
                <a:spcPts val="0"/>
              </a:spcAft>
              <a:buSzPts val="1800"/>
              <a:buChar char="•"/>
            </a:pPr>
            <a:r>
              <a:rPr lang="en-US" dirty="0"/>
              <a:t>2 or more Car Garages</a:t>
            </a:r>
            <a:endParaRPr dirty="0"/>
          </a:p>
          <a:p>
            <a:pPr marL="685800" lvl="1" indent="-228600" algn="l" rtl="0">
              <a:lnSpc>
                <a:spcPct val="120000"/>
              </a:lnSpc>
              <a:spcBef>
                <a:spcPts val="500"/>
              </a:spcBef>
              <a:spcAft>
                <a:spcPts val="0"/>
              </a:spcAft>
              <a:buSzPts val="1800"/>
              <a:buChar char="•"/>
            </a:pPr>
            <a:r>
              <a:rPr lang="en-US" dirty="0"/>
              <a:t>Listed at &lt;$150K to allow for improvements.</a:t>
            </a:r>
            <a:endParaRPr dirty="0"/>
          </a:p>
        </p:txBody>
      </p:sp>
      <p:sp>
        <p:nvSpPr>
          <p:cNvPr id="230" name="Google Shape;230;p10"/>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DEBE4"/>
            </a:gs>
            <a:gs pos="100000">
              <a:srgbClr val="CDC8BC"/>
            </a:gs>
          </a:gsLst>
          <a:path path="circle">
            <a:fillToRect l="50000" t="50000" r="50000" b="50000"/>
          </a:path>
          <a:tileRect/>
        </a:gradFill>
        <a:effectLst/>
      </p:bgPr>
    </p:bg>
    <p:spTree>
      <p:nvGrpSpPr>
        <p:cNvPr id="1" name="Shape 235"/>
        <p:cNvGrpSpPr/>
        <p:nvPr/>
      </p:nvGrpSpPr>
      <p:grpSpPr>
        <a:xfrm>
          <a:off x="0" y="0"/>
          <a:ext cx="0" cy="0"/>
          <a:chOff x="0" y="0"/>
          <a:chExt cx="0" cy="0"/>
        </a:xfrm>
      </p:grpSpPr>
      <p:sp>
        <p:nvSpPr>
          <p:cNvPr id="236" name="Google Shape;236;p11"/>
          <p:cNvSpPr txBox="1">
            <a:spLocks noGrp="1"/>
          </p:cNvSpPr>
          <p:nvPr>
            <p:ph type="title"/>
          </p:nvPr>
        </p:nvSpPr>
        <p:spPr>
          <a:xfrm>
            <a:off x="1451579" y="804519"/>
            <a:ext cx="973582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t>RECOMMENDATIONS: HOMES BY NEIGHBORHOOD</a:t>
            </a:r>
            <a:endParaRPr dirty="0"/>
          </a:p>
        </p:txBody>
      </p:sp>
      <p:graphicFrame>
        <p:nvGraphicFramePr>
          <p:cNvPr id="237" name="Google Shape;237;p11"/>
          <p:cNvGraphicFramePr/>
          <p:nvPr/>
        </p:nvGraphicFramePr>
        <p:xfrm>
          <a:off x="1451579" y="1978801"/>
          <a:ext cx="9604375" cy="40746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2"/>
        <p:cNvGrpSpPr/>
        <p:nvPr/>
      </p:nvGrpSpPr>
      <p:grpSpPr>
        <a:xfrm>
          <a:off x="0" y="0"/>
          <a:ext cx="0" cy="0"/>
          <a:chOff x="0" y="0"/>
          <a:chExt cx="0" cy="0"/>
        </a:xfrm>
      </p:grpSpPr>
      <p:sp>
        <p:nvSpPr>
          <p:cNvPr id="243" name="Google Shape;243;p12"/>
          <p:cNvSpPr/>
          <p:nvPr/>
        </p:nvSpPr>
        <p:spPr>
          <a:xfrm>
            <a:off x="0" y="2019476"/>
            <a:ext cx="12192000" cy="4105941"/>
          </a:xfrm>
          <a:prstGeom prst="rect">
            <a:avLst/>
          </a:prstGeom>
          <a:gradFill>
            <a:gsLst>
              <a:gs pos="0">
                <a:srgbClr val="455F51">
                  <a:alpha val="0"/>
                </a:srgbClr>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4" name="Google Shape;244;p12"/>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45" name="Google Shape;245;p1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246" name="Google Shape;246;p1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247" name="Google Shape;247;p12"/>
          <p:cNvSpPr/>
          <p:nvPr/>
        </p:nvSpPr>
        <p:spPr>
          <a:xfrm>
            <a:off x="2" y="0"/>
            <a:ext cx="12191696"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248" name="Google Shape;248;p12"/>
          <p:cNvPicPr preferRelativeResize="0"/>
          <p:nvPr/>
        </p:nvPicPr>
        <p:blipFill rotWithShape="1">
          <a:blip r:embed="rId4">
            <a:alphaModFix amt="50000"/>
          </a:blip>
          <a:srcRect t="3283" r="-1" b="6712"/>
          <a:stretch/>
        </p:blipFill>
        <p:spPr>
          <a:xfrm>
            <a:off x="305" y="10"/>
            <a:ext cx="12191695" cy="6857990"/>
          </a:xfrm>
          <a:prstGeom prst="rect">
            <a:avLst/>
          </a:prstGeom>
          <a:noFill/>
          <a:ln>
            <a:noFill/>
          </a:ln>
        </p:spPr>
      </p:pic>
      <p:sp>
        <p:nvSpPr>
          <p:cNvPr id="249" name="Google Shape;249;p12"/>
          <p:cNvSpPr txBox="1">
            <a:spLocks noGrp="1"/>
          </p:cNvSpPr>
          <p:nvPr>
            <p:ph type="title"/>
          </p:nvPr>
        </p:nvSpPr>
        <p:spPr>
          <a:xfrm>
            <a:off x="4976636" y="992221"/>
            <a:ext cx="6247308" cy="4873558"/>
          </a:xfrm>
          <a:prstGeom prst="rect">
            <a:avLst/>
          </a:prstGeom>
          <a:noFill/>
          <a:ln>
            <a:noFill/>
          </a:ln>
        </p:spPr>
        <p:txBody>
          <a:bodyPr spcFirstLastPara="1" wrap="square" lIns="91425" tIns="45700" rIns="91425" bIns="0" anchor="ctr" anchorCtr="0">
            <a:normAutofit/>
          </a:bodyPr>
          <a:lstStyle/>
          <a:p>
            <a:pPr marL="0" lvl="0" indent="0" algn="l" rtl="0">
              <a:lnSpc>
                <a:spcPct val="90000"/>
              </a:lnSpc>
              <a:spcBef>
                <a:spcPts val="0"/>
              </a:spcBef>
              <a:spcAft>
                <a:spcPts val="0"/>
              </a:spcAft>
              <a:buClr>
                <a:schemeClr val="lt1"/>
              </a:buClr>
              <a:buSzPts val="4800"/>
              <a:buFont typeface="Gill Sans"/>
              <a:buNone/>
            </a:pPr>
            <a:r>
              <a:rPr lang="en-US" sz="4800" dirty="0"/>
              <a:t> QUESTIONS</a:t>
            </a:r>
            <a:endParaRPr dirty="0"/>
          </a:p>
        </p:txBody>
      </p:sp>
      <p:cxnSp>
        <p:nvCxnSpPr>
          <p:cNvPr id="250" name="Google Shape;250;p12"/>
          <p:cNvCxnSpPr/>
          <p:nvPr/>
        </p:nvCxnSpPr>
        <p:spPr>
          <a:xfrm>
            <a:off x="4654296" y="1600200"/>
            <a:ext cx="0" cy="365760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AMES IOWA – HOUSING MARKET</a:t>
            </a:r>
            <a:endParaRPr/>
          </a:p>
        </p:txBody>
      </p:sp>
      <p:sp>
        <p:nvSpPr>
          <p:cNvPr id="147" name="Google Shape;147;p2"/>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SzPct val="100000"/>
              <a:buChar char="•"/>
            </a:pPr>
            <a:r>
              <a:rPr lang="en-US" dirty="0"/>
              <a:t>Introduction to Ames Iowa</a:t>
            </a:r>
            <a:endParaRPr dirty="0"/>
          </a:p>
          <a:p>
            <a:pPr marL="228600" lvl="0" indent="-228600" algn="l" rtl="0">
              <a:lnSpc>
                <a:spcPct val="120000"/>
              </a:lnSpc>
              <a:spcBef>
                <a:spcPts val="1000"/>
              </a:spcBef>
              <a:spcAft>
                <a:spcPts val="0"/>
              </a:spcAft>
              <a:buSzPct val="100000"/>
              <a:buChar char="•"/>
            </a:pPr>
            <a:r>
              <a:rPr lang="en-US" dirty="0"/>
              <a:t>Neighborhood Map of Ames</a:t>
            </a:r>
            <a:endParaRPr dirty="0"/>
          </a:p>
          <a:p>
            <a:pPr marL="228600" lvl="0" indent="-228600" algn="l" rtl="0">
              <a:lnSpc>
                <a:spcPct val="120000"/>
              </a:lnSpc>
              <a:spcBef>
                <a:spcPts val="1000"/>
              </a:spcBef>
              <a:spcAft>
                <a:spcPts val="0"/>
              </a:spcAft>
              <a:buSzPct val="100000"/>
              <a:buChar char="•"/>
            </a:pPr>
            <a:r>
              <a:rPr lang="en-US" dirty="0"/>
              <a:t>Data Insights</a:t>
            </a:r>
            <a:endParaRPr dirty="0"/>
          </a:p>
          <a:p>
            <a:pPr marL="228600" lvl="0" indent="-228600" algn="l" rtl="0">
              <a:lnSpc>
                <a:spcPct val="120000"/>
              </a:lnSpc>
              <a:spcBef>
                <a:spcPts val="1000"/>
              </a:spcBef>
              <a:spcAft>
                <a:spcPts val="0"/>
              </a:spcAft>
              <a:buSzPct val="100000"/>
              <a:buChar char="•"/>
            </a:pPr>
            <a:r>
              <a:rPr lang="en-US" dirty="0"/>
              <a:t>Statistical T-test: Bedrooms</a:t>
            </a:r>
            <a:endParaRPr dirty="0"/>
          </a:p>
          <a:p>
            <a:pPr marL="228600" lvl="0" indent="-228600" algn="l" rtl="0">
              <a:lnSpc>
                <a:spcPct val="120000"/>
              </a:lnSpc>
              <a:spcBef>
                <a:spcPts val="1000"/>
              </a:spcBef>
              <a:spcAft>
                <a:spcPts val="0"/>
              </a:spcAft>
              <a:buSzPct val="100000"/>
              <a:buChar char="•"/>
            </a:pPr>
            <a:r>
              <a:rPr lang="en-US" dirty="0"/>
              <a:t>Statistical T-test: Bathrooms</a:t>
            </a:r>
            <a:endParaRPr dirty="0"/>
          </a:p>
          <a:p>
            <a:pPr marL="228600" lvl="0" indent="-228600" algn="l" rtl="0">
              <a:lnSpc>
                <a:spcPct val="120000"/>
              </a:lnSpc>
              <a:spcBef>
                <a:spcPts val="1000"/>
              </a:spcBef>
              <a:spcAft>
                <a:spcPts val="0"/>
              </a:spcAft>
              <a:buSzPct val="100000"/>
              <a:buChar char="•"/>
            </a:pPr>
            <a:r>
              <a:rPr lang="en-US" dirty="0"/>
              <a:t>Statistical T-test: Garages</a:t>
            </a:r>
          </a:p>
          <a:p>
            <a:pPr marL="228600" indent="-228600">
              <a:buSzPct val="100000"/>
            </a:pPr>
            <a:r>
              <a:rPr lang="en-US" dirty="0"/>
              <a:t>Statistical T-test: Central Air</a:t>
            </a:r>
            <a:endParaRPr dirty="0"/>
          </a:p>
          <a:p>
            <a:pPr marL="228600" lvl="0" indent="-228600" algn="l" rtl="0">
              <a:lnSpc>
                <a:spcPct val="120000"/>
              </a:lnSpc>
              <a:spcBef>
                <a:spcPts val="1000"/>
              </a:spcBef>
              <a:spcAft>
                <a:spcPts val="0"/>
              </a:spcAft>
              <a:buSzPct val="100000"/>
              <a:buChar char="•"/>
            </a:pPr>
            <a:r>
              <a:rPr lang="en-US" dirty="0"/>
              <a:t>Recommendations: Optimal Homes for Investments</a:t>
            </a:r>
          </a:p>
          <a:p>
            <a:pPr marL="228600" lvl="0" indent="-228600" algn="l" rtl="0">
              <a:lnSpc>
                <a:spcPct val="120000"/>
              </a:lnSpc>
              <a:spcBef>
                <a:spcPts val="1000"/>
              </a:spcBef>
              <a:spcAft>
                <a:spcPts val="0"/>
              </a:spcAft>
              <a:buSzPct val="100000"/>
              <a:buChar char="•"/>
            </a:pPr>
            <a:r>
              <a:rPr lang="en-US" dirty="0"/>
              <a:t>Recommendations: Homes to Purchase by Neighborhood.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1"/>
        <p:cNvGrpSpPr/>
        <p:nvPr/>
      </p:nvGrpSpPr>
      <p:grpSpPr>
        <a:xfrm>
          <a:off x="0" y="0"/>
          <a:ext cx="0" cy="0"/>
          <a:chOff x="0" y="0"/>
          <a:chExt cx="0" cy="0"/>
        </a:xfrm>
      </p:grpSpPr>
      <p:sp>
        <p:nvSpPr>
          <p:cNvPr id="152" name="Google Shape;152;p3"/>
          <p:cNvSpPr/>
          <p:nvPr/>
        </p:nvSpPr>
        <p:spPr>
          <a:xfrm>
            <a:off x="0" y="2019476"/>
            <a:ext cx="12192000" cy="4105941"/>
          </a:xfrm>
          <a:prstGeom prst="rect">
            <a:avLst/>
          </a:prstGeom>
          <a:gradFill>
            <a:gsLst>
              <a:gs pos="0">
                <a:srgbClr val="455F51">
                  <a:alpha val="0"/>
                </a:srgbClr>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3"/>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54" name="Google Shape;154;p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55" name="Google Shape;155;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
        <p:nvSpPr>
          <p:cNvPr id="156" name="Google Shape;156;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57" name="Google Shape;157;p3"/>
          <p:cNvPicPr preferRelativeResize="0">
            <a:picLocks noGrp="1"/>
          </p:cNvPicPr>
          <p:nvPr>
            <p:ph type="body" idx="1"/>
          </p:nvPr>
        </p:nvPicPr>
        <p:blipFill rotWithShape="1">
          <a:blip r:embed="rId4">
            <a:alphaModFix amt="50000"/>
          </a:blip>
          <a:srcRect l="52" t="261"/>
          <a:stretch/>
        </p:blipFill>
        <p:spPr>
          <a:xfrm>
            <a:off x="-1" y="0"/>
            <a:ext cx="12192000" cy="6840100"/>
          </a:xfrm>
          <a:prstGeom prst="rect">
            <a:avLst/>
          </a:prstGeom>
          <a:noFill/>
          <a:ln>
            <a:noFill/>
          </a:ln>
        </p:spPr>
      </p:pic>
      <p:sp>
        <p:nvSpPr>
          <p:cNvPr id="158" name="Google Shape;158;p3"/>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b="0" i="0" u="none" strike="noStrike" cap="none">
              <a:solidFill>
                <a:schemeClr val="accent1"/>
              </a:solidFill>
              <a:latin typeface="Gill Sans"/>
              <a:ea typeface="Gill Sans"/>
              <a:cs typeface="Gill Sans"/>
              <a:sym typeface="Gill Sans"/>
            </a:endParaRPr>
          </a:p>
        </p:txBody>
      </p:sp>
      <p:sp>
        <p:nvSpPr>
          <p:cNvPr id="159" name="Google Shape;159;p3"/>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lt1"/>
              </a:solidFill>
              <a:latin typeface="Gill Sans"/>
              <a:ea typeface="Gill Sans"/>
              <a:cs typeface="Gill Sans"/>
              <a:sym typeface="Gill Sans"/>
            </a:endParaRPr>
          </a:p>
        </p:txBody>
      </p:sp>
      <p:sp>
        <p:nvSpPr>
          <p:cNvPr id="160" name="Google Shape;160;p3"/>
          <p:cNvSpPr/>
          <p:nvPr/>
        </p:nvSpPr>
        <p:spPr>
          <a:xfrm>
            <a:off x="0" y="1193800"/>
            <a:ext cx="12192000" cy="5664199"/>
          </a:xfrm>
          <a:prstGeom prst="rect">
            <a:avLst/>
          </a:prstGeom>
          <a:gradFill>
            <a:gsLst>
              <a:gs pos="0">
                <a:srgbClr val="3C5246">
                  <a:alpha val="3921"/>
                </a:srgbClr>
              </a:gs>
              <a:gs pos="100000">
                <a:srgbClr val="4B6858"/>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
        <p:nvSpPr>
          <p:cNvPr id="161" name="Google Shape;161;p3"/>
          <p:cNvSpPr txBox="1">
            <a:spLocks noGrp="1"/>
          </p:cNvSpPr>
          <p:nvPr>
            <p:ph type="title"/>
          </p:nvPr>
        </p:nvSpPr>
        <p:spPr>
          <a:xfrm>
            <a:off x="1130271" y="1193800"/>
            <a:ext cx="3193050" cy="469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Gill Sans"/>
              <a:buNone/>
            </a:pPr>
            <a:r>
              <a:rPr lang="en-US" sz="3200" dirty="0"/>
              <a:t>AMES IOWA:</a:t>
            </a:r>
            <a:br>
              <a:rPr lang="en-US" sz="3200" dirty="0"/>
            </a:br>
            <a:r>
              <a:rPr lang="en-US" dirty="0"/>
              <a:t>A PLACE TO CALL HOME</a:t>
            </a:r>
            <a:endParaRPr dirty="0"/>
          </a:p>
        </p:txBody>
      </p:sp>
      <p:cxnSp>
        <p:nvCxnSpPr>
          <p:cNvPr id="162" name="Google Shape;162;p3"/>
          <p:cNvCxnSpPr/>
          <p:nvPr/>
        </p:nvCxnSpPr>
        <p:spPr>
          <a:xfrm>
            <a:off x="4654296"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
        <p:nvSpPr>
          <p:cNvPr id="163" name="Google Shape;163;p3"/>
          <p:cNvSpPr txBox="1">
            <a:spLocks noGrp="1"/>
          </p:cNvSpPr>
          <p:nvPr>
            <p:ph type="body" idx="2"/>
          </p:nvPr>
        </p:nvSpPr>
        <p:spPr>
          <a:xfrm>
            <a:off x="4976636" y="1193800"/>
            <a:ext cx="6085091" cy="4699000"/>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1600"/>
              <a:buNone/>
            </a:pPr>
            <a:r>
              <a:rPr lang="en-US" b="0" i="0"/>
              <a:t>Ames, located in </a:t>
            </a:r>
            <a:r>
              <a:rPr lang="en-US"/>
              <a:t>central Iowa, </a:t>
            </a:r>
            <a:r>
              <a:rPr lang="en-US" b="0" i="0"/>
              <a:t>has a population of 66,023.  Ames is in Story County and is one of the best places to live in Iowa. Living in Ames offers residents an urban suburban mix and most residents rent their homes. In Ames there are a lot of bars, coffee shops, and parks. Many young professionals live in Ames and residents tend to lean conservative.  The public schools in Ames are highly rated.</a:t>
            </a:r>
            <a:endParaRPr/>
          </a:p>
          <a:p>
            <a:pPr marL="0" lvl="0" indent="0" algn="l" rtl="0">
              <a:lnSpc>
                <a:spcPct val="120000"/>
              </a:lnSpc>
              <a:spcBef>
                <a:spcPts val="1000"/>
              </a:spcBef>
              <a:spcAft>
                <a:spcPts val="0"/>
              </a:spcAft>
              <a:buSzPts val="1600"/>
              <a:buNone/>
            </a:pPr>
            <a:r>
              <a:rPr lang="en-US"/>
              <a:t>Info: </a:t>
            </a:r>
            <a:r>
              <a:rPr lang="en-US" b="0" i="0" u="sng">
                <a:solidFill>
                  <a:schemeClr val="hlink"/>
                </a:solidFill>
                <a:hlinkClick r:id="rId5"/>
              </a:rPr>
              <a:t>Niche.com</a:t>
            </a:r>
            <a:endParaRPr/>
          </a:p>
        </p:txBody>
      </p:sp>
      <p:sp>
        <p:nvSpPr>
          <p:cNvPr id="164" name="Google Shape;164;p3"/>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u="none">
              <a:solidFill>
                <a:schemeClr val="lt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DEBE4"/>
            </a:gs>
            <a:gs pos="100000">
              <a:srgbClr val="CDC8BC"/>
            </a:gs>
          </a:gsLst>
          <a:path path="circle">
            <a:fillToRect l="50000" t="50000" r="50000" b="50000"/>
          </a:path>
          <a:tileRect/>
        </a:gradFill>
        <a:effectLst/>
      </p:bgPr>
    </p:bg>
    <p:spTree>
      <p:nvGrpSpPr>
        <p:cNvPr id="1" name="Shape 168"/>
        <p:cNvGrpSpPr/>
        <p:nvPr/>
      </p:nvGrpSpPr>
      <p:grpSpPr>
        <a:xfrm>
          <a:off x="0" y="0"/>
          <a:ext cx="0" cy="0"/>
          <a:chOff x="0" y="0"/>
          <a:chExt cx="0" cy="0"/>
        </a:xfrm>
      </p:grpSpPr>
      <p:sp>
        <p:nvSpPr>
          <p:cNvPr id="169" name="Google Shape;169;p4"/>
          <p:cNvSpPr/>
          <p:nvPr/>
        </p:nvSpPr>
        <p:spPr>
          <a:xfrm>
            <a:off x="2" y="0"/>
            <a:ext cx="12191696" cy="6858000"/>
          </a:xfrm>
          <a:prstGeom prst="rect">
            <a:avLst/>
          </a:prstGeom>
          <a:gradFill>
            <a:gsLst>
              <a:gs pos="0">
                <a:srgbClr val="EDEBE4"/>
              </a:gs>
              <a:gs pos="100000">
                <a:srgbClr val="CDC8B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170" name="Google Shape;170;p4"/>
          <p:cNvCxnSpPr/>
          <p:nvPr/>
        </p:nvCxnSpPr>
        <p:spPr>
          <a:xfrm>
            <a:off x="1453896" y="1847088"/>
            <a:ext cx="3530885" cy="0"/>
          </a:xfrm>
          <a:prstGeom prst="straightConnector1">
            <a:avLst/>
          </a:prstGeom>
          <a:noFill/>
          <a:ln w="31750" cap="flat" cmpd="sng">
            <a:solidFill>
              <a:schemeClr val="accent1"/>
            </a:solidFill>
            <a:prstDash val="solid"/>
            <a:round/>
            <a:headEnd type="none" w="sm" len="sm"/>
            <a:tailEnd type="none" w="sm" len="sm"/>
          </a:ln>
        </p:spPr>
      </p:cxnSp>
      <p:sp>
        <p:nvSpPr>
          <p:cNvPr id="171" name="Google Shape;171;p4"/>
          <p:cNvSpPr txBox="1">
            <a:spLocks noGrp="1"/>
          </p:cNvSpPr>
          <p:nvPr>
            <p:ph type="title"/>
          </p:nvPr>
        </p:nvSpPr>
        <p:spPr>
          <a:xfrm>
            <a:off x="1451580" y="804520"/>
            <a:ext cx="3530157"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Font typeface="Gill Sans"/>
              <a:buNone/>
            </a:pPr>
            <a:r>
              <a:rPr lang="en-US" sz="2200"/>
              <a:t>NEIGHBORHOOD MAP OF AMES</a:t>
            </a:r>
            <a:br>
              <a:rPr lang="en-US" sz="2200"/>
            </a:br>
            <a:endParaRPr sz="2200"/>
          </a:p>
        </p:txBody>
      </p:sp>
      <p:sp>
        <p:nvSpPr>
          <p:cNvPr id="172" name="Google Shape;172;p4"/>
          <p:cNvSpPr/>
          <p:nvPr/>
        </p:nvSpPr>
        <p:spPr>
          <a:xfrm>
            <a:off x="0" y="2019476"/>
            <a:ext cx="12192000" cy="4105941"/>
          </a:xfrm>
          <a:prstGeom prst="rect">
            <a:avLst/>
          </a:prstGeom>
          <a:gradFill>
            <a:gsLst>
              <a:gs pos="0">
                <a:srgbClr val="E3DED1">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73" name="Google Shape;173;p4"/>
          <p:cNvSpPr txBox="1">
            <a:spLocks noGrp="1"/>
          </p:cNvSpPr>
          <p:nvPr>
            <p:ph type="body" idx="1"/>
          </p:nvPr>
        </p:nvSpPr>
        <p:spPr>
          <a:xfrm>
            <a:off x="1451581" y="2015732"/>
            <a:ext cx="3526523"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u="sng" dirty="0">
                <a:solidFill>
                  <a:schemeClr val="hlink"/>
                </a:solidFill>
                <a:hlinkClick r:id="rId3"/>
              </a:rPr>
              <a:t>Tableau | Ames, IA Neighborhood Map</a:t>
            </a:r>
            <a:endParaRPr dirty="0"/>
          </a:p>
          <a:p>
            <a:pPr marL="228600" lvl="0" indent="-101600" algn="l" rtl="0">
              <a:lnSpc>
                <a:spcPct val="120000"/>
              </a:lnSpc>
              <a:spcBef>
                <a:spcPts val="1000"/>
              </a:spcBef>
              <a:spcAft>
                <a:spcPts val="0"/>
              </a:spcAft>
              <a:buSzPts val="2000"/>
              <a:buNone/>
            </a:pPr>
            <a:endParaRPr dirty="0"/>
          </a:p>
        </p:txBody>
      </p:sp>
      <p:grpSp>
        <p:nvGrpSpPr>
          <p:cNvPr id="174" name="Google Shape;174;p4"/>
          <p:cNvGrpSpPr/>
          <p:nvPr/>
        </p:nvGrpSpPr>
        <p:grpSpPr>
          <a:xfrm>
            <a:off x="5460131" y="482171"/>
            <a:ext cx="6091791" cy="5149101"/>
            <a:chOff x="5446003" y="583365"/>
            <a:chExt cx="6091790" cy="5181928"/>
          </a:xfrm>
        </p:grpSpPr>
        <p:sp>
          <p:nvSpPr>
            <p:cNvPr id="175" name="Google Shape;175;p4"/>
            <p:cNvSpPr/>
            <p:nvPr/>
          </p:nvSpPr>
          <p:spPr>
            <a:xfrm>
              <a:off x="5446003" y="583365"/>
              <a:ext cx="6091790" cy="5181928"/>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76" name="Google Shape;176;p4"/>
            <p:cNvSpPr/>
            <p:nvPr/>
          </p:nvSpPr>
          <p:spPr>
            <a:xfrm>
              <a:off x="5764828" y="915807"/>
              <a:ext cx="5461779" cy="4494927"/>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grpSp>
      <p:pic>
        <p:nvPicPr>
          <p:cNvPr id="177" name="Google Shape;177;p4" descr="Map&#10;&#10;Description automatically generated"/>
          <p:cNvPicPr preferRelativeResize="0"/>
          <p:nvPr/>
        </p:nvPicPr>
        <p:blipFill rotWithShape="1">
          <a:blip r:embed="rId4">
            <a:alphaModFix/>
          </a:blip>
          <a:srcRect l="10331" t="7223" r="20452" b="-97"/>
          <a:stretch/>
        </p:blipFill>
        <p:spPr>
          <a:xfrm>
            <a:off x="5872480" y="924560"/>
            <a:ext cx="5273040" cy="4277359"/>
          </a:xfrm>
          <a:prstGeom prst="rect">
            <a:avLst/>
          </a:prstGeom>
          <a:noFill/>
          <a:ln>
            <a:noFill/>
          </a:ln>
        </p:spPr>
      </p:pic>
      <p:pic>
        <p:nvPicPr>
          <p:cNvPr id="178" name="Google Shape;178;p4"/>
          <p:cNvPicPr preferRelativeResize="0"/>
          <p:nvPr/>
        </p:nvPicPr>
        <p:blipFill rotWithShape="1">
          <a:blip r:embed="rId5">
            <a:alphaModFix/>
          </a:blip>
          <a:srcRect t="1538" b="-1538"/>
          <a:stretch/>
        </p:blipFill>
        <p:spPr>
          <a:xfrm>
            <a:off x="0" y="6126480"/>
            <a:ext cx="12192000" cy="742950"/>
          </a:xfrm>
          <a:prstGeom prst="rect">
            <a:avLst/>
          </a:prstGeom>
          <a:noFill/>
          <a:ln>
            <a:noFill/>
          </a:ln>
        </p:spPr>
      </p:pic>
      <p:cxnSp>
        <p:nvCxnSpPr>
          <p:cNvPr id="179" name="Google Shape;179;p4"/>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t>DATA INSIGHTS: SALE PRICES BY NEIGHBORHOOD</a:t>
            </a:r>
            <a:endParaRPr dirty="0"/>
          </a:p>
        </p:txBody>
      </p:sp>
      <p:graphicFrame>
        <p:nvGraphicFramePr>
          <p:cNvPr id="185" name="Google Shape;185;p5"/>
          <p:cNvGraphicFramePr/>
          <p:nvPr/>
        </p:nvGraphicFramePr>
        <p:xfrm>
          <a:off x="1450975" y="2016125"/>
          <a:ext cx="9603275" cy="34496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t>STATISTICAL T-TEST: BEDROOMS</a:t>
            </a:r>
            <a:br>
              <a:rPr lang="en-US" dirty="0"/>
            </a:br>
            <a:endParaRPr dirty="0"/>
          </a:p>
        </p:txBody>
      </p:sp>
      <p:graphicFrame>
        <p:nvGraphicFramePr>
          <p:cNvPr id="192" name="Google Shape;192;p6"/>
          <p:cNvGraphicFramePr/>
          <p:nvPr/>
        </p:nvGraphicFramePr>
        <p:xfrm>
          <a:off x="1451580" y="1853755"/>
          <a:ext cx="4644420" cy="4199726"/>
        </p:xfrm>
        <a:graphic>
          <a:graphicData uri="http://schemas.openxmlformats.org/drawingml/2006/chart">
            <c:chart xmlns:c="http://schemas.openxmlformats.org/drawingml/2006/chart" xmlns:r="http://schemas.openxmlformats.org/officeDocument/2006/relationships" r:id="rId3"/>
          </a:graphicData>
        </a:graphic>
      </p:graphicFrame>
      <p:pic>
        <p:nvPicPr>
          <p:cNvPr id="193" name="Google Shape;193;p6" descr="A bed in a room&#10;&#10;Description automatically generated with low confidence"/>
          <p:cNvPicPr preferRelativeResize="0"/>
          <p:nvPr/>
        </p:nvPicPr>
        <p:blipFill rotWithShape="1">
          <a:blip r:embed="rId4">
            <a:alphaModFix/>
          </a:blip>
          <a:srcRect/>
          <a:stretch/>
        </p:blipFill>
        <p:spPr>
          <a:xfrm>
            <a:off x="6404552" y="2468880"/>
            <a:ext cx="4644420" cy="3099095"/>
          </a:xfrm>
          <a:prstGeom prst="rect">
            <a:avLst/>
          </a:prstGeom>
          <a:noFill/>
          <a:ln>
            <a:noFill/>
          </a:ln>
        </p:spPr>
      </p:pic>
      <p:sp>
        <p:nvSpPr>
          <p:cNvPr id="6" name="TextBox 5">
            <a:extLst>
              <a:ext uri="{FF2B5EF4-FFF2-40B4-BE49-F238E27FC236}">
                <a16:creationId xmlns:a16="http://schemas.microsoft.com/office/drawing/2014/main" id="{5475B2A3-80D1-450B-B57A-0852D2D2B411}"/>
              </a:ext>
            </a:extLst>
          </p:cNvPr>
          <p:cNvSpPr txBox="1"/>
          <p:nvPr/>
        </p:nvSpPr>
        <p:spPr>
          <a:xfrm>
            <a:off x="6404552" y="1899707"/>
            <a:ext cx="4644420" cy="523220"/>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200"/>
              <a:buFont typeface="Calibri"/>
              <a:buNone/>
            </a:pPr>
            <a:r>
              <a:rPr lang="en-US" sz="1400" b="0" u="none" strike="noStrike" dirty="0">
                <a:solidFill>
                  <a:srgbClr val="000000"/>
                </a:solidFill>
                <a:effectLst/>
                <a:latin typeface="Calibri" panose="020F0502020204030204" pitchFamily="34" charset="0"/>
                <a:cs typeface="Calibri" panose="020F0502020204030204" pitchFamily="34" charset="0"/>
              </a:rPr>
              <a:t>3 Bedrooms or </a:t>
            </a:r>
            <a:r>
              <a:rPr lang="en-US" dirty="0">
                <a:latin typeface="Calibri" panose="020F0502020204030204" pitchFamily="34" charset="0"/>
                <a:cs typeface="Calibri" panose="020F0502020204030204" pitchFamily="34" charset="0"/>
              </a:rPr>
              <a:t>Less - </a:t>
            </a:r>
            <a:r>
              <a:rPr lang="en-US" sz="1400" b="0" u="none" strike="noStrike" dirty="0">
                <a:solidFill>
                  <a:srgbClr val="000000"/>
                </a:solidFill>
                <a:effectLst/>
                <a:latin typeface="Calibri" panose="020F0502020204030204" pitchFamily="34" charset="0"/>
                <a:cs typeface="Calibri" panose="020F0502020204030204" pitchFamily="34" charset="0"/>
              </a:rPr>
              <a:t>$174,213.11 - Sample Size 1218</a:t>
            </a:r>
            <a:r>
              <a:rPr lang="en-US" sz="1400" dirty="0">
                <a:latin typeface="Calibri" panose="020F0502020204030204" pitchFamily="34" charset="0"/>
                <a:cs typeface="Calibri" panose="020F0502020204030204" pitchFamily="34" charset="0"/>
              </a:rPr>
              <a:t> </a:t>
            </a:r>
          </a:p>
          <a:p>
            <a:pPr marL="0" marR="0" lvl="0" indent="0" algn="l" rtl="0">
              <a:lnSpc>
                <a:spcPct val="100000"/>
              </a:lnSpc>
              <a:spcBef>
                <a:spcPts val="0"/>
              </a:spcBef>
              <a:spcAft>
                <a:spcPts val="0"/>
              </a:spcAft>
              <a:buClr>
                <a:schemeClr val="dk1"/>
              </a:buClr>
              <a:buSzPts val="1200"/>
              <a:buFont typeface="Calibri"/>
              <a:buNone/>
            </a:pPr>
            <a:r>
              <a:rPr lang="en-US" dirty="0">
                <a:latin typeface="Calibri" panose="020F0502020204030204" pitchFamily="34" charset="0"/>
                <a:cs typeface="Calibri" panose="020F0502020204030204" pitchFamily="34" charset="0"/>
              </a:rPr>
              <a:t>4 or more bedrooms - </a:t>
            </a:r>
            <a:r>
              <a:rPr lang="en-US" sz="1400" b="0" u="none" strike="noStrike" dirty="0">
                <a:solidFill>
                  <a:srgbClr val="000000"/>
                </a:solidFill>
                <a:effectLst/>
                <a:latin typeface="Calibri" panose="020F0502020204030204" pitchFamily="34" charset="0"/>
                <a:cs typeface="Calibri" panose="020F0502020204030204" pitchFamily="34" charset="0"/>
              </a:rPr>
              <a:t>$214,683.39 - Sample Size 242</a:t>
            </a:r>
            <a:r>
              <a:rPr lang="en-US" dirty="0">
                <a:latin typeface="Calibri" panose="020F0502020204030204" pitchFamily="34" charset="0"/>
                <a:cs typeface="Calibri" panose="020F050202020403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t>STATISTICAL T-TEST: FULL BATHROOMS</a:t>
            </a:r>
            <a:br>
              <a:rPr lang="en-US" dirty="0"/>
            </a:br>
            <a:endParaRPr dirty="0"/>
          </a:p>
        </p:txBody>
      </p:sp>
      <p:graphicFrame>
        <p:nvGraphicFramePr>
          <p:cNvPr id="200" name="Google Shape;200;p7"/>
          <p:cNvGraphicFramePr/>
          <p:nvPr/>
        </p:nvGraphicFramePr>
        <p:xfrm>
          <a:off x="6254319" y="1853754"/>
          <a:ext cx="4800535" cy="4199727"/>
        </p:xfrm>
        <a:graphic>
          <a:graphicData uri="http://schemas.openxmlformats.org/drawingml/2006/chart">
            <c:chart xmlns:c="http://schemas.openxmlformats.org/drawingml/2006/chart" xmlns:r="http://schemas.openxmlformats.org/officeDocument/2006/relationships" r:id="rId3"/>
          </a:graphicData>
        </a:graphic>
      </p:graphicFrame>
      <p:pic>
        <p:nvPicPr>
          <p:cNvPr id="201" name="Google Shape;201;p7"/>
          <p:cNvPicPr preferRelativeResize="0"/>
          <p:nvPr/>
        </p:nvPicPr>
        <p:blipFill rotWithShape="1">
          <a:blip r:embed="rId4">
            <a:alphaModFix/>
          </a:blip>
          <a:srcRect t="24965" b="10251"/>
          <a:stretch/>
        </p:blipFill>
        <p:spPr>
          <a:xfrm>
            <a:off x="1449374" y="2500513"/>
            <a:ext cx="4254625" cy="3443087"/>
          </a:xfrm>
          <a:prstGeom prst="rect">
            <a:avLst/>
          </a:prstGeom>
          <a:noFill/>
          <a:ln>
            <a:noFill/>
          </a:ln>
        </p:spPr>
      </p:pic>
      <p:sp>
        <p:nvSpPr>
          <p:cNvPr id="6" name="TextBox 5">
            <a:extLst>
              <a:ext uri="{FF2B5EF4-FFF2-40B4-BE49-F238E27FC236}">
                <a16:creationId xmlns:a16="http://schemas.microsoft.com/office/drawing/2014/main" id="{9A5AA29C-71D2-46E7-AFCF-56572F1C30D2}"/>
              </a:ext>
            </a:extLst>
          </p:cNvPr>
          <p:cNvSpPr txBox="1"/>
          <p:nvPr/>
        </p:nvSpPr>
        <p:spPr>
          <a:xfrm>
            <a:off x="1451579" y="1977293"/>
            <a:ext cx="4800535" cy="523220"/>
          </a:xfrm>
          <a:prstGeom prst="rect">
            <a:avLst/>
          </a:prstGeom>
          <a:noFill/>
        </p:spPr>
        <p:txBody>
          <a:bodyPr wrap="square">
            <a:spAutoFit/>
          </a:bodyPr>
          <a:lstStyle/>
          <a:p>
            <a:pPr marL="0" lvl="0" indent="0" algn="l" rtl="0">
              <a:spcBef>
                <a:spcPts val="0"/>
              </a:spcBef>
              <a:spcAft>
                <a:spcPts val="0"/>
              </a:spcAft>
              <a:buNone/>
            </a:pPr>
            <a:r>
              <a:rPr lang="en-US" b="0" u="none" strike="noStrike" dirty="0">
                <a:solidFill>
                  <a:srgbClr val="000000"/>
                </a:solidFill>
                <a:effectLst/>
                <a:latin typeface="Calibri" panose="020F0502020204030204" pitchFamily="34" charset="0"/>
                <a:cs typeface="Calibri" panose="020F0502020204030204" pitchFamily="34" charset="0"/>
              </a:rPr>
              <a:t>1 or 2 Bath</a:t>
            </a:r>
            <a:r>
              <a:rPr lang="en-US" dirty="0">
                <a:latin typeface="Calibri" panose="020F0502020204030204" pitchFamily="34" charset="0"/>
                <a:cs typeface="Calibri" panose="020F0502020204030204" pitchFamily="34" charset="0"/>
              </a:rPr>
              <a:t> - </a:t>
            </a:r>
            <a:r>
              <a:rPr lang="en-US" b="0" u="none" strike="noStrike" dirty="0">
                <a:solidFill>
                  <a:srgbClr val="000000"/>
                </a:solidFill>
                <a:effectLst/>
                <a:latin typeface="Calibri" panose="020F0502020204030204" pitchFamily="34" charset="0"/>
                <a:cs typeface="Calibri" panose="020F0502020204030204" pitchFamily="34" charset="0"/>
              </a:rPr>
              <a:t>$160,599.25 - Sample Size 935</a:t>
            </a:r>
            <a:endParaRPr lang="en-US"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b="0" u="none" strike="noStrike" dirty="0">
                <a:solidFill>
                  <a:srgbClr val="000000"/>
                </a:solidFill>
                <a:effectLst/>
                <a:latin typeface="Calibri" panose="020F0502020204030204" pitchFamily="34" charset="0"/>
                <a:cs typeface="Calibri" panose="020F0502020204030204" pitchFamily="34" charset="0"/>
              </a:rPr>
              <a:t>3 or 4 bath</a:t>
            </a:r>
            <a:r>
              <a:rPr lang="en-US" dirty="0">
                <a:latin typeface="Calibri" panose="020F0502020204030204" pitchFamily="34" charset="0"/>
                <a:cs typeface="Calibri" panose="020F0502020204030204" pitchFamily="34" charset="0"/>
              </a:rPr>
              <a:t> -</a:t>
            </a:r>
            <a:r>
              <a:rPr lang="en-US" b="0" u="none" strike="noStrike" dirty="0">
                <a:solidFill>
                  <a:srgbClr val="000000"/>
                </a:solidFill>
                <a:effectLst/>
                <a:latin typeface="Calibri" panose="020F0502020204030204" pitchFamily="34" charset="0"/>
                <a:cs typeface="Calibri" panose="020F0502020204030204" pitchFamily="34" charset="0"/>
              </a:rPr>
              <a:t> $268,839.37 - Sample Size 283</a:t>
            </a:r>
            <a:r>
              <a:rPr lang="en-US" dirty="0">
                <a:latin typeface="Calibri" panose="020F0502020204030204" pitchFamily="34" charset="0"/>
                <a:cs typeface="Calibri" panose="020F050202020403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t>STATISTICAL T-TEST: GARAGES</a:t>
            </a:r>
            <a:br>
              <a:rPr lang="en-US" dirty="0"/>
            </a:br>
            <a:endParaRPr dirty="0"/>
          </a:p>
        </p:txBody>
      </p:sp>
      <p:graphicFrame>
        <p:nvGraphicFramePr>
          <p:cNvPr id="208" name="Google Shape;208;p8"/>
          <p:cNvGraphicFramePr/>
          <p:nvPr/>
        </p:nvGraphicFramePr>
        <p:xfrm>
          <a:off x="1451580" y="1963023"/>
          <a:ext cx="4566666" cy="4090457"/>
        </p:xfrm>
        <a:graphic>
          <a:graphicData uri="http://schemas.openxmlformats.org/drawingml/2006/chart">
            <c:chart xmlns:c="http://schemas.openxmlformats.org/drawingml/2006/chart" xmlns:r="http://schemas.openxmlformats.org/officeDocument/2006/relationships" r:id="rId3"/>
          </a:graphicData>
        </a:graphic>
      </p:graphicFrame>
      <p:pic>
        <p:nvPicPr>
          <p:cNvPr id="209" name="Google Shape;209;p8" descr="A picture containing tree, outdoor, grass, building&#10;&#10;Description automatically generated"/>
          <p:cNvPicPr preferRelativeResize="0"/>
          <p:nvPr/>
        </p:nvPicPr>
        <p:blipFill rotWithShape="1">
          <a:blip r:embed="rId4">
            <a:alphaModFix/>
          </a:blip>
          <a:srcRect t="13941"/>
          <a:stretch/>
        </p:blipFill>
        <p:spPr>
          <a:xfrm>
            <a:off x="6096000" y="2696088"/>
            <a:ext cx="4958854" cy="3156072"/>
          </a:xfrm>
          <a:prstGeom prst="rect">
            <a:avLst/>
          </a:prstGeom>
          <a:noFill/>
          <a:ln>
            <a:noFill/>
          </a:ln>
        </p:spPr>
      </p:pic>
      <p:sp>
        <p:nvSpPr>
          <p:cNvPr id="6" name="TextBox 5">
            <a:extLst>
              <a:ext uri="{FF2B5EF4-FFF2-40B4-BE49-F238E27FC236}">
                <a16:creationId xmlns:a16="http://schemas.microsoft.com/office/drawing/2014/main" id="{1581F7F1-DA41-4539-91D2-297748456D81}"/>
              </a:ext>
            </a:extLst>
          </p:cNvPr>
          <p:cNvSpPr txBox="1"/>
          <p:nvPr/>
        </p:nvSpPr>
        <p:spPr>
          <a:xfrm>
            <a:off x="6018246" y="2013311"/>
            <a:ext cx="5036608" cy="523220"/>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200"/>
              <a:buFont typeface="Calibri"/>
              <a:buNone/>
            </a:pPr>
            <a:r>
              <a:rPr lang="en-US" b="0" u="none" strike="noStrike" dirty="0">
                <a:solidFill>
                  <a:srgbClr val="000000"/>
                </a:solidFill>
                <a:effectLst/>
                <a:latin typeface="Calibri" panose="020F0502020204030204" pitchFamily="34" charset="0"/>
                <a:cs typeface="Calibri" panose="020F0502020204030204" pitchFamily="34" charset="0"/>
              </a:rPr>
              <a:t>0 to 1 Cars</a:t>
            </a:r>
            <a:r>
              <a:rPr lang="en-US" dirty="0">
                <a:latin typeface="Calibri" panose="020F0502020204030204" pitchFamily="34" charset="0"/>
                <a:cs typeface="Calibri" panose="020F0502020204030204" pitchFamily="34" charset="0"/>
              </a:rPr>
              <a:t> - </a:t>
            </a:r>
            <a:r>
              <a:rPr lang="en-US" b="0" u="none" strike="noStrike" dirty="0">
                <a:solidFill>
                  <a:srgbClr val="000000"/>
                </a:solidFill>
                <a:effectLst/>
                <a:latin typeface="Calibri" panose="020F0502020204030204" pitchFamily="34" charset="0"/>
                <a:cs typeface="Calibri" panose="020F0502020204030204" pitchFamily="34" charset="0"/>
              </a:rPr>
              <a:t>$  123,652.80 - Sample Size 450</a:t>
            </a:r>
            <a:r>
              <a:rPr lang="en-US" dirty="0">
                <a:latin typeface="Calibri" panose="020F0502020204030204" pitchFamily="34" charset="0"/>
                <a:cs typeface="Calibri" panose="020F0502020204030204" pitchFamily="34" charset="0"/>
              </a:rPr>
              <a:t> </a:t>
            </a:r>
          </a:p>
          <a:p>
            <a:pPr marL="0" marR="0" lvl="0" indent="0" algn="l" rtl="0">
              <a:lnSpc>
                <a:spcPct val="100000"/>
              </a:lnSpc>
              <a:spcBef>
                <a:spcPts val="0"/>
              </a:spcBef>
              <a:spcAft>
                <a:spcPts val="0"/>
              </a:spcAft>
              <a:buClr>
                <a:schemeClr val="dk1"/>
              </a:buClr>
              <a:buSzPts val="1200"/>
              <a:buFont typeface="Calibri"/>
              <a:buNone/>
            </a:pPr>
            <a:r>
              <a:rPr lang="en-US" b="0" u="none" strike="noStrike" dirty="0">
                <a:solidFill>
                  <a:srgbClr val="000000"/>
                </a:solidFill>
                <a:effectLst/>
                <a:latin typeface="Calibri" panose="020F0502020204030204" pitchFamily="34" charset="0"/>
                <a:cs typeface="Calibri" panose="020F0502020204030204" pitchFamily="34" charset="0"/>
              </a:rPr>
              <a:t>2 or more</a:t>
            </a:r>
            <a:r>
              <a:rPr lang="en-US" dirty="0">
                <a:latin typeface="Calibri" panose="020F0502020204030204" pitchFamily="34" charset="0"/>
                <a:cs typeface="Calibri" panose="020F0502020204030204" pitchFamily="34" charset="0"/>
              </a:rPr>
              <a:t> -</a:t>
            </a:r>
            <a:r>
              <a:rPr lang="en-US" b="0" u="none" strike="noStrike" dirty="0">
                <a:solidFill>
                  <a:srgbClr val="000000"/>
                </a:solidFill>
                <a:effectLst/>
                <a:latin typeface="Calibri" panose="020F0502020204030204" pitchFamily="34" charset="0"/>
                <a:cs typeface="Calibri" panose="020F0502020204030204" pitchFamily="34" charset="0"/>
              </a:rPr>
              <a:t> $  206,436.82 - Sample Size 1010</a:t>
            </a:r>
            <a:r>
              <a:rPr lang="en-US" dirty="0">
                <a:latin typeface="Calibri" panose="020F0502020204030204" pitchFamily="34" charset="0"/>
                <a:cs typeface="Calibri" panose="020F0502020204030204"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t>STATISTICAL T-TEST: CENTRAL AIR</a:t>
            </a:r>
            <a:br>
              <a:rPr lang="en-US" dirty="0"/>
            </a:br>
            <a:endParaRPr dirty="0"/>
          </a:p>
        </p:txBody>
      </p:sp>
      <p:graphicFrame>
        <p:nvGraphicFramePr>
          <p:cNvPr id="216" name="Google Shape;216;p9"/>
          <p:cNvGraphicFramePr/>
          <p:nvPr/>
        </p:nvGraphicFramePr>
        <p:xfrm>
          <a:off x="6178053" y="1971200"/>
          <a:ext cx="5046417" cy="4082282"/>
        </p:xfrm>
        <a:graphic>
          <a:graphicData uri="http://schemas.openxmlformats.org/drawingml/2006/chart">
            <c:chart xmlns:c="http://schemas.openxmlformats.org/drawingml/2006/chart" xmlns:r="http://schemas.openxmlformats.org/officeDocument/2006/relationships" r:id="rId3"/>
          </a:graphicData>
        </a:graphic>
      </p:graphicFrame>
      <p:pic>
        <p:nvPicPr>
          <p:cNvPr id="217" name="Google Shape;217;p9"/>
          <p:cNvPicPr preferRelativeResize="0"/>
          <p:nvPr/>
        </p:nvPicPr>
        <p:blipFill rotWithShape="1">
          <a:blip r:embed="rId4">
            <a:alphaModFix/>
          </a:blip>
          <a:srcRect l="3896" t="1108" r="7110" b="24240"/>
          <a:stretch/>
        </p:blipFill>
        <p:spPr>
          <a:xfrm>
            <a:off x="1451578" y="2921234"/>
            <a:ext cx="4726475" cy="2664826"/>
          </a:xfrm>
          <a:prstGeom prst="rect">
            <a:avLst/>
          </a:prstGeom>
          <a:noFill/>
          <a:ln>
            <a:noFill/>
          </a:ln>
        </p:spPr>
      </p:pic>
      <p:sp>
        <p:nvSpPr>
          <p:cNvPr id="6" name="TextBox 5">
            <a:extLst>
              <a:ext uri="{FF2B5EF4-FFF2-40B4-BE49-F238E27FC236}">
                <a16:creationId xmlns:a16="http://schemas.microsoft.com/office/drawing/2014/main" id="{0DCADF71-4BD5-4E52-BBB9-89735319B937}"/>
              </a:ext>
            </a:extLst>
          </p:cNvPr>
          <p:cNvSpPr txBox="1"/>
          <p:nvPr/>
        </p:nvSpPr>
        <p:spPr>
          <a:xfrm>
            <a:off x="1451578" y="2081134"/>
            <a:ext cx="4562369" cy="523220"/>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Other - $105,264.07 - Sample Size 95</a:t>
            </a:r>
          </a:p>
          <a:p>
            <a:r>
              <a:rPr lang="en-US" dirty="0">
                <a:latin typeface="Calibri" panose="020F0502020204030204" pitchFamily="34" charset="0"/>
                <a:cs typeface="Calibri" panose="020F0502020204030204" pitchFamily="34" charset="0"/>
              </a:rPr>
              <a:t>Central Air - $186,186.71 – Sample Size 1365</a:t>
            </a:r>
          </a:p>
        </p:txBody>
      </p:sp>
    </p:spTree>
  </p:cSld>
  <p:clrMapOvr>
    <a:masterClrMapping/>
  </p:clrMapOvr>
</p:sld>
</file>

<file path=ppt/theme/theme1.xml><?xml version="1.0" encoding="utf-8"?>
<a:theme xmlns:a="http://schemas.openxmlformats.org/drawingml/2006/main" name="Gallery">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798</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Calibri</vt:lpstr>
      <vt:lpstr>Arial</vt:lpstr>
      <vt:lpstr>Gill Sans</vt:lpstr>
      <vt:lpstr>Gallery</vt:lpstr>
      <vt:lpstr>Gallery</vt:lpstr>
      <vt:lpstr>AMES IOWA HOUSING MARKET </vt:lpstr>
      <vt:lpstr>AMES IOWA – HOUSING MARKET</vt:lpstr>
      <vt:lpstr>AMES IOWA: A PLACE TO CALL HOME</vt:lpstr>
      <vt:lpstr>NEIGHBORHOOD MAP OF AMES </vt:lpstr>
      <vt:lpstr>DATA INSIGHTS: SALE PRICES BY NEIGHBORHOOD</vt:lpstr>
      <vt:lpstr>STATISTICAL T-TEST: BEDROOMS </vt:lpstr>
      <vt:lpstr>STATISTICAL T-TEST: FULL BATHROOMS </vt:lpstr>
      <vt:lpstr>STATISTICAL T-TEST: GARAGES </vt:lpstr>
      <vt:lpstr>STATISTICAL T-TEST: CENTRAL AIR </vt:lpstr>
      <vt:lpstr>RECOMENDATIONS: IDEAL HOMES FOR INVESTMENTS</vt:lpstr>
      <vt:lpstr>RECOMMENDATIONS: HOMES BY NEIGHBORHOOD</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 HOUSING MARKET </dc:title>
  <dc:creator>Courtney Schuldt</dc:creator>
  <cp:lastModifiedBy>Courtney Schuldt</cp:lastModifiedBy>
  <cp:revision>12</cp:revision>
  <dcterms:created xsi:type="dcterms:W3CDTF">2021-02-22T22:49:13Z</dcterms:created>
  <dcterms:modified xsi:type="dcterms:W3CDTF">2021-03-03T00:24:59Z</dcterms:modified>
</cp:coreProperties>
</file>