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1" r:id="rId7"/>
    <p:sldId id="316" r:id="rId8"/>
    <p:sldId id="312" r:id="rId9"/>
    <p:sldId id="314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uk.exaude.com/2016/01/21/the-best-tips-to-pay-less-for-your-car-insurance/" TargetMode="External"/><Relationship Id="rId1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uk.exaude.com/2016/01/21/the-best-tips-to-pay-less-for-your-car-insurance/" TargetMode="External"/><Relationship Id="rId1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hProcess10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b="1" i="0" u="none" dirty="0"/>
            <a:t>Proposal 1</a:t>
          </a:r>
        </a:p>
        <a:p>
          <a:r>
            <a:rPr lang="en-US" b="1" i="0" u="none" dirty="0"/>
            <a:t>Insurance Reduction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>
        <a:noFill/>
      </dgm:spPr>
      <dgm:t>
        <a:bodyPr/>
        <a:lstStyle/>
        <a:p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b="1" dirty="0"/>
            <a:t>Proposal 3</a:t>
          </a:r>
        </a:p>
        <a:p>
          <a:r>
            <a:rPr lang="en-US" b="1" i="0" u="none" dirty="0"/>
            <a:t>Rate Increase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3" phldr="0"/>
      <dgm:spPr>
        <a:noFill/>
      </dgm:spPr>
      <dgm:t>
        <a:bodyPr/>
        <a:lstStyle/>
        <a:p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b="1" dirty="0"/>
            <a:t>Combined Proposal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4" phldr="0"/>
      <dgm:spPr/>
    </dgm:pt>
    <dgm:pt modelId="{DD9AC5C1-CEF7-422D-A3B0-66B59CE1D9CA}">
      <dgm:prSet/>
      <dgm:spPr/>
      <dgm:t>
        <a:bodyPr/>
        <a:lstStyle/>
        <a:p>
          <a:r>
            <a:rPr lang="en-US" b="1" dirty="0"/>
            <a:t>Proposal 2</a:t>
          </a:r>
        </a:p>
        <a:p>
          <a:r>
            <a:rPr lang="en-US" b="1" i="0" u="none" dirty="0"/>
            <a:t>Fleet Reduction</a:t>
          </a:r>
          <a:endParaRPr lang="en-US" dirty="0"/>
        </a:p>
      </dgm:t>
    </dgm:pt>
    <dgm:pt modelId="{F7298AA0-34BF-4028-9BE8-FDC8F42550B3}" type="parTrans" cxnId="{5F3698A5-413A-4A7E-A65A-19470E3238F8}">
      <dgm:prSet/>
      <dgm:spPr/>
      <dgm:t>
        <a:bodyPr/>
        <a:lstStyle/>
        <a:p>
          <a:endParaRPr lang="en-US"/>
        </a:p>
      </dgm:t>
    </dgm:pt>
    <dgm:pt modelId="{04876B5F-9AF7-4F39-82E9-F220367A9948}" type="sibTrans" cxnId="{5F3698A5-413A-4A7E-A65A-19470E3238F8}">
      <dgm:prSet phldrT="02" phldr="0"/>
      <dgm:spPr>
        <a:noFill/>
      </dgm:spPr>
      <dgm:t>
        <a:bodyPr/>
        <a:lstStyle/>
        <a:p>
          <a:endParaRPr lang="en-US" dirty="0"/>
        </a:p>
      </dgm:t>
    </dgm:pt>
    <dgm:pt modelId="{7F89F0EE-F72D-4800-9817-4EC23DC39206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A8620188-C7D7-41A2-A206-DD756745C347}" type="pres">
      <dgm:prSet presAssocID="{AAF9DEE3-8444-4CA1-8BC2-D834D3ED6C74}" presName="composite" presStyleCnt="0"/>
      <dgm:spPr/>
    </dgm:pt>
    <dgm:pt modelId="{02FCC7B0-90F7-4BAD-BB3E-7FCEFAF23795}" type="pres">
      <dgm:prSet presAssocID="{AAF9DEE3-8444-4CA1-8BC2-D834D3ED6C74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1B46D251-4525-4BE6-A238-8FF0BA3868F8}" type="pres">
      <dgm:prSet presAssocID="{AAF9DEE3-8444-4CA1-8BC2-D834D3ED6C74}" presName="txNode" presStyleLbl="node1" presStyleIdx="0" presStyleCnt="4" custLinFactNeighborX="7168" custLinFactNeighborY="8791">
        <dgm:presLayoutVars>
          <dgm:bulletEnabled val="1"/>
        </dgm:presLayoutVars>
      </dgm:prSet>
      <dgm:spPr/>
    </dgm:pt>
    <dgm:pt modelId="{20FAC2F3-90ED-4613-97BB-BA9F67AB116A}" type="pres">
      <dgm:prSet presAssocID="{23210C7F-6847-491E-BE1F-A79529AF2B8B}" presName="sibTrans" presStyleLbl="sibTrans2D1" presStyleIdx="0" presStyleCnt="3"/>
      <dgm:spPr/>
    </dgm:pt>
    <dgm:pt modelId="{8F57E325-75A3-4D2C-BCCF-DAF1EBB8847E}" type="pres">
      <dgm:prSet presAssocID="{23210C7F-6847-491E-BE1F-A79529AF2B8B}" presName="connTx" presStyleLbl="sibTrans2D1" presStyleIdx="0" presStyleCnt="3"/>
      <dgm:spPr/>
    </dgm:pt>
    <dgm:pt modelId="{04063D12-FBA7-442B-9983-67BF6E5D86B6}" type="pres">
      <dgm:prSet presAssocID="{DD9AC5C1-CEF7-422D-A3B0-66B59CE1D9CA}" presName="composite" presStyleCnt="0"/>
      <dgm:spPr/>
    </dgm:pt>
    <dgm:pt modelId="{003A02B3-E1E0-40A4-9718-926624B4D805}" type="pres">
      <dgm:prSet presAssocID="{DD9AC5C1-CEF7-422D-A3B0-66B59CE1D9CA}" presName="imagSh" presStyleLbl="b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arge car parking lot from above"/>
        </a:ext>
      </dgm:extLst>
    </dgm:pt>
    <dgm:pt modelId="{3E3BCEDE-291C-4B38-AB52-5F3E75131C7B}" type="pres">
      <dgm:prSet presAssocID="{DD9AC5C1-CEF7-422D-A3B0-66B59CE1D9CA}" presName="txNode" presStyleLbl="node1" presStyleIdx="1" presStyleCnt="4" custScaleX="104290" custLinFactNeighborX="5376" custLinFactNeighborY="8791">
        <dgm:presLayoutVars>
          <dgm:bulletEnabled val="1"/>
        </dgm:presLayoutVars>
      </dgm:prSet>
      <dgm:spPr/>
    </dgm:pt>
    <dgm:pt modelId="{93B10F2E-B5A8-4A2E-9658-1FB0A1D2CFEB}" type="pres">
      <dgm:prSet presAssocID="{04876B5F-9AF7-4F39-82E9-F220367A9948}" presName="sibTrans" presStyleLbl="sibTrans2D1" presStyleIdx="1" presStyleCnt="3"/>
      <dgm:spPr/>
    </dgm:pt>
    <dgm:pt modelId="{4D388E32-FCCF-4EA0-B1BD-CB361C7A3CF5}" type="pres">
      <dgm:prSet presAssocID="{04876B5F-9AF7-4F39-82E9-F220367A9948}" presName="connTx" presStyleLbl="sibTrans2D1" presStyleIdx="1" presStyleCnt="3"/>
      <dgm:spPr/>
    </dgm:pt>
    <dgm:pt modelId="{A24409F2-23A2-42A5-9C5D-D7A050397C90}" type="pres">
      <dgm:prSet presAssocID="{B2B879BD-3840-400C-92BD-B2C2383358D7}" presName="composite" presStyleCnt="0"/>
      <dgm:spPr/>
    </dgm:pt>
    <dgm:pt modelId="{CE83AAC4-C5B4-48BE-84D2-FE60AAEB15DD}" type="pres">
      <dgm:prSet presAssocID="{B2B879BD-3840-400C-92BD-B2C2383358D7}" presName="imagSh" presStyleLbl="b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621FDA5-2B90-4966-A250-A5D87B2DCCB7}" type="pres">
      <dgm:prSet presAssocID="{B2B879BD-3840-400C-92BD-B2C2383358D7}" presName="txNode" presStyleLbl="node1" presStyleIdx="2" presStyleCnt="4" custLinFactNeighborX="6272" custLinFactNeighborY="8791">
        <dgm:presLayoutVars>
          <dgm:bulletEnabled val="1"/>
        </dgm:presLayoutVars>
      </dgm:prSet>
      <dgm:spPr/>
    </dgm:pt>
    <dgm:pt modelId="{B328D0ED-0F4B-42BB-AE2D-834301EAC5BD}" type="pres">
      <dgm:prSet presAssocID="{FBAA44FF-54DE-45C8-9FAC-512C40277233}" presName="sibTrans" presStyleLbl="sibTrans2D1" presStyleIdx="2" presStyleCnt="3"/>
      <dgm:spPr/>
    </dgm:pt>
    <dgm:pt modelId="{B5806E45-11EE-4CFC-A59A-A41EB9D45779}" type="pres">
      <dgm:prSet presAssocID="{FBAA44FF-54DE-45C8-9FAC-512C40277233}" presName="connTx" presStyleLbl="sibTrans2D1" presStyleIdx="2" presStyleCnt="3"/>
      <dgm:spPr/>
    </dgm:pt>
    <dgm:pt modelId="{C4D9913D-03E6-4A75-8DD8-4625880ABEF0}" type="pres">
      <dgm:prSet presAssocID="{CA9D674E-4FF1-45DC-82E4-0B2DB6A5363F}" presName="composite" presStyleCnt="0"/>
      <dgm:spPr/>
    </dgm:pt>
    <dgm:pt modelId="{C25B7FA9-3A42-43D1-9874-0A77B29CC552}" type="pres">
      <dgm:prSet presAssocID="{CA9D674E-4FF1-45DC-82E4-0B2DB6A5363F}" presName="imagSh" presStyleLbl="b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C609565-3DDE-40A5-8036-529681575D2F}" type="pres">
      <dgm:prSet presAssocID="{CA9D674E-4FF1-45DC-82E4-0B2DB6A5363F}" presName="txNode" presStyleLbl="node1" presStyleIdx="3" presStyleCnt="4" custLinFactNeighborX="8064" custLinFactNeighborY="8791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C5BD0B3A-2D82-4EC1-9975-05076C4418DA}" srcId="{15509919-36B5-4162-8899-417A9F93473B}" destId="{CA9D674E-4FF1-45DC-82E4-0B2DB6A5363F}" srcOrd="3" destOrd="0" parTransId="{F1F10F9B-925A-4787-9D00-91106497A02E}" sibTransId="{196DA4DC-9DD2-4A39-8A3A-D367BFE5A8BA}"/>
    <dgm:cxn modelId="{29EC713F-B208-4CAE-99E9-3C58DD895B15}" type="presOf" srcId="{FBAA44FF-54DE-45C8-9FAC-512C40277233}" destId="{B5806E45-11EE-4CFC-A59A-A41EB9D45779}" srcOrd="1" destOrd="0" presId="urn:microsoft.com/office/officeart/2005/8/layout/hProcess10"/>
    <dgm:cxn modelId="{DC84F24F-ABE1-4B2E-9429-B1D5EF82404B}" type="presOf" srcId="{23210C7F-6847-491E-BE1F-A79529AF2B8B}" destId="{20FAC2F3-90ED-4613-97BB-BA9F67AB116A}" srcOrd="0" destOrd="0" presId="urn:microsoft.com/office/officeart/2005/8/layout/hProcess10"/>
    <dgm:cxn modelId="{5AF5AF91-A18F-4BF9-A2AE-7A65F04265FE}" type="presOf" srcId="{04876B5F-9AF7-4F39-82E9-F220367A9948}" destId="{4D388E32-FCCF-4EA0-B1BD-CB361C7A3CF5}" srcOrd="1" destOrd="0" presId="urn:microsoft.com/office/officeart/2005/8/layout/hProcess10"/>
    <dgm:cxn modelId="{A21FC893-A48D-4CBE-ABF4-7D5C24F90D56}" type="presOf" srcId="{15509919-36B5-4162-8899-417A9F93473B}" destId="{7F89F0EE-F72D-4800-9817-4EC23DC39206}" srcOrd="0" destOrd="0" presId="urn:microsoft.com/office/officeart/2005/8/layout/hProcess10"/>
    <dgm:cxn modelId="{F2BA309B-6288-4F11-8CFC-F055D53EDC3C}" type="presOf" srcId="{AAF9DEE3-8444-4CA1-8BC2-D834D3ED6C74}" destId="{1B46D251-4525-4BE6-A238-8FF0BA3868F8}" srcOrd="0" destOrd="0" presId="urn:microsoft.com/office/officeart/2005/8/layout/hProcess10"/>
    <dgm:cxn modelId="{5F3698A5-413A-4A7E-A65A-19470E3238F8}" srcId="{15509919-36B5-4162-8899-417A9F93473B}" destId="{DD9AC5C1-CEF7-422D-A3B0-66B59CE1D9CA}" srcOrd="1" destOrd="0" parTransId="{F7298AA0-34BF-4028-9BE8-FDC8F42550B3}" sibTransId="{04876B5F-9AF7-4F39-82E9-F220367A9948}"/>
    <dgm:cxn modelId="{FF631CAE-68F0-468C-B922-A34218D76D64}" type="presOf" srcId="{23210C7F-6847-491E-BE1F-A79529AF2B8B}" destId="{8F57E325-75A3-4D2C-BCCF-DAF1EBB8847E}" srcOrd="1" destOrd="0" presId="urn:microsoft.com/office/officeart/2005/8/layout/hProcess10"/>
    <dgm:cxn modelId="{5CCE0EB1-133A-479C-8C58-4B27826D3979}" type="presOf" srcId="{04876B5F-9AF7-4F39-82E9-F220367A9948}" destId="{93B10F2E-B5A8-4A2E-9658-1FB0A1D2CFEB}" srcOrd="0" destOrd="0" presId="urn:microsoft.com/office/officeart/2005/8/layout/hProcess10"/>
    <dgm:cxn modelId="{98234CBA-5FFE-440C-8D26-232070EC3BEB}" type="presOf" srcId="{B2B879BD-3840-400C-92BD-B2C2383358D7}" destId="{7621FDA5-2B90-4966-A250-A5D87B2DCCB7}" srcOrd="0" destOrd="0" presId="urn:microsoft.com/office/officeart/2005/8/layout/hProcess10"/>
    <dgm:cxn modelId="{42CDCACA-F394-4044-BBF6-522A0005ABCB}" srcId="{15509919-36B5-4162-8899-417A9F93473B}" destId="{B2B879BD-3840-400C-92BD-B2C2383358D7}" srcOrd="2" destOrd="0" parTransId="{09440D86-F3E6-4A3C-9E78-1AFC56348641}" sibTransId="{FBAA44FF-54DE-45C8-9FAC-512C40277233}"/>
    <dgm:cxn modelId="{ACC022D4-4CA5-40C8-8581-54BFDBD8FE8E}" type="presOf" srcId="{FBAA44FF-54DE-45C8-9FAC-512C40277233}" destId="{B328D0ED-0F4B-42BB-AE2D-834301EAC5BD}" srcOrd="0" destOrd="0" presId="urn:microsoft.com/office/officeart/2005/8/layout/hProcess10"/>
    <dgm:cxn modelId="{EB16E8DC-81EE-4955-AF84-8317607CFCE4}" type="presOf" srcId="{CA9D674E-4FF1-45DC-82E4-0B2DB6A5363F}" destId="{5C609565-3DDE-40A5-8036-529681575D2F}" srcOrd="0" destOrd="0" presId="urn:microsoft.com/office/officeart/2005/8/layout/hProcess10"/>
    <dgm:cxn modelId="{6F892FE5-F48C-4552-BA7D-45AF0C5173DE}" type="presOf" srcId="{DD9AC5C1-CEF7-422D-A3B0-66B59CE1D9CA}" destId="{3E3BCEDE-291C-4B38-AB52-5F3E75131C7B}" srcOrd="0" destOrd="0" presId="urn:microsoft.com/office/officeart/2005/8/layout/hProcess10"/>
    <dgm:cxn modelId="{061EF799-11A3-4C7D-A014-CC595F2C7A30}" type="presParOf" srcId="{7F89F0EE-F72D-4800-9817-4EC23DC39206}" destId="{A8620188-C7D7-41A2-A206-DD756745C347}" srcOrd="0" destOrd="0" presId="urn:microsoft.com/office/officeart/2005/8/layout/hProcess10"/>
    <dgm:cxn modelId="{4B2E5848-493B-4232-8387-C484EDAF865D}" type="presParOf" srcId="{A8620188-C7D7-41A2-A206-DD756745C347}" destId="{02FCC7B0-90F7-4BAD-BB3E-7FCEFAF23795}" srcOrd="0" destOrd="0" presId="urn:microsoft.com/office/officeart/2005/8/layout/hProcess10"/>
    <dgm:cxn modelId="{AB0128F3-BB75-4100-A6B7-0941AC788B71}" type="presParOf" srcId="{A8620188-C7D7-41A2-A206-DD756745C347}" destId="{1B46D251-4525-4BE6-A238-8FF0BA3868F8}" srcOrd="1" destOrd="0" presId="urn:microsoft.com/office/officeart/2005/8/layout/hProcess10"/>
    <dgm:cxn modelId="{DF52DE95-5CCD-471A-A384-6F9E30D9A7DC}" type="presParOf" srcId="{7F89F0EE-F72D-4800-9817-4EC23DC39206}" destId="{20FAC2F3-90ED-4613-97BB-BA9F67AB116A}" srcOrd="1" destOrd="0" presId="urn:microsoft.com/office/officeart/2005/8/layout/hProcess10"/>
    <dgm:cxn modelId="{63DF36F7-E7A4-45DF-AE7B-2460FB8F7BD5}" type="presParOf" srcId="{20FAC2F3-90ED-4613-97BB-BA9F67AB116A}" destId="{8F57E325-75A3-4D2C-BCCF-DAF1EBB8847E}" srcOrd="0" destOrd="0" presId="urn:microsoft.com/office/officeart/2005/8/layout/hProcess10"/>
    <dgm:cxn modelId="{4742AF6B-8A34-4E9B-AC3F-B6B6EBF38AC1}" type="presParOf" srcId="{7F89F0EE-F72D-4800-9817-4EC23DC39206}" destId="{04063D12-FBA7-442B-9983-67BF6E5D86B6}" srcOrd="2" destOrd="0" presId="urn:microsoft.com/office/officeart/2005/8/layout/hProcess10"/>
    <dgm:cxn modelId="{61AEC33E-D31A-44CA-9DF6-0D46378A021A}" type="presParOf" srcId="{04063D12-FBA7-442B-9983-67BF6E5D86B6}" destId="{003A02B3-E1E0-40A4-9718-926624B4D805}" srcOrd="0" destOrd="0" presId="urn:microsoft.com/office/officeart/2005/8/layout/hProcess10"/>
    <dgm:cxn modelId="{588812A8-837C-49DA-9E2F-091FB9602D7A}" type="presParOf" srcId="{04063D12-FBA7-442B-9983-67BF6E5D86B6}" destId="{3E3BCEDE-291C-4B38-AB52-5F3E75131C7B}" srcOrd="1" destOrd="0" presId="urn:microsoft.com/office/officeart/2005/8/layout/hProcess10"/>
    <dgm:cxn modelId="{8DE61D46-87C4-4BD8-B3A6-E6C23D2DBB70}" type="presParOf" srcId="{7F89F0EE-F72D-4800-9817-4EC23DC39206}" destId="{93B10F2E-B5A8-4A2E-9658-1FB0A1D2CFEB}" srcOrd="3" destOrd="0" presId="urn:microsoft.com/office/officeart/2005/8/layout/hProcess10"/>
    <dgm:cxn modelId="{924EC66D-736D-47C7-AB6C-97C69B5E84D3}" type="presParOf" srcId="{93B10F2E-B5A8-4A2E-9658-1FB0A1D2CFEB}" destId="{4D388E32-FCCF-4EA0-B1BD-CB361C7A3CF5}" srcOrd="0" destOrd="0" presId="urn:microsoft.com/office/officeart/2005/8/layout/hProcess10"/>
    <dgm:cxn modelId="{86176B9A-D856-40EC-A042-BCA38317AADB}" type="presParOf" srcId="{7F89F0EE-F72D-4800-9817-4EC23DC39206}" destId="{A24409F2-23A2-42A5-9C5D-D7A050397C90}" srcOrd="4" destOrd="0" presId="urn:microsoft.com/office/officeart/2005/8/layout/hProcess10"/>
    <dgm:cxn modelId="{5BA2E735-3FDD-4902-BBC2-9B027FBA0EC4}" type="presParOf" srcId="{A24409F2-23A2-42A5-9C5D-D7A050397C90}" destId="{CE83AAC4-C5B4-48BE-84D2-FE60AAEB15DD}" srcOrd="0" destOrd="0" presId="urn:microsoft.com/office/officeart/2005/8/layout/hProcess10"/>
    <dgm:cxn modelId="{1AD81394-8DFF-431A-981F-3B72F07A25C3}" type="presParOf" srcId="{A24409F2-23A2-42A5-9C5D-D7A050397C90}" destId="{7621FDA5-2B90-4966-A250-A5D87B2DCCB7}" srcOrd="1" destOrd="0" presId="urn:microsoft.com/office/officeart/2005/8/layout/hProcess10"/>
    <dgm:cxn modelId="{BDA80978-E187-46D2-AF36-C99FA90EA037}" type="presParOf" srcId="{7F89F0EE-F72D-4800-9817-4EC23DC39206}" destId="{B328D0ED-0F4B-42BB-AE2D-834301EAC5BD}" srcOrd="5" destOrd="0" presId="urn:microsoft.com/office/officeart/2005/8/layout/hProcess10"/>
    <dgm:cxn modelId="{95A60D8E-5289-4361-9B20-90B90A0F63B3}" type="presParOf" srcId="{B328D0ED-0F4B-42BB-AE2D-834301EAC5BD}" destId="{B5806E45-11EE-4CFC-A59A-A41EB9D45779}" srcOrd="0" destOrd="0" presId="urn:microsoft.com/office/officeart/2005/8/layout/hProcess10"/>
    <dgm:cxn modelId="{B91BAE5D-7B1E-4DB1-BC73-CA0E77EB6EB3}" type="presParOf" srcId="{7F89F0EE-F72D-4800-9817-4EC23DC39206}" destId="{C4D9913D-03E6-4A75-8DD8-4625880ABEF0}" srcOrd="6" destOrd="0" presId="urn:microsoft.com/office/officeart/2005/8/layout/hProcess10"/>
    <dgm:cxn modelId="{1802149F-B0D6-4C3D-80A9-4042A912F875}" type="presParOf" srcId="{C4D9913D-03E6-4A75-8DD8-4625880ABEF0}" destId="{C25B7FA9-3A42-43D1-9874-0A77B29CC552}" srcOrd="0" destOrd="0" presId="urn:microsoft.com/office/officeart/2005/8/layout/hProcess10"/>
    <dgm:cxn modelId="{12821C45-93B7-458C-BE26-78AAEDE789AD}" type="presParOf" srcId="{C4D9913D-03E6-4A75-8DD8-4625880ABEF0}" destId="{5C609565-3DDE-40A5-8036-529681575D2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C7B0-90F7-4BAD-BB3E-7FCEFAF23795}">
      <dsp:nvSpPr>
        <dsp:cNvPr id="0" name=""/>
        <dsp:cNvSpPr/>
      </dsp:nvSpPr>
      <dsp:spPr>
        <a:xfrm>
          <a:off x="1263" y="484176"/>
          <a:ext cx="1723286" cy="172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46D251-4525-4BE6-A238-8FF0BA3868F8}">
      <dsp:nvSpPr>
        <dsp:cNvPr id="0" name=""/>
        <dsp:cNvSpPr/>
      </dsp:nvSpPr>
      <dsp:spPr>
        <a:xfrm>
          <a:off x="405323" y="1669642"/>
          <a:ext cx="1723286" cy="17232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kern="1200" dirty="0"/>
            <a:t>Proposal 1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kern="1200" dirty="0"/>
            <a:t>Insurance Reduction</a:t>
          </a:r>
          <a:endParaRPr lang="en-US" sz="2100" kern="1200" dirty="0"/>
        </a:p>
      </dsp:txBody>
      <dsp:txXfrm>
        <a:off x="455796" y="1720115"/>
        <a:ext cx="1622340" cy="1622340"/>
      </dsp:txXfrm>
    </dsp:sp>
    <dsp:sp modelId="{20FAC2F3-90ED-4613-97BB-BA9F67AB116A}">
      <dsp:nvSpPr>
        <dsp:cNvPr id="0" name=""/>
        <dsp:cNvSpPr/>
      </dsp:nvSpPr>
      <dsp:spPr>
        <a:xfrm>
          <a:off x="2056493" y="1138779"/>
          <a:ext cx="331943" cy="41408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056493" y="1221595"/>
        <a:ext cx="232360" cy="248449"/>
      </dsp:txXfrm>
    </dsp:sp>
    <dsp:sp modelId="{003A02B3-E1E0-40A4-9718-926624B4D805}">
      <dsp:nvSpPr>
        <dsp:cNvPr id="0" name=""/>
        <dsp:cNvSpPr/>
      </dsp:nvSpPr>
      <dsp:spPr>
        <a:xfrm>
          <a:off x="2672958" y="484176"/>
          <a:ext cx="1723286" cy="172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3BCEDE-291C-4B38-AB52-5F3E75131C7B}">
      <dsp:nvSpPr>
        <dsp:cNvPr id="0" name=""/>
        <dsp:cNvSpPr/>
      </dsp:nvSpPr>
      <dsp:spPr>
        <a:xfrm>
          <a:off x="3009173" y="1669642"/>
          <a:ext cx="1797215" cy="17232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Proposal 2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kern="1200" dirty="0"/>
            <a:t>Fleet Reduction</a:t>
          </a:r>
          <a:endParaRPr lang="en-US" sz="2100" kern="1200" dirty="0"/>
        </a:p>
      </dsp:txBody>
      <dsp:txXfrm>
        <a:off x="3059646" y="1720115"/>
        <a:ext cx="1696269" cy="1622340"/>
      </dsp:txXfrm>
    </dsp:sp>
    <dsp:sp modelId="{93B10F2E-B5A8-4A2E-9658-1FB0A1D2CFEB}">
      <dsp:nvSpPr>
        <dsp:cNvPr id="0" name=""/>
        <dsp:cNvSpPr/>
      </dsp:nvSpPr>
      <dsp:spPr>
        <a:xfrm>
          <a:off x="4741126" y="1138779"/>
          <a:ext cx="344880" cy="41408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741126" y="1221595"/>
        <a:ext cx="241416" cy="248449"/>
      </dsp:txXfrm>
    </dsp:sp>
    <dsp:sp modelId="{CE83AAC4-C5B4-48BE-84D2-FE60AAEB15DD}">
      <dsp:nvSpPr>
        <dsp:cNvPr id="0" name=""/>
        <dsp:cNvSpPr/>
      </dsp:nvSpPr>
      <dsp:spPr>
        <a:xfrm>
          <a:off x="5381619" y="484176"/>
          <a:ext cx="1723286" cy="172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21FDA5-2B90-4966-A250-A5D87B2DCCB7}">
      <dsp:nvSpPr>
        <dsp:cNvPr id="0" name=""/>
        <dsp:cNvSpPr/>
      </dsp:nvSpPr>
      <dsp:spPr>
        <a:xfrm>
          <a:off x="5770238" y="1669642"/>
          <a:ext cx="1723286" cy="17232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Proposal 3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kern="1200" dirty="0"/>
            <a:t>Rate Increase</a:t>
          </a:r>
          <a:endParaRPr lang="en-US" sz="2100" kern="1200" dirty="0"/>
        </a:p>
      </dsp:txBody>
      <dsp:txXfrm>
        <a:off x="5820711" y="1720115"/>
        <a:ext cx="1622340" cy="1622340"/>
      </dsp:txXfrm>
    </dsp:sp>
    <dsp:sp modelId="{B328D0ED-0F4B-42BB-AE2D-834301EAC5BD}">
      <dsp:nvSpPr>
        <dsp:cNvPr id="0" name=""/>
        <dsp:cNvSpPr/>
      </dsp:nvSpPr>
      <dsp:spPr>
        <a:xfrm>
          <a:off x="7436849" y="1138779"/>
          <a:ext cx="331943" cy="41408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436849" y="1221595"/>
        <a:ext cx="232360" cy="248449"/>
      </dsp:txXfrm>
    </dsp:sp>
    <dsp:sp modelId="{C25B7FA9-3A42-43D1-9874-0A77B29CC552}">
      <dsp:nvSpPr>
        <dsp:cNvPr id="0" name=""/>
        <dsp:cNvSpPr/>
      </dsp:nvSpPr>
      <dsp:spPr>
        <a:xfrm>
          <a:off x="8053314" y="484176"/>
          <a:ext cx="1723286" cy="172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609565-3DDE-40A5-8036-529681575D2F}">
      <dsp:nvSpPr>
        <dsp:cNvPr id="0" name=""/>
        <dsp:cNvSpPr/>
      </dsp:nvSpPr>
      <dsp:spPr>
        <a:xfrm>
          <a:off x="8335113" y="1669642"/>
          <a:ext cx="1723286" cy="17232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Combined Proposal</a:t>
          </a:r>
        </a:p>
      </dsp:txBody>
      <dsp:txXfrm>
        <a:off x="8385586" y="1720115"/>
        <a:ext cx="1622340" cy="162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Lariat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Rent-A-Car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Creating Balance </a:t>
            </a:r>
            <a:r>
              <a:rPr lang="en-US" dirty="0">
                <a:solidFill>
                  <a:schemeClr val="tx1"/>
                </a:solidFill>
              </a:rPr>
              <a:t>for the Future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Lariat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Rent-A-Car</a:t>
            </a:r>
            <a:endParaRPr lang="en-US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39547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E2E0-6F5D-4F93-B85E-2692FBC2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Individual Car Overview Dashboard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B33BF-B08E-4A85-9FEC-7B803E41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724" y="2014194"/>
            <a:ext cx="7110552" cy="431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D07-38DA-4320-8B44-395B5F4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Insurance Reduction: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Look to find insurance plans that would reduce monthly premiums.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A96CC-C6A7-4F45-9F94-6D70CEB49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187" y="2014194"/>
            <a:ext cx="6989626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AA59-3A98-4E83-921C-7050B565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Rental Rate Increase: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cover maintenance costs and insurance for fleet.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E4C8F-0E37-4210-804F-CF84127C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81" y="2014194"/>
            <a:ext cx="6971037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EB7-15A8-4649-B05C-DEC91A1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Fleet Reduction: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Decommission portion of the fleet that is costing more in maintenance and insurance for the company than revenue that is being brought in.</a:t>
            </a:r>
            <a:endParaRPr lang="en-US" dirty="0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B22C3AF5-6D1D-45F3-AC19-4EFAA294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411498" y="5764306"/>
            <a:ext cx="840382" cy="792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B8561-7038-47D8-ADCF-6F55DFDDCEE6}"/>
              </a:ext>
            </a:extLst>
          </p:cNvPr>
          <p:cNvSpPr txBox="1"/>
          <p:nvPr/>
        </p:nvSpPr>
        <p:spPr>
          <a:xfrm>
            <a:off x="9813341" y="4257412"/>
            <a:ext cx="1679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with an increase in rental rate and decrease in Insurance Premium!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D351121F-314D-4061-A2B6-55F51F92B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95657" y="2156806"/>
            <a:ext cx="6915841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CC1E-D0B7-4C55-B751-274A4A2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Combined solution that will increase Total Gross and Net Revenue for the business.</a:t>
            </a:r>
            <a:r>
              <a:rPr lang="en-US" b="1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01028-37F6-4A38-82D1-A44935B4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187" y="2014194"/>
            <a:ext cx="6989626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{1D5834A7-9DF3-4B4D-8D59-3C8CF93A2358}tf78829772_win32</Template>
  <TotalTime>1025</TotalTime>
  <Words>111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Sagona Book</vt:lpstr>
      <vt:lpstr>Sagona ExtraLight</vt:lpstr>
      <vt:lpstr>SavonVTI</vt:lpstr>
      <vt:lpstr>Lariat  Rent-A-Car</vt:lpstr>
      <vt:lpstr>Lariat  Rent-A-Car</vt:lpstr>
      <vt:lpstr>Individual Car Overview Dashboard</vt:lpstr>
      <vt:lpstr>Insurance Reduction: Look to find insurance plans that would reduce monthly premiums. </vt:lpstr>
      <vt:lpstr>Rental Rate Increase: To cover maintenance costs and insurance for fleet. </vt:lpstr>
      <vt:lpstr>Fleet Reduction: Decommission portion of the fleet that is costing more in maintenance and insurance for the company than revenue that is being brought in.</vt:lpstr>
      <vt:lpstr>A Combined solution that will increase Total Gross and Net Revenue for the business.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 Rent-A-Car</dc:title>
  <dc:creator>Courtney Schuldt</dc:creator>
  <cp:lastModifiedBy>Courtney Schuldt</cp:lastModifiedBy>
  <cp:revision>14</cp:revision>
  <dcterms:created xsi:type="dcterms:W3CDTF">2021-01-08T04:11:02Z</dcterms:created>
  <dcterms:modified xsi:type="dcterms:W3CDTF">2021-01-08T22:58:16Z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