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2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Jorvik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Costs, benefits and </a:t>
            </a:r>
            <a:r>
              <a:rPr lang="en-US" dirty="0" err="1" smtClean="0"/>
              <a:t>comparisions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8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and AMD 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952" y="1753475"/>
            <a:ext cx="4112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Intel</a:t>
            </a:r>
          </a:p>
          <a:p>
            <a:endParaRPr lang="en-US" sz="1600" u="sng" dirty="0"/>
          </a:p>
          <a:p>
            <a:endParaRPr lang="en-US" sz="1600" u="sng" dirty="0" smtClean="0"/>
          </a:p>
          <a:p>
            <a:pPr marL="342900" indent="-342900">
              <a:buAutoNum type="arabicParenR"/>
            </a:pPr>
            <a:r>
              <a:rPr lang="en-US" sz="1600" dirty="0" smtClean="0"/>
              <a:t>Master/Storage Node</a:t>
            </a:r>
          </a:p>
          <a:p>
            <a:pPr lvl="1"/>
            <a:r>
              <a:rPr lang="en-US" sz="1600" dirty="0" smtClean="0"/>
              <a:t>64GB DDR III 1600 ECC </a:t>
            </a:r>
          </a:p>
          <a:p>
            <a:pPr lvl="1"/>
            <a:r>
              <a:rPr lang="en-US" sz="1600" dirty="0" err="1" smtClean="0"/>
              <a:t>Mellanox</a:t>
            </a:r>
            <a:r>
              <a:rPr lang="en-US" sz="1600" dirty="0" smtClean="0"/>
              <a:t> FDR 56GB single port card.</a:t>
            </a:r>
          </a:p>
          <a:p>
            <a:pPr lvl="1"/>
            <a:r>
              <a:rPr lang="en-US" sz="1600" dirty="0" smtClean="0"/>
              <a:t>8 core Intel E5-2609 2.4GHz Ivy Bridge</a:t>
            </a:r>
          </a:p>
          <a:p>
            <a:pPr lvl="1"/>
            <a:r>
              <a:rPr lang="en-US" sz="1600" dirty="0" smtClean="0"/>
              <a:t>500GB 10K RPM Raptor OS drive</a:t>
            </a:r>
          </a:p>
          <a:p>
            <a:pPr lvl="1"/>
            <a:r>
              <a:rPr lang="en-US" sz="1600" dirty="0" smtClean="0"/>
              <a:t>63TB RAW disk space (21 * 3TB)</a:t>
            </a:r>
          </a:p>
          <a:p>
            <a:pPr lvl="1"/>
            <a:r>
              <a:rPr lang="en-US" sz="1600" dirty="0" smtClean="0"/>
              <a:t>LSI 9271-4i RAID card with BBU</a:t>
            </a:r>
          </a:p>
          <a:p>
            <a:pPr lvl="1"/>
            <a:r>
              <a:rPr lang="en-US" sz="1600" dirty="0" smtClean="0"/>
              <a:t>3 </a:t>
            </a:r>
            <a:r>
              <a:rPr lang="en-US" sz="1600" dirty="0" err="1" smtClean="0"/>
              <a:t>yrs</a:t>
            </a:r>
            <a:r>
              <a:rPr lang="en-US" sz="1600" dirty="0" smtClean="0"/>
              <a:t> NBD warranty – parts &amp; labor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COST: </a:t>
            </a:r>
            <a:r>
              <a:rPr lang="en-US" sz="1600" dirty="0" smtClean="0">
                <a:solidFill>
                  <a:srgbClr val="FFFF00"/>
                </a:solidFill>
              </a:rPr>
              <a:t>$10,550.00</a:t>
            </a:r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26855" y="1768588"/>
            <a:ext cx="41123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AMD</a:t>
            </a:r>
          </a:p>
          <a:p>
            <a:endParaRPr lang="en-US" sz="1600" u="sng" dirty="0" smtClean="0"/>
          </a:p>
          <a:p>
            <a:endParaRPr lang="en-US" sz="1600" u="sng" dirty="0" smtClean="0"/>
          </a:p>
          <a:p>
            <a:pPr marL="342900" indent="-342900">
              <a:buAutoNum type="arabicParenR"/>
            </a:pPr>
            <a:r>
              <a:rPr lang="en-US" sz="1600" dirty="0" smtClean="0"/>
              <a:t>Master/Storage Node</a:t>
            </a:r>
          </a:p>
          <a:p>
            <a:pPr lvl="1"/>
            <a:r>
              <a:rPr lang="en-US" sz="1600" dirty="0"/>
              <a:t>64GB DDR III 1600 ECC </a:t>
            </a:r>
          </a:p>
          <a:p>
            <a:pPr lvl="1"/>
            <a:r>
              <a:rPr lang="en-US" sz="1600" dirty="0" err="1"/>
              <a:t>Mellanox</a:t>
            </a:r>
            <a:r>
              <a:rPr lang="en-US" sz="1600" dirty="0"/>
              <a:t> FDR 56GB single port card.</a:t>
            </a:r>
          </a:p>
          <a:p>
            <a:pPr lvl="1"/>
            <a:r>
              <a:rPr lang="en-US" sz="1600" dirty="0" smtClean="0"/>
              <a:t>8 core AMD 6328 3.0GHz CPU</a:t>
            </a:r>
          </a:p>
          <a:p>
            <a:pPr lvl="1"/>
            <a:r>
              <a:rPr lang="en-US" sz="1600" dirty="0" smtClean="0"/>
              <a:t>500GB 10K RPM Raptor OS drive</a:t>
            </a:r>
          </a:p>
          <a:p>
            <a:pPr lvl="1"/>
            <a:r>
              <a:rPr lang="en-US" sz="1600" dirty="0" smtClean="0"/>
              <a:t>63TB RAW disk space (21 * 3TB)</a:t>
            </a:r>
          </a:p>
          <a:p>
            <a:pPr lvl="1"/>
            <a:r>
              <a:rPr lang="en-US" sz="1600" dirty="0" smtClean="0"/>
              <a:t>LSI 9271-4i RAID card with BBU</a:t>
            </a:r>
          </a:p>
          <a:p>
            <a:pPr lvl="1"/>
            <a:r>
              <a:rPr lang="en-US" sz="1600" dirty="0" smtClean="0"/>
              <a:t>3yrs NBD warranty – parts &amp; labor</a:t>
            </a:r>
          </a:p>
          <a:p>
            <a:endParaRPr lang="en-US" sz="1600" dirty="0"/>
          </a:p>
          <a:p>
            <a:r>
              <a:rPr lang="en-US" sz="1600" dirty="0" smtClean="0"/>
              <a:t>COST: </a:t>
            </a:r>
            <a:r>
              <a:rPr lang="en-US" sz="1600" dirty="0" smtClean="0">
                <a:solidFill>
                  <a:srgbClr val="FFFF00"/>
                </a:solidFill>
              </a:rPr>
              <a:t>$10,950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5421" y="5539127"/>
            <a:ext cx="7693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APC Uninterruptable Power Supply (UPS) – SUA220RM2U – 2200V 110V 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COST: </a:t>
            </a:r>
            <a:r>
              <a:rPr lang="en-US" dirty="0" smtClean="0">
                <a:solidFill>
                  <a:srgbClr val="FFFF00"/>
                </a:solidFill>
              </a:rPr>
              <a:t>$1,050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75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2314DiskDrivesAndIBM2540CardReaderPunch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45" y="1328027"/>
            <a:ext cx="8102895" cy="5353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0195" y="420712"/>
            <a:ext cx="629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Layout of the least expensive computational node I could find –</a:t>
            </a:r>
          </a:p>
          <a:p>
            <a:pPr algn="ctr"/>
            <a:r>
              <a:rPr lang="en-US" dirty="0" smtClean="0"/>
              <a:t>I/O system accuracy depends on NOT dropping the punch 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and AMD comparison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952" y="1753475"/>
            <a:ext cx="4112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Intel</a:t>
            </a:r>
          </a:p>
          <a:p>
            <a:endParaRPr lang="en-US" sz="1600" u="sng" dirty="0"/>
          </a:p>
          <a:p>
            <a:endParaRPr lang="en-US" sz="1600" u="sng" dirty="0" smtClean="0"/>
          </a:p>
          <a:p>
            <a:pPr marL="342900" indent="-342900">
              <a:buAutoNum type="arabicParenR"/>
            </a:pPr>
            <a:r>
              <a:rPr lang="en-US" sz="1600" dirty="0" smtClean="0"/>
              <a:t>Computational Node</a:t>
            </a:r>
          </a:p>
          <a:p>
            <a:pPr lvl="1"/>
            <a:r>
              <a:rPr lang="en-US" sz="1600" dirty="0" smtClean="0"/>
              <a:t>64GB DDR III 1600 ECC </a:t>
            </a:r>
          </a:p>
          <a:p>
            <a:pPr lvl="1"/>
            <a:r>
              <a:rPr lang="en-US" sz="1600" dirty="0" err="1" smtClean="0"/>
              <a:t>Mellanox</a:t>
            </a:r>
            <a:r>
              <a:rPr lang="en-US" sz="1600" dirty="0" smtClean="0"/>
              <a:t> FDR 56GB single port card.</a:t>
            </a:r>
          </a:p>
          <a:p>
            <a:pPr lvl="1"/>
            <a:r>
              <a:rPr lang="en-US" sz="1600" dirty="0" smtClean="0"/>
              <a:t>Intel E5-2695 2.4GHz 12 cores (24 total)</a:t>
            </a:r>
          </a:p>
          <a:p>
            <a:pPr lvl="1"/>
            <a:r>
              <a:rPr lang="en-US" sz="1600" dirty="0" smtClean="0"/>
              <a:t>250GB 10K RPM Raptor OS drive</a:t>
            </a:r>
          </a:p>
          <a:p>
            <a:pPr lvl="1"/>
            <a:r>
              <a:rPr lang="en-US" sz="1600" dirty="0" smtClean="0"/>
              <a:t>2TB local disk space</a:t>
            </a:r>
          </a:p>
          <a:p>
            <a:pPr lvl="1"/>
            <a:r>
              <a:rPr lang="en-US" sz="1600" dirty="0" smtClean="0"/>
              <a:t>2 Tesla K20X GPUs</a:t>
            </a:r>
          </a:p>
          <a:p>
            <a:pPr lvl="1"/>
            <a:r>
              <a:rPr lang="en-US" sz="1600" dirty="0" smtClean="0"/>
              <a:t>3 </a:t>
            </a:r>
            <a:r>
              <a:rPr lang="en-US" sz="1600" dirty="0" err="1" smtClean="0"/>
              <a:t>yrs</a:t>
            </a:r>
            <a:r>
              <a:rPr lang="en-US" sz="1600" dirty="0" smtClean="0"/>
              <a:t> NBD warranty – parts &amp; labor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COST: </a:t>
            </a:r>
            <a:r>
              <a:rPr lang="en-US" sz="1600" dirty="0" smtClean="0">
                <a:solidFill>
                  <a:srgbClr val="FFFF00"/>
                </a:solidFill>
              </a:rPr>
              <a:t>$15,950 (12)</a:t>
            </a:r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26855" y="1768588"/>
            <a:ext cx="41123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AMD</a:t>
            </a:r>
          </a:p>
          <a:p>
            <a:endParaRPr lang="en-US" sz="1600" u="sng" dirty="0" smtClean="0"/>
          </a:p>
          <a:p>
            <a:endParaRPr lang="en-US" sz="1600" u="sng" dirty="0" smtClean="0"/>
          </a:p>
          <a:p>
            <a:pPr marL="342900" indent="-342900">
              <a:buAutoNum type="arabicParenR"/>
            </a:pPr>
            <a:r>
              <a:rPr lang="en-US" sz="1600" dirty="0" smtClean="0"/>
              <a:t>Computational Node</a:t>
            </a:r>
          </a:p>
          <a:p>
            <a:pPr lvl="1"/>
            <a:r>
              <a:rPr lang="en-US" sz="1600" dirty="0"/>
              <a:t>64GB DDR III 1600 ECC </a:t>
            </a:r>
          </a:p>
          <a:p>
            <a:pPr lvl="1"/>
            <a:r>
              <a:rPr lang="en-US" sz="1600" dirty="0" err="1"/>
              <a:t>Mellanox</a:t>
            </a:r>
            <a:r>
              <a:rPr lang="en-US" sz="1600" dirty="0"/>
              <a:t> FDR 56GB single port card.</a:t>
            </a:r>
          </a:p>
          <a:p>
            <a:pPr lvl="1"/>
            <a:r>
              <a:rPr lang="en-US" sz="1600" dirty="0" smtClean="0"/>
              <a:t>AMD 6376 2.3GHz 16 cores (32 total)</a:t>
            </a:r>
          </a:p>
          <a:p>
            <a:pPr lvl="1"/>
            <a:r>
              <a:rPr lang="en-US" sz="1600" dirty="0" smtClean="0"/>
              <a:t>250GB 10K RPM Raptor OS drive</a:t>
            </a:r>
          </a:p>
          <a:p>
            <a:pPr lvl="1"/>
            <a:r>
              <a:rPr lang="en-US" sz="1600" dirty="0" smtClean="0"/>
              <a:t>2TB local disk space</a:t>
            </a:r>
          </a:p>
          <a:p>
            <a:pPr lvl="1"/>
            <a:r>
              <a:rPr lang="en-US" sz="1600" dirty="0" smtClean="0"/>
              <a:t>2 Tesla K20X GPUs</a:t>
            </a:r>
          </a:p>
          <a:p>
            <a:pPr lvl="1"/>
            <a:r>
              <a:rPr lang="en-US" sz="1600" dirty="0" smtClean="0"/>
              <a:t>3yrs NBD warranty – parts &amp; labor</a:t>
            </a:r>
          </a:p>
          <a:p>
            <a:endParaRPr lang="en-US" sz="1600" dirty="0"/>
          </a:p>
          <a:p>
            <a:r>
              <a:rPr lang="en-US" sz="1600" dirty="0" smtClean="0"/>
              <a:t>COST: </a:t>
            </a:r>
            <a:r>
              <a:rPr lang="en-US" sz="1600" dirty="0" smtClean="0">
                <a:solidFill>
                  <a:srgbClr val="FFFF00"/>
                </a:solidFill>
              </a:rPr>
              <a:t>$12,380 (16)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2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Intel and AMD CPU specs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8952" y="1753475"/>
            <a:ext cx="41123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Intel</a:t>
            </a:r>
          </a:p>
          <a:p>
            <a:endParaRPr lang="en-US" sz="1600" u="sng" dirty="0"/>
          </a:p>
          <a:p>
            <a:endParaRPr lang="en-US" sz="1600" u="sng" dirty="0" smtClean="0"/>
          </a:p>
          <a:p>
            <a:pPr lvl="1"/>
            <a:r>
              <a:rPr lang="en-US" sz="1600" dirty="0" smtClean="0"/>
              <a:t>Number of Cores: 	288</a:t>
            </a:r>
          </a:p>
          <a:p>
            <a:pPr lvl="1"/>
            <a:r>
              <a:rPr lang="en-US" sz="1600" dirty="0" smtClean="0"/>
              <a:t>Number of ex-threads:	576</a:t>
            </a:r>
          </a:p>
          <a:p>
            <a:pPr lvl="1"/>
            <a:r>
              <a:rPr lang="en-US" sz="1600" dirty="0" smtClean="0"/>
              <a:t>Total memory (GB):	768</a:t>
            </a:r>
          </a:p>
          <a:p>
            <a:pPr lvl="1"/>
            <a:r>
              <a:rPr lang="en-US" sz="1600" dirty="0" smtClean="0"/>
              <a:t>Memory/Core (GB):	2.67</a:t>
            </a:r>
          </a:p>
          <a:p>
            <a:pPr lvl="1"/>
            <a:r>
              <a:rPr lang="en-US" sz="1600" dirty="0" smtClean="0"/>
              <a:t>Memory/Thread (GB):	1.33</a:t>
            </a:r>
          </a:p>
          <a:p>
            <a:pPr lvl="1"/>
            <a:r>
              <a:rPr lang="en-US" sz="1600" u="sng" dirty="0" smtClean="0"/>
              <a:t>DATA POINTS:</a:t>
            </a:r>
          </a:p>
          <a:p>
            <a:pPr lvl="1"/>
            <a:r>
              <a:rPr lang="en-US" sz="1600" dirty="0" smtClean="0"/>
              <a:t>Introduction Date:	9/10/13</a:t>
            </a:r>
          </a:p>
          <a:p>
            <a:pPr lvl="1"/>
            <a:r>
              <a:rPr lang="en-US" sz="1600" dirty="0" smtClean="0"/>
              <a:t>Core Name:		Ivy Bridge –EP</a:t>
            </a:r>
          </a:p>
          <a:p>
            <a:pPr lvl="1"/>
            <a:r>
              <a:rPr lang="en-US" sz="1600" dirty="0" err="1" smtClean="0"/>
              <a:t>Mirco</a:t>
            </a:r>
            <a:r>
              <a:rPr lang="en-US" sz="1600" dirty="0" smtClean="0"/>
              <a:t> Arch Name:	Ivy Bridge</a:t>
            </a:r>
          </a:p>
          <a:p>
            <a:pPr lvl="1"/>
            <a:r>
              <a:rPr lang="en-US" sz="1600" dirty="0" smtClean="0"/>
              <a:t>L1 Cache:           384KB(code)/384KB(data)</a:t>
            </a:r>
          </a:p>
          <a:p>
            <a:pPr lvl="1"/>
            <a:r>
              <a:rPr lang="en-US" sz="1600" dirty="0" smtClean="0"/>
              <a:t>L2 Cache:		3072KB</a:t>
            </a:r>
          </a:p>
          <a:p>
            <a:pPr lvl="1"/>
            <a:r>
              <a:rPr lang="en-US" sz="1600" dirty="0" smtClean="0"/>
              <a:t>L3 Cache:		30720KB</a:t>
            </a:r>
          </a:p>
          <a:p>
            <a:pPr lvl="1"/>
            <a:r>
              <a:rPr lang="en-US" sz="1600" dirty="0" smtClean="0"/>
              <a:t>Multiprocessing:	2</a:t>
            </a:r>
          </a:p>
          <a:p>
            <a:pPr lvl="1"/>
            <a:r>
              <a:rPr lang="en-US" sz="1600" dirty="0" smtClean="0"/>
              <a:t>Street Price:		$2336</a:t>
            </a:r>
          </a:p>
          <a:p>
            <a:pPr lvl="1"/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726855" y="1768588"/>
            <a:ext cx="41123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smtClean="0"/>
              <a:t>AMD</a:t>
            </a:r>
          </a:p>
          <a:p>
            <a:endParaRPr lang="en-US" sz="1600" u="sng" dirty="0" smtClean="0"/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Number of Cores:	      </a:t>
            </a:r>
            <a:r>
              <a:rPr lang="en-US" sz="1600" dirty="0"/>
              <a:t> </a:t>
            </a:r>
            <a:r>
              <a:rPr lang="en-US" sz="1600" dirty="0" smtClean="0"/>
              <a:t>	512</a:t>
            </a:r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Number of ex-threads:      	512</a:t>
            </a:r>
          </a:p>
          <a:p>
            <a:r>
              <a:rPr lang="en-US" sz="1600" dirty="0" smtClean="0"/>
              <a:t>Total Memory(GB):	       	1024</a:t>
            </a:r>
          </a:p>
          <a:p>
            <a:r>
              <a:rPr lang="en-US" sz="1600" dirty="0" smtClean="0"/>
              <a:t>Memory/Core (GB):	       	2</a:t>
            </a:r>
          </a:p>
          <a:p>
            <a:r>
              <a:rPr lang="en-US" sz="1600" dirty="0" smtClean="0"/>
              <a:t>Memory/Thread (GB):       	2</a:t>
            </a:r>
          </a:p>
          <a:p>
            <a:r>
              <a:rPr lang="en-US" sz="1600" u="sng" dirty="0" smtClean="0"/>
              <a:t>DATA POINTS:</a:t>
            </a:r>
          </a:p>
          <a:p>
            <a:r>
              <a:rPr lang="en-US" sz="1600" dirty="0" smtClean="0"/>
              <a:t>Introduction Date: 	       	11/5/12</a:t>
            </a:r>
          </a:p>
          <a:p>
            <a:r>
              <a:rPr lang="en-US" sz="1600" dirty="0" smtClean="0"/>
              <a:t>Core Name:		Abu </a:t>
            </a:r>
            <a:r>
              <a:rPr lang="en-US" sz="1600" dirty="0" err="1" smtClean="0"/>
              <a:t>Dahbi</a:t>
            </a:r>
            <a:endParaRPr lang="en-US" sz="1600" dirty="0" smtClean="0"/>
          </a:p>
          <a:p>
            <a:r>
              <a:rPr lang="en-US" sz="1600" dirty="0" smtClean="0"/>
              <a:t>Micro Arch Name:		</a:t>
            </a:r>
            <a:r>
              <a:rPr lang="en-US" sz="1600" dirty="0" err="1" smtClean="0"/>
              <a:t>Piledriver</a:t>
            </a:r>
            <a:endParaRPr lang="en-US" sz="1600" dirty="0" smtClean="0"/>
          </a:p>
          <a:p>
            <a:r>
              <a:rPr lang="en-US" sz="1600" dirty="0" smtClean="0"/>
              <a:t>L1 Cache: 	              512KB(code)/256KB(data)</a:t>
            </a:r>
          </a:p>
          <a:p>
            <a:r>
              <a:rPr lang="en-US" sz="1600" dirty="0" smtClean="0"/>
              <a:t>L2 Cache:			16384KB</a:t>
            </a:r>
          </a:p>
          <a:p>
            <a:r>
              <a:rPr lang="en-US" sz="1600" dirty="0" smtClean="0"/>
              <a:t>L3 Cache:			16384KB</a:t>
            </a:r>
          </a:p>
          <a:p>
            <a:r>
              <a:rPr lang="en-US" sz="1600" dirty="0" smtClean="0"/>
              <a:t>Multiprocessing:		4</a:t>
            </a:r>
          </a:p>
          <a:p>
            <a:r>
              <a:rPr lang="en-US" sz="1600" dirty="0" smtClean="0"/>
              <a:t>Street Price:		$703</a:t>
            </a:r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00174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Mellanox</a:t>
            </a:r>
            <a:r>
              <a:rPr lang="en-US" dirty="0" smtClean="0"/>
              <a:t> SwitchX-2 SX6018 Managed FDR 56GB/s 18 port </a:t>
            </a:r>
            <a:r>
              <a:rPr lang="en-US" dirty="0" err="1" smtClean="0"/>
              <a:t>Infiniband</a:t>
            </a:r>
            <a:r>
              <a:rPr lang="en-US" dirty="0" smtClean="0"/>
              <a:t> – 3yr Warranty -- </a:t>
            </a:r>
            <a:r>
              <a:rPr lang="en-US" dirty="0" smtClean="0">
                <a:solidFill>
                  <a:srgbClr val="FFFF00"/>
                </a:solidFill>
              </a:rPr>
              <a:t>$9,380.00</a:t>
            </a:r>
          </a:p>
          <a:p>
            <a:r>
              <a:rPr lang="en-US" dirty="0" err="1" smtClean="0"/>
              <a:t>Netgear</a:t>
            </a:r>
            <a:r>
              <a:rPr lang="en-US" dirty="0" smtClean="0"/>
              <a:t> 48 port Basic Switch with 48 CAT5E cables -- </a:t>
            </a:r>
            <a:r>
              <a:rPr lang="en-US" dirty="0" smtClean="0">
                <a:solidFill>
                  <a:srgbClr val="FFFF00"/>
                </a:solidFill>
              </a:rPr>
              <a:t>$750</a:t>
            </a:r>
          </a:p>
          <a:p>
            <a:r>
              <a:rPr lang="en-US" dirty="0" err="1" smtClean="0"/>
              <a:t>Mellanox</a:t>
            </a:r>
            <a:r>
              <a:rPr lang="en-US" dirty="0" smtClean="0"/>
              <a:t> cabling 1M/2M/3M FDR 56GB Copper -- </a:t>
            </a:r>
            <a:r>
              <a:rPr lang="en-US" dirty="0" smtClean="0">
                <a:solidFill>
                  <a:srgbClr val="FFFF00"/>
                </a:solidFill>
              </a:rPr>
              <a:t>$90 each </a:t>
            </a:r>
            <a:r>
              <a:rPr lang="en-US" dirty="0" smtClean="0"/>
              <a:t>(12 – Intel / 16 – AMD)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0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ocks_R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90" y="0"/>
            <a:ext cx="277461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232" y="2594393"/>
            <a:ext cx="275853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Jorvik</a:t>
            </a:r>
            <a:r>
              <a:rPr lang="en-US" dirty="0" smtClean="0"/>
              <a:t> 3 proposed rack.</a:t>
            </a:r>
          </a:p>
          <a:p>
            <a:endParaRPr lang="en-US" dirty="0" smtClean="0"/>
          </a:p>
          <a:p>
            <a:r>
              <a:rPr lang="en-US" dirty="0" smtClean="0"/>
              <a:t>The node count will change</a:t>
            </a:r>
          </a:p>
          <a:p>
            <a:r>
              <a:rPr lang="en-US" dirty="0"/>
              <a:t>d</a:t>
            </a:r>
            <a:r>
              <a:rPr lang="en-US" dirty="0" smtClean="0"/>
              <a:t>epending on the </a:t>
            </a:r>
          </a:p>
          <a:p>
            <a:r>
              <a:rPr lang="en-US" dirty="0" smtClean="0"/>
              <a:t>CPU architecture that is </a:t>
            </a:r>
          </a:p>
          <a:p>
            <a:r>
              <a:rPr lang="en-US" dirty="0" smtClean="0"/>
              <a:t>chosen.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26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AMD cores have shared floating point modules (FPM). </a:t>
            </a:r>
          </a:p>
          <a:p>
            <a:pPr lvl="1"/>
            <a:r>
              <a:rPr lang="en-US" dirty="0" smtClean="0"/>
              <a:t>Each CPU has 16 cores and 8 FPMs</a:t>
            </a:r>
          </a:p>
          <a:p>
            <a:pPr lvl="1"/>
            <a:r>
              <a:rPr lang="en-US" dirty="0" smtClean="0"/>
              <a:t>Can cause bottleneck in FP operation (wait for resource)</a:t>
            </a:r>
          </a:p>
          <a:p>
            <a:pPr lvl="1"/>
            <a:r>
              <a:rPr lang="en-US" dirty="0" smtClean="0"/>
              <a:t>Can assign flags to code targeting either odd or even cores for execution.</a:t>
            </a:r>
          </a:p>
          <a:p>
            <a:r>
              <a:rPr lang="en-US" dirty="0" smtClean="0"/>
              <a:t>Both CPUs are rated at 115 watts</a:t>
            </a:r>
          </a:p>
          <a:p>
            <a:r>
              <a:rPr lang="en-US" dirty="0" smtClean="0"/>
              <a:t>Intel has 2 QPI links, AMD has 4 HT links.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06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0859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2797</TotalTime>
  <Words>437</Words>
  <Application>Microsoft Macintosh PowerPoint</Application>
  <PresentationFormat>On-screen Show (4:3)</PresentationFormat>
  <Paragraphs>115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 Black </vt:lpstr>
      <vt:lpstr>Jorvik 3</vt:lpstr>
      <vt:lpstr>Intel and AMD comparison</vt:lpstr>
      <vt:lpstr>PowerPoint Presentation</vt:lpstr>
      <vt:lpstr>Intel and AMD comparison</vt:lpstr>
      <vt:lpstr>Intel and AMD CPU specs</vt:lpstr>
      <vt:lpstr>Networking </vt:lpstr>
      <vt:lpstr>PowerPoint Presentation</vt:lpstr>
      <vt:lpstr>Notes</vt:lpstr>
      <vt:lpstr>Discussion and Questions</vt:lpstr>
    </vt:vector>
  </TitlesOfParts>
  <Company>ITSD, 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Jorvik 3</dc:title>
  <dc:creator>George 'Chip' Smith</dc:creator>
  <cp:lastModifiedBy>George 'Chip' Smith</cp:lastModifiedBy>
  <cp:revision>27</cp:revision>
  <dcterms:created xsi:type="dcterms:W3CDTF">2013-09-25T14:29:47Z</dcterms:created>
  <dcterms:modified xsi:type="dcterms:W3CDTF">2013-09-27T13:07:28Z</dcterms:modified>
</cp:coreProperties>
</file>